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9"/>
  </p:notesMasterIdLst>
  <p:sldIdLst>
    <p:sldId id="275" r:id="rId3"/>
    <p:sldId id="276" r:id="rId4"/>
    <p:sldId id="257" r:id="rId5"/>
    <p:sldId id="260" r:id="rId6"/>
    <p:sldId id="259" r:id="rId7"/>
    <p:sldId id="261" r:id="rId8"/>
    <p:sldId id="262" r:id="rId9"/>
    <p:sldId id="263" r:id="rId10"/>
    <p:sldId id="270" r:id="rId11"/>
    <p:sldId id="273" r:id="rId12"/>
    <p:sldId id="264" r:id="rId13"/>
    <p:sldId id="265" r:id="rId14"/>
    <p:sldId id="274" r:id="rId15"/>
    <p:sldId id="267" r:id="rId16"/>
    <p:sldId id="269" r:id="rId17"/>
    <p:sldId id="268" r:id="rId18"/>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Shdp91z3mJuJ8oqemykLvePX8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芦北教育事務所" initials="" lastIdx="3" clrIdx="0"/>
  <p:cmAuthor id="1" name="玉名教育事務所" initials="" lastIdx="5" clrIdx="1"/>
  <p:cmAuthor id="2" name="下中一平" initials="" lastIdx="2" clrIdx="2"/>
  <p:cmAuthor id="3" name="橋本昌尚" initials=""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74574" autoAdjust="0"/>
  </p:normalViewPr>
  <p:slideViewPr>
    <p:cSldViewPr snapToGrid="0">
      <p:cViewPr varScale="1">
        <p:scale>
          <a:sx n="51" d="100"/>
          <a:sy n="51" d="100"/>
        </p:scale>
        <p:origin x="1148" y="52"/>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customschemas.google.com/relationships/presentationmetadata" Target="meta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en-US" sz="1050" dirty="0"/>
              <a:t>【</a:t>
            </a:r>
            <a:r>
              <a:rPr lang="ja-JP" sz="1050" dirty="0"/>
              <a:t>教師</a:t>
            </a:r>
            <a:r>
              <a:rPr lang="en-US" sz="1050" dirty="0"/>
              <a:t>】</a:t>
            </a:r>
            <a:r>
              <a:rPr lang="ja-JP" sz="1050" dirty="0"/>
              <a:t>　経年</a:t>
            </a:r>
            <a:r>
              <a:rPr lang="ja-JP" sz="1050" dirty="0" smtClean="0"/>
              <a:t>変化</a:t>
            </a:r>
            <a:endParaRPr lang="en-US" altLang="ja-JP" sz="1050" dirty="0" smtClean="0"/>
          </a:p>
          <a:p>
            <a:pPr>
              <a:defRPr sz="1050"/>
            </a:pPr>
            <a:r>
              <a:rPr lang="en-US" sz="1050" dirty="0" smtClean="0"/>
              <a:t>※</a:t>
            </a:r>
            <a:r>
              <a:rPr lang="ja-JP" sz="1050" dirty="0"/>
              <a:t>数値は県のもの</a:t>
            </a:r>
          </a:p>
        </c:rich>
      </c:tx>
      <c:layout>
        <c:manualLayout>
          <c:xMode val="edge"/>
          <c:yMode val="edge"/>
          <c:x val="0.13639903370657941"/>
          <c:y val="3.4697370988537243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5689104953067529"/>
          <c:y val="0.16150772135483568"/>
          <c:w val="0.81007920425692226"/>
          <c:h val="0.59617480175697302"/>
        </c:manualLayout>
      </c:layout>
      <c:lineChart>
        <c:grouping val="standard"/>
        <c:varyColors val="0"/>
        <c:ser>
          <c:idx val="0"/>
          <c:order val="0"/>
          <c:tx>
            <c:strRef>
              <c:f>pickup⑧!$A$18</c:f>
              <c:strCache>
                <c:ptCount val="1"/>
                <c:pt idx="0">
                  <c:v>県 小学校（第６学年）</c:v>
                </c:pt>
              </c:strCache>
            </c:strRef>
          </c:tx>
          <c:spPr>
            <a:ln w="38100" cap="rnd">
              <a:solidFill>
                <a:schemeClr val="accent1"/>
              </a:solidFill>
              <a:round/>
            </a:ln>
            <a:effectLst/>
          </c:spPr>
          <c:marker>
            <c:symbol val="circle"/>
            <c:size val="12"/>
            <c:spPr>
              <a:solidFill>
                <a:schemeClr val="accent1"/>
              </a:solidFill>
              <a:ln w="9525">
                <a:solidFill>
                  <a:schemeClr val="accent1"/>
                </a:solidFill>
              </a:ln>
              <a:effectLst/>
            </c:spPr>
          </c:marker>
          <c:dLbls>
            <c:dLbl>
              <c:idx val="0"/>
              <c:layout>
                <c:manualLayout>
                  <c:x val="-6.1616810117101115E-2"/>
                  <c:y val="0.1173447646813169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D6-4794-BB99-FBA9382952A1}"/>
                </c:ext>
              </c:extLst>
            </c:dLbl>
            <c:dLbl>
              <c:idx val="1"/>
              <c:layout>
                <c:manualLayout>
                  <c:x val="-0.12325962782395991"/>
                  <c:y val="0.113484739527326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D6-4794-BB99-FBA9382952A1}"/>
                </c:ext>
              </c:extLst>
            </c:dLbl>
            <c:dLbl>
              <c:idx val="2"/>
              <c:layout>
                <c:manualLayout>
                  <c:x val="-0.23178558451314907"/>
                  <c:y val="0.101904664065354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D6-4794-BB99-FBA9382952A1}"/>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pickup⑧!$B$17:$D$17</c:f>
              <c:strCache>
                <c:ptCount val="3"/>
                <c:pt idx="0">
                  <c:v>令和６年度</c:v>
                </c:pt>
                <c:pt idx="1">
                  <c:v>令和５年度</c:v>
                </c:pt>
                <c:pt idx="2">
                  <c:v>令和４年度</c:v>
                </c:pt>
              </c:strCache>
            </c:strRef>
          </c:cat>
          <c:val>
            <c:numRef>
              <c:f>pickup⑧!$B$18:$D$18</c:f>
              <c:numCache>
                <c:formatCode>0.0_ </c:formatCode>
                <c:ptCount val="3"/>
                <c:pt idx="0">
                  <c:v>81</c:v>
                </c:pt>
                <c:pt idx="1">
                  <c:v>82.5</c:v>
                </c:pt>
                <c:pt idx="2">
                  <c:v>78.3</c:v>
                </c:pt>
              </c:numCache>
            </c:numRef>
          </c:val>
          <c:smooth val="0"/>
          <c:extLst>
            <c:ext xmlns:c16="http://schemas.microsoft.com/office/drawing/2014/chart" uri="{C3380CC4-5D6E-409C-BE32-E72D297353CC}">
              <c16:uniqueId val="{00000000-7480-4A85-BA81-B24D5EDAD851}"/>
            </c:ext>
          </c:extLst>
        </c:ser>
        <c:ser>
          <c:idx val="1"/>
          <c:order val="1"/>
          <c:tx>
            <c:strRef>
              <c:f>pickup⑧!$A$19</c:f>
              <c:strCache>
                <c:ptCount val="1"/>
                <c:pt idx="0">
                  <c:v>県 中学校（第３学年）</c:v>
                </c:pt>
              </c:strCache>
            </c:strRef>
          </c:tx>
          <c:spPr>
            <a:ln w="38100" cap="rnd">
              <a:solidFill>
                <a:schemeClr val="accent2"/>
              </a:solidFill>
              <a:round/>
            </a:ln>
            <a:effectLst/>
          </c:spPr>
          <c:marker>
            <c:symbol val="diamond"/>
            <c:size val="12"/>
            <c:spPr>
              <a:solidFill>
                <a:schemeClr val="accent2"/>
              </a:solidFill>
              <a:ln w="9525">
                <a:solidFill>
                  <a:schemeClr val="accent2"/>
                </a:solidFill>
              </a:ln>
              <a:effectLst/>
            </c:spPr>
          </c:marker>
          <c:dLbls>
            <c:dLbl>
              <c:idx val="0"/>
              <c:layout>
                <c:manualLayout>
                  <c:x val="-7.1490034263141905E-2"/>
                  <c:y val="-7.8744513141410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D6-4794-BB99-FBA9382952A1}"/>
                </c:ext>
              </c:extLst>
            </c:dLbl>
            <c:dLbl>
              <c:idx val="1"/>
              <c:layout>
                <c:manualLayout>
                  <c:x val="-0.2280980798224945"/>
                  <c:y val="-6.59468580914941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60-4E03-AC49-BF0CB55D4068}"/>
                </c:ext>
              </c:extLst>
            </c:dLbl>
            <c:dLbl>
              <c:idx val="2"/>
              <c:layout>
                <c:manualLayout>
                  <c:x val="-0.24615106248434901"/>
                  <c:y val="-7.9308623904072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60-4E03-AC49-BF0CB55D406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pickup⑧!$B$17:$D$17</c:f>
              <c:strCache>
                <c:ptCount val="3"/>
                <c:pt idx="0">
                  <c:v>令和６年度</c:v>
                </c:pt>
                <c:pt idx="1">
                  <c:v>令和５年度</c:v>
                </c:pt>
                <c:pt idx="2">
                  <c:v>令和４年度</c:v>
                </c:pt>
              </c:strCache>
            </c:strRef>
          </c:cat>
          <c:val>
            <c:numRef>
              <c:f>pickup⑧!$B$19:$D$19</c:f>
              <c:numCache>
                <c:formatCode>0.0_ </c:formatCode>
                <c:ptCount val="3"/>
                <c:pt idx="0" formatCode="General">
                  <c:v>82.8</c:v>
                </c:pt>
                <c:pt idx="1">
                  <c:v>82.6</c:v>
                </c:pt>
                <c:pt idx="2">
                  <c:v>78.900000000000006</c:v>
                </c:pt>
              </c:numCache>
            </c:numRef>
          </c:val>
          <c:smooth val="0"/>
          <c:extLst>
            <c:ext xmlns:c16="http://schemas.microsoft.com/office/drawing/2014/chart" uri="{C3380CC4-5D6E-409C-BE32-E72D297353CC}">
              <c16:uniqueId val="{00000001-7480-4A85-BA81-B24D5EDAD851}"/>
            </c:ext>
          </c:extLst>
        </c:ser>
        <c:ser>
          <c:idx val="2"/>
          <c:order val="2"/>
          <c:tx>
            <c:strRef>
              <c:f>pickup⑧!$A$20</c:f>
              <c:strCache>
                <c:ptCount val="1"/>
                <c:pt idx="0">
                  <c:v>全国 小学校（第６学年）</c:v>
                </c:pt>
              </c:strCache>
            </c:strRef>
          </c:tx>
          <c:spPr>
            <a:ln w="38100" cap="rnd">
              <a:solidFill>
                <a:schemeClr val="accent3"/>
              </a:solidFill>
              <a:round/>
            </a:ln>
            <a:effectLst/>
          </c:spPr>
          <c:marker>
            <c:symbol val="triangle"/>
            <c:size val="10"/>
            <c:spPr>
              <a:solidFill>
                <a:schemeClr val="accent3"/>
              </a:solidFill>
              <a:ln w="9525">
                <a:solidFill>
                  <a:schemeClr val="accent3"/>
                </a:solidFill>
              </a:ln>
              <a:effectLst/>
            </c:spPr>
          </c:marker>
          <c:cat>
            <c:strRef>
              <c:f>pickup⑧!$B$17:$D$17</c:f>
              <c:strCache>
                <c:ptCount val="3"/>
                <c:pt idx="0">
                  <c:v>令和６年度</c:v>
                </c:pt>
                <c:pt idx="1">
                  <c:v>令和５年度</c:v>
                </c:pt>
                <c:pt idx="2">
                  <c:v>令和４年度</c:v>
                </c:pt>
              </c:strCache>
            </c:strRef>
          </c:cat>
          <c:val>
            <c:numRef>
              <c:f>pickup⑧!$B$20:$D$20</c:f>
              <c:numCache>
                <c:formatCode>0.0_ </c:formatCode>
                <c:ptCount val="3"/>
                <c:pt idx="0" formatCode="General">
                  <c:v>78.3</c:v>
                </c:pt>
                <c:pt idx="1">
                  <c:v>79</c:v>
                </c:pt>
                <c:pt idx="2">
                  <c:v>75.099999999999994</c:v>
                </c:pt>
              </c:numCache>
            </c:numRef>
          </c:val>
          <c:smooth val="0"/>
          <c:extLst>
            <c:ext xmlns:c16="http://schemas.microsoft.com/office/drawing/2014/chart" uri="{C3380CC4-5D6E-409C-BE32-E72D297353CC}">
              <c16:uniqueId val="{00000002-7480-4A85-BA81-B24D5EDAD851}"/>
            </c:ext>
          </c:extLst>
        </c:ser>
        <c:ser>
          <c:idx val="3"/>
          <c:order val="3"/>
          <c:tx>
            <c:strRef>
              <c:f>pickup⑧!$A$21</c:f>
              <c:strCache>
                <c:ptCount val="1"/>
                <c:pt idx="0">
                  <c:v>全国 中学校（第３学年）</c:v>
                </c:pt>
              </c:strCache>
            </c:strRef>
          </c:tx>
          <c:spPr>
            <a:ln w="38100" cap="rnd">
              <a:solidFill>
                <a:schemeClr val="accent4"/>
              </a:solidFill>
              <a:round/>
            </a:ln>
            <a:effectLst/>
          </c:spPr>
          <c:marker>
            <c:symbol val="square"/>
            <c:size val="10"/>
            <c:spPr>
              <a:solidFill>
                <a:schemeClr val="accent4"/>
              </a:solidFill>
              <a:ln w="9525">
                <a:solidFill>
                  <a:schemeClr val="accent4"/>
                </a:solidFill>
              </a:ln>
              <a:effectLst/>
            </c:spPr>
          </c:marker>
          <c:cat>
            <c:strRef>
              <c:f>pickup⑧!$B$17:$D$17</c:f>
              <c:strCache>
                <c:ptCount val="3"/>
                <c:pt idx="0">
                  <c:v>令和６年度</c:v>
                </c:pt>
                <c:pt idx="1">
                  <c:v>令和５年度</c:v>
                </c:pt>
                <c:pt idx="2">
                  <c:v>令和４年度</c:v>
                </c:pt>
              </c:strCache>
            </c:strRef>
          </c:cat>
          <c:val>
            <c:numRef>
              <c:f>pickup⑧!$B$21:$D$21</c:f>
              <c:numCache>
                <c:formatCode>0.0_ </c:formatCode>
                <c:ptCount val="3"/>
                <c:pt idx="0" formatCode="General">
                  <c:v>82.7</c:v>
                </c:pt>
                <c:pt idx="1">
                  <c:v>81.599999999999994</c:v>
                </c:pt>
                <c:pt idx="2">
                  <c:v>80.7</c:v>
                </c:pt>
              </c:numCache>
            </c:numRef>
          </c:val>
          <c:smooth val="0"/>
          <c:extLst>
            <c:ext xmlns:c16="http://schemas.microsoft.com/office/drawing/2014/chart" uri="{C3380CC4-5D6E-409C-BE32-E72D297353CC}">
              <c16:uniqueId val="{00000003-7480-4A85-BA81-B24D5EDAD851}"/>
            </c:ext>
          </c:extLst>
        </c:ser>
        <c:dLbls>
          <c:showLegendKey val="0"/>
          <c:showVal val="0"/>
          <c:showCatName val="0"/>
          <c:showSerName val="0"/>
          <c:showPercent val="0"/>
          <c:showBubbleSize val="0"/>
        </c:dLbls>
        <c:marker val="1"/>
        <c:smooth val="0"/>
        <c:axId val="642788368"/>
        <c:axId val="642780168"/>
      </c:lineChart>
      <c:catAx>
        <c:axId val="6427883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642780168"/>
        <c:crosses val="autoZero"/>
        <c:auto val="1"/>
        <c:lblAlgn val="ctr"/>
        <c:lblOffset val="100"/>
        <c:noMultiLvlLbl val="0"/>
      </c:catAx>
      <c:valAx>
        <c:axId val="642780168"/>
        <c:scaling>
          <c:orientation val="minMax"/>
          <c:max val="90"/>
          <c:min val="50"/>
        </c:scaling>
        <c:delete val="0"/>
        <c:axPos val="r"/>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642788368"/>
        <c:crosses val="autoZero"/>
        <c:crossBetween val="between"/>
      </c:valAx>
      <c:spPr>
        <a:noFill/>
        <a:ln>
          <a:noFill/>
        </a:ln>
        <a:effectLst/>
      </c:spPr>
    </c:plotArea>
    <c:legend>
      <c:legendPos val="b"/>
      <c:layout>
        <c:manualLayout>
          <c:xMode val="edge"/>
          <c:yMode val="edge"/>
          <c:x val="4.3102856970398664E-3"/>
          <c:y val="0.83937705880672342"/>
          <c:w val="0.99568971430296016"/>
          <c:h val="0.160622941193276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lumMod val="50000"/>
          <a:lumOff val="50000"/>
        </a:schemeClr>
      </a:solidFill>
    </a:ln>
    <a:effectLst/>
  </c:spPr>
  <c:txPr>
    <a:bodyPr/>
    <a:lstStyle/>
    <a:p>
      <a:pPr>
        <a:defRPr sz="1200">
          <a:solidFill>
            <a:schemeClr val="tx1"/>
          </a:solidFill>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r>
              <a:rPr lang="en-US" altLang="ja-JP" sz="1200" dirty="0"/>
              <a:t>【</a:t>
            </a:r>
            <a:r>
              <a:rPr lang="ja-JP" altLang="en-US" sz="1200" dirty="0"/>
              <a:t>児童</a:t>
            </a:r>
            <a:r>
              <a:rPr lang="en-US" altLang="ja-JP" sz="1200" dirty="0"/>
              <a:t>】 </a:t>
            </a:r>
            <a:r>
              <a:rPr lang="ja-JP" sz="1200" dirty="0"/>
              <a:t>経年変化</a:t>
            </a:r>
          </a:p>
        </c:rich>
      </c:tx>
      <c:layout>
        <c:manualLayout>
          <c:xMode val="edge"/>
          <c:yMode val="edge"/>
          <c:x val="2.6505539486214875E-2"/>
          <c:y val="2.406640052554449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lineChart>
        <c:grouping val="standard"/>
        <c:varyColors val="0"/>
        <c:ser>
          <c:idx val="0"/>
          <c:order val="0"/>
          <c:tx>
            <c:strRef>
              <c:f>pickup③!$A$18</c:f>
              <c:strCache>
                <c:ptCount val="1"/>
                <c:pt idx="0">
                  <c:v>県 小学校（第６学年）</c:v>
                </c:pt>
              </c:strCache>
            </c:strRef>
          </c:tx>
          <c:spPr>
            <a:ln w="38100" cap="rnd">
              <a:solidFill>
                <a:schemeClr val="accent1"/>
              </a:solidFill>
              <a:round/>
            </a:ln>
            <a:effectLst/>
          </c:spPr>
          <c:marker>
            <c:symbol val="circle"/>
            <c:size val="12"/>
            <c:spPr>
              <a:solidFill>
                <a:schemeClr val="accent1"/>
              </a:solidFill>
              <a:ln w="9525">
                <a:solidFill>
                  <a:schemeClr val="accent1"/>
                </a:solidFill>
              </a:ln>
              <a:effectLst/>
            </c:spPr>
          </c:marker>
          <c:dLbls>
            <c:numFmt formatCode="#,##0.0_);[Red]\(#,##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pickup③!$B$17:$D$17</c:f>
              <c:strCache>
                <c:ptCount val="3"/>
                <c:pt idx="0">
                  <c:v>令和６年度</c:v>
                </c:pt>
                <c:pt idx="1">
                  <c:v>令和５年度</c:v>
                </c:pt>
                <c:pt idx="2">
                  <c:v>令和４年度</c:v>
                </c:pt>
              </c:strCache>
            </c:strRef>
          </c:cat>
          <c:val>
            <c:numRef>
              <c:f>pickup③!$B$18:$D$18</c:f>
              <c:numCache>
                <c:formatCode>General</c:formatCode>
                <c:ptCount val="3"/>
                <c:pt idx="0">
                  <c:v>60.6</c:v>
                </c:pt>
                <c:pt idx="1">
                  <c:v>59.6</c:v>
                </c:pt>
                <c:pt idx="2">
                  <c:v>59.4</c:v>
                </c:pt>
              </c:numCache>
            </c:numRef>
          </c:val>
          <c:smooth val="0"/>
          <c:extLst>
            <c:ext xmlns:c16="http://schemas.microsoft.com/office/drawing/2014/chart" uri="{C3380CC4-5D6E-409C-BE32-E72D297353CC}">
              <c16:uniqueId val="{00000000-F939-4C6F-A9FC-2E2945CB2346}"/>
            </c:ext>
          </c:extLst>
        </c:ser>
        <c:ser>
          <c:idx val="2"/>
          <c:order val="2"/>
          <c:tx>
            <c:strRef>
              <c:f>pickup③!$A$20</c:f>
              <c:strCache>
                <c:ptCount val="1"/>
                <c:pt idx="0">
                  <c:v>全国 小学校（第６学年）</c:v>
                </c:pt>
              </c:strCache>
            </c:strRef>
          </c:tx>
          <c:spPr>
            <a:ln w="38100" cap="rnd">
              <a:solidFill>
                <a:schemeClr val="tx1">
                  <a:lumMod val="50000"/>
                  <a:lumOff val="50000"/>
                </a:schemeClr>
              </a:solidFill>
              <a:round/>
            </a:ln>
            <a:effectLst/>
          </c:spPr>
          <c:marker>
            <c:symbol val="triangle"/>
            <c:size val="10"/>
            <c:spPr>
              <a:solidFill>
                <a:schemeClr val="accent3"/>
              </a:solidFill>
              <a:ln w="9525">
                <a:solidFill>
                  <a:schemeClr val="accent3"/>
                </a:solidFill>
              </a:ln>
              <a:effectLst/>
            </c:spPr>
          </c:marker>
          <c:dLbls>
            <c:numFmt formatCode="#,##0.0_);[Red]\(#,##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pickup③!$B$17:$D$17</c:f>
              <c:strCache>
                <c:ptCount val="3"/>
                <c:pt idx="0">
                  <c:v>令和６年度</c:v>
                </c:pt>
                <c:pt idx="1">
                  <c:v>令和５年度</c:v>
                </c:pt>
                <c:pt idx="2">
                  <c:v>令和４年度</c:v>
                </c:pt>
              </c:strCache>
            </c:strRef>
          </c:cat>
          <c:val>
            <c:numRef>
              <c:f>pickup③!$B$20:$D$20</c:f>
              <c:numCache>
                <c:formatCode>General</c:formatCode>
                <c:ptCount val="3"/>
                <c:pt idx="0">
                  <c:v>67.599999999999994</c:v>
                </c:pt>
                <c:pt idx="1">
                  <c:v>63.7</c:v>
                </c:pt>
                <c:pt idx="2">
                  <c:v>65.400000000000006</c:v>
                </c:pt>
              </c:numCache>
            </c:numRef>
          </c:val>
          <c:smooth val="0"/>
          <c:extLst>
            <c:ext xmlns:c16="http://schemas.microsoft.com/office/drawing/2014/chart" uri="{C3380CC4-5D6E-409C-BE32-E72D297353CC}">
              <c16:uniqueId val="{00000001-F939-4C6F-A9FC-2E2945CB2346}"/>
            </c:ext>
          </c:extLst>
        </c:ser>
        <c:dLbls>
          <c:showLegendKey val="0"/>
          <c:showVal val="0"/>
          <c:showCatName val="0"/>
          <c:showSerName val="0"/>
          <c:showPercent val="0"/>
          <c:showBubbleSize val="0"/>
        </c:dLbls>
        <c:marker val="1"/>
        <c:smooth val="0"/>
        <c:axId val="542301136"/>
        <c:axId val="542301792"/>
        <c:extLst>
          <c:ext xmlns:c15="http://schemas.microsoft.com/office/drawing/2012/chart" uri="{02D57815-91ED-43cb-92C2-25804820EDAC}">
            <c15:filteredLineSeries>
              <c15:ser>
                <c:idx val="1"/>
                <c:order val="1"/>
                <c:tx>
                  <c:strRef>
                    <c:extLst>
                      <c:ext uri="{02D57815-91ED-43cb-92C2-25804820EDAC}">
                        <c15:formulaRef>
                          <c15:sqref>pickup③!$A$19</c15:sqref>
                        </c15:formulaRef>
                      </c:ext>
                    </c:extLst>
                    <c:strCache>
                      <c:ptCount val="1"/>
                      <c:pt idx="0">
                        <c:v>県 中学校（第３学年）</c:v>
                      </c:pt>
                    </c:strCache>
                  </c:strRef>
                </c:tx>
                <c:spPr>
                  <a:ln w="38100" cap="rnd">
                    <a:solidFill>
                      <a:schemeClr val="accent2"/>
                    </a:solidFill>
                    <a:round/>
                  </a:ln>
                  <a:effectLst/>
                </c:spPr>
                <c:marker>
                  <c:symbol val="diamond"/>
                  <c:size val="12"/>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pickup③!$B$17:$D$17</c15:sqref>
                        </c15:formulaRef>
                      </c:ext>
                    </c:extLst>
                    <c:strCache>
                      <c:ptCount val="3"/>
                      <c:pt idx="0">
                        <c:v>令和６年度</c:v>
                      </c:pt>
                      <c:pt idx="1">
                        <c:v>令和５年度</c:v>
                      </c:pt>
                      <c:pt idx="2">
                        <c:v>令和４年度</c:v>
                      </c:pt>
                    </c:strCache>
                  </c:strRef>
                </c:cat>
                <c:val>
                  <c:numRef>
                    <c:extLst>
                      <c:ext uri="{02D57815-91ED-43cb-92C2-25804820EDAC}">
                        <c15:formulaRef>
                          <c15:sqref>pickup③!$B$19:$D$19</c15:sqref>
                        </c15:formulaRef>
                      </c:ext>
                    </c:extLst>
                    <c:numCache>
                      <c:formatCode>General</c:formatCode>
                      <c:ptCount val="3"/>
                      <c:pt idx="0">
                        <c:v>53.6</c:v>
                      </c:pt>
                      <c:pt idx="1">
                        <c:v>51.4</c:v>
                      </c:pt>
                      <c:pt idx="2">
                        <c:v>54.3</c:v>
                      </c:pt>
                    </c:numCache>
                  </c:numRef>
                </c:val>
                <c:smooth val="0"/>
                <c:extLst>
                  <c:ext xmlns:c16="http://schemas.microsoft.com/office/drawing/2014/chart" uri="{C3380CC4-5D6E-409C-BE32-E72D297353CC}">
                    <c16:uniqueId val="{00000002-F939-4C6F-A9FC-2E2945CB234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pickup③!$A$21</c15:sqref>
                        </c15:formulaRef>
                      </c:ext>
                    </c:extLst>
                    <c:strCache>
                      <c:ptCount val="1"/>
                      <c:pt idx="0">
                        <c:v>全国 中学校（第３学年）</c:v>
                      </c:pt>
                    </c:strCache>
                  </c:strRef>
                </c:tx>
                <c:spPr>
                  <a:ln w="38100" cap="rnd">
                    <a:solidFill>
                      <a:schemeClr val="accent4"/>
                    </a:solidFill>
                    <a:round/>
                  </a:ln>
                  <a:effectLst/>
                </c:spPr>
                <c:marker>
                  <c:symbol val="square"/>
                  <c:size val="10"/>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pickup③!$B$17:$D$17</c15:sqref>
                        </c15:formulaRef>
                      </c:ext>
                    </c:extLst>
                    <c:strCache>
                      <c:ptCount val="3"/>
                      <c:pt idx="0">
                        <c:v>令和６年度</c:v>
                      </c:pt>
                      <c:pt idx="1">
                        <c:v>令和５年度</c:v>
                      </c:pt>
                      <c:pt idx="2">
                        <c:v>令和４年度</c:v>
                      </c:pt>
                    </c:strCache>
                  </c:strRef>
                </c:cat>
                <c:val>
                  <c:numRef>
                    <c:extLst xmlns:c15="http://schemas.microsoft.com/office/drawing/2012/chart">
                      <c:ext xmlns:c15="http://schemas.microsoft.com/office/drawing/2012/chart" uri="{02D57815-91ED-43cb-92C2-25804820EDAC}">
                        <c15:formulaRef>
                          <c15:sqref>pickup③!$B$21:$D$21</c15:sqref>
                        </c15:formulaRef>
                      </c:ext>
                    </c:extLst>
                    <c:numCache>
                      <c:formatCode>General</c:formatCode>
                      <c:ptCount val="3"/>
                      <c:pt idx="0">
                        <c:v>64.8</c:v>
                      </c:pt>
                      <c:pt idx="1">
                        <c:v>62.1</c:v>
                      </c:pt>
                      <c:pt idx="2">
                        <c:v>63.3</c:v>
                      </c:pt>
                    </c:numCache>
                  </c:numRef>
                </c:val>
                <c:smooth val="0"/>
                <c:extLst xmlns:c15="http://schemas.microsoft.com/office/drawing/2012/chart">
                  <c:ext xmlns:c16="http://schemas.microsoft.com/office/drawing/2014/chart" uri="{C3380CC4-5D6E-409C-BE32-E72D297353CC}">
                    <c16:uniqueId val="{00000003-F939-4C6F-A9FC-2E2945CB2346}"/>
                  </c:ext>
                </c:extLst>
              </c15:ser>
            </c15:filteredLineSeries>
          </c:ext>
        </c:extLst>
      </c:lineChart>
      <c:catAx>
        <c:axId val="5423011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crossAx val="542301792"/>
        <c:crosses val="autoZero"/>
        <c:auto val="1"/>
        <c:lblAlgn val="ctr"/>
        <c:lblOffset val="100"/>
        <c:noMultiLvlLbl val="0"/>
      </c:catAx>
      <c:valAx>
        <c:axId val="542301792"/>
        <c:scaling>
          <c:orientation val="minMax"/>
          <c:max val="90"/>
          <c:min val="50"/>
        </c:scaling>
        <c:delete val="0"/>
        <c:axPos val="r"/>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crossAx val="542301136"/>
        <c:crosses val="autoZero"/>
        <c:crossBetween val="between"/>
        <c:majorUnit val="10"/>
      </c:valAx>
      <c:spPr>
        <a:noFill/>
        <a:ln>
          <a:noFill/>
        </a:ln>
        <a:effectLst/>
      </c:spPr>
    </c:plotArea>
    <c:legend>
      <c:legendPos val="b"/>
      <c:layout>
        <c:manualLayout>
          <c:xMode val="edge"/>
          <c:yMode val="edge"/>
          <c:x val="0"/>
          <c:y val="0.85458556110849893"/>
          <c:w val="0.99206046652638658"/>
          <c:h val="0.1215074625418692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lumMod val="50000"/>
          <a:lumOff val="50000"/>
        </a:schemeClr>
      </a:solidFill>
    </a:ln>
    <a:effectLst/>
  </c:spPr>
  <c:txPr>
    <a:bodyPr/>
    <a:lstStyle/>
    <a:p>
      <a:pPr>
        <a:defRPr sz="1400">
          <a:solidFill>
            <a:schemeClr val="tx1">
              <a:lumMod val="95000"/>
              <a:lumOff val="5000"/>
            </a:schemeClr>
          </a:solidFill>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r>
              <a:rPr lang="en-US" altLang="ja-JP" sz="1200" dirty="0"/>
              <a:t>【</a:t>
            </a:r>
            <a:r>
              <a:rPr lang="ja-JP" altLang="en-US" sz="1200" dirty="0"/>
              <a:t>生徒</a:t>
            </a:r>
            <a:r>
              <a:rPr lang="en-US" altLang="ja-JP" sz="1200" dirty="0"/>
              <a:t>】 </a:t>
            </a:r>
            <a:r>
              <a:rPr lang="ja-JP" sz="1200" dirty="0"/>
              <a:t>経年変化</a:t>
            </a:r>
          </a:p>
        </c:rich>
      </c:tx>
      <c:layout>
        <c:manualLayout>
          <c:xMode val="edge"/>
          <c:yMode val="edge"/>
          <c:x val="2.6505539486214875E-2"/>
          <c:y val="2.406640052554449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lineChart>
        <c:grouping val="standard"/>
        <c:varyColors val="0"/>
        <c:ser>
          <c:idx val="1"/>
          <c:order val="1"/>
          <c:tx>
            <c:strRef>
              <c:f>pickup③!$A$19</c:f>
              <c:strCache>
                <c:ptCount val="1"/>
                <c:pt idx="0">
                  <c:v>県 中学校（第３学年）</c:v>
                </c:pt>
              </c:strCache>
            </c:strRef>
          </c:tx>
          <c:spPr>
            <a:ln w="38100" cap="rnd">
              <a:solidFill>
                <a:schemeClr val="accent2"/>
              </a:solidFill>
              <a:round/>
            </a:ln>
            <a:effectLst/>
          </c:spPr>
          <c:marker>
            <c:symbol val="diamond"/>
            <c:size val="12"/>
            <c:spPr>
              <a:solidFill>
                <a:schemeClr val="accent2"/>
              </a:solidFill>
              <a:ln w="9525">
                <a:solidFill>
                  <a:schemeClr val="accent2"/>
                </a:solidFill>
              </a:ln>
              <a:effectLst/>
            </c:spPr>
          </c:marker>
          <c:dLbls>
            <c:dLbl>
              <c:idx val="0"/>
              <c:layout>
                <c:manualLayout>
                  <c:x val="-9.8192751169534909E-2"/>
                  <c:y val="-7.1090862019293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1C-4B77-9879-A67A52D16DEF}"/>
                </c:ext>
              </c:extLst>
            </c:dLbl>
            <c:dLbl>
              <c:idx val="1"/>
              <c:layout>
                <c:manualLayout>
                  <c:x val="-0.15728530040043073"/>
                  <c:y val="-6.3363594408500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1C-4B77-9879-A67A52D16DEF}"/>
                </c:ext>
              </c:extLst>
            </c:dLbl>
            <c:dLbl>
              <c:idx val="2"/>
              <c:layout>
                <c:manualLayout>
                  <c:x val="-0.13453994776745615"/>
                  <c:y val="-6.72272282138969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1C-4B77-9879-A67A52D16DE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pickup③!$B$17:$D$17</c:f>
              <c:strCache>
                <c:ptCount val="3"/>
                <c:pt idx="0">
                  <c:v>令和６年度</c:v>
                </c:pt>
                <c:pt idx="1">
                  <c:v>令和５年度</c:v>
                </c:pt>
                <c:pt idx="2">
                  <c:v>令和４年度</c:v>
                </c:pt>
              </c:strCache>
            </c:strRef>
          </c:cat>
          <c:val>
            <c:numRef>
              <c:f>pickup③!$B$19:$D$19</c:f>
              <c:numCache>
                <c:formatCode>General</c:formatCode>
                <c:ptCount val="3"/>
                <c:pt idx="0">
                  <c:v>53.6</c:v>
                </c:pt>
                <c:pt idx="1">
                  <c:v>51.4</c:v>
                </c:pt>
                <c:pt idx="2">
                  <c:v>54.3</c:v>
                </c:pt>
              </c:numCache>
            </c:numRef>
          </c:val>
          <c:smooth val="0"/>
          <c:extLst>
            <c:ext xmlns:c16="http://schemas.microsoft.com/office/drawing/2014/chart" uri="{C3380CC4-5D6E-409C-BE32-E72D297353CC}">
              <c16:uniqueId val="{00000000-FD29-417F-B0A3-7ED074337FC2}"/>
            </c:ext>
          </c:extLst>
        </c:ser>
        <c:ser>
          <c:idx val="3"/>
          <c:order val="3"/>
          <c:tx>
            <c:strRef>
              <c:f>pickup③!$A$21</c:f>
              <c:strCache>
                <c:ptCount val="1"/>
                <c:pt idx="0">
                  <c:v>全国 中学校（第３学年）</c:v>
                </c:pt>
              </c:strCache>
            </c:strRef>
          </c:tx>
          <c:spPr>
            <a:ln w="38100" cap="rnd">
              <a:solidFill>
                <a:schemeClr val="accent4"/>
              </a:solidFill>
              <a:round/>
            </a:ln>
            <a:effectLst/>
          </c:spPr>
          <c:marker>
            <c:symbol val="square"/>
            <c:size val="10"/>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pickup③!$B$17:$D$17</c:f>
              <c:strCache>
                <c:ptCount val="3"/>
                <c:pt idx="0">
                  <c:v>令和６年度</c:v>
                </c:pt>
                <c:pt idx="1">
                  <c:v>令和５年度</c:v>
                </c:pt>
                <c:pt idx="2">
                  <c:v>令和４年度</c:v>
                </c:pt>
              </c:strCache>
            </c:strRef>
          </c:cat>
          <c:val>
            <c:numRef>
              <c:f>pickup③!$B$21:$D$21</c:f>
              <c:numCache>
                <c:formatCode>General</c:formatCode>
                <c:ptCount val="3"/>
                <c:pt idx="0">
                  <c:v>64.8</c:v>
                </c:pt>
                <c:pt idx="1">
                  <c:v>62.1</c:v>
                </c:pt>
                <c:pt idx="2">
                  <c:v>63.3</c:v>
                </c:pt>
              </c:numCache>
            </c:numRef>
          </c:val>
          <c:smooth val="0"/>
          <c:extLst>
            <c:ext xmlns:c16="http://schemas.microsoft.com/office/drawing/2014/chart" uri="{C3380CC4-5D6E-409C-BE32-E72D297353CC}">
              <c16:uniqueId val="{00000001-FD29-417F-B0A3-7ED074337FC2}"/>
            </c:ext>
          </c:extLst>
        </c:ser>
        <c:dLbls>
          <c:showLegendKey val="0"/>
          <c:showVal val="0"/>
          <c:showCatName val="0"/>
          <c:showSerName val="0"/>
          <c:showPercent val="0"/>
          <c:showBubbleSize val="0"/>
        </c:dLbls>
        <c:marker val="1"/>
        <c:smooth val="0"/>
        <c:axId val="542301136"/>
        <c:axId val="542301792"/>
        <c:extLst>
          <c:ext xmlns:c15="http://schemas.microsoft.com/office/drawing/2012/chart" uri="{02D57815-91ED-43cb-92C2-25804820EDAC}">
            <c15:filteredLineSeries>
              <c15:ser>
                <c:idx val="0"/>
                <c:order val="0"/>
                <c:tx>
                  <c:strRef>
                    <c:extLst>
                      <c:ext uri="{02D57815-91ED-43cb-92C2-25804820EDAC}">
                        <c15:formulaRef>
                          <c15:sqref>pickup③!$A$18</c15:sqref>
                        </c15:formulaRef>
                      </c:ext>
                    </c:extLst>
                    <c:strCache>
                      <c:ptCount val="1"/>
                      <c:pt idx="0">
                        <c:v>県 小学校（第６学年）</c:v>
                      </c:pt>
                    </c:strCache>
                  </c:strRef>
                </c:tx>
                <c:spPr>
                  <a:ln w="38100" cap="rnd">
                    <a:solidFill>
                      <a:schemeClr val="accent1"/>
                    </a:solidFill>
                    <a:round/>
                  </a:ln>
                  <a:effectLst/>
                </c:spPr>
                <c:marker>
                  <c:symbol val="circle"/>
                  <c:size val="12"/>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pickup③!$B$17:$D$17</c15:sqref>
                        </c15:formulaRef>
                      </c:ext>
                    </c:extLst>
                    <c:strCache>
                      <c:ptCount val="3"/>
                      <c:pt idx="0">
                        <c:v>令和６年度</c:v>
                      </c:pt>
                      <c:pt idx="1">
                        <c:v>令和５年度</c:v>
                      </c:pt>
                      <c:pt idx="2">
                        <c:v>令和４年度</c:v>
                      </c:pt>
                    </c:strCache>
                  </c:strRef>
                </c:cat>
                <c:val>
                  <c:numRef>
                    <c:extLst>
                      <c:ext uri="{02D57815-91ED-43cb-92C2-25804820EDAC}">
                        <c15:formulaRef>
                          <c15:sqref>pickup③!$B$18:$D$18</c15:sqref>
                        </c15:formulaRef>
                      </c:ext>
                    </c:extLst>
                    <c:numCache>
                      <c:formatCode>General</c:formatCode>
                      <c:ptCount val="3"/>
                      <c:pt idx="0">
                        <c:v>60.6</c:v>
                      </c:pt>
                      <c:pt idx="1">
                        <c:v>59.6</c:v>
                      </c:pt>
                      <c:pt idx="2">
                        <c:v>59.4</c:v>
                      </c:pt>
                    </c:numCache>
                  </c:numRef>
                </c:val>
                <c:smooth val="0"/>
                <c:extLst>
                  <c:ext xmlns:c16="http://schemas.microsoft.com/office/drawing/2014/chart" uri="{C3380CC4-5D6E-409C-BE32-E72D297353CC}">
                    <c16:uniqueId val="{00000002-FD29-417F-B0A3-7ED074337FC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pickup③!$A$20</c15:sqref>
                        </c15:formulaRef>
                      </c:ext>
                    </c:extLst>
                    <c:strCache>
                      <c:ptCount val="1"/>
                      <c:pt idx="0">
                        <c:v>全国 小学校（第６学年）</c:v>
                      </c:pt>
                    </c:strCache>
                  </c:strRef>
                </c:tx>
                <c:spPr>
                  <a:ln w="38100" cap="rnd">
                    <a:solidFill>
                      <a:schemeClr val="tx1">
                        <a:lumMod val="50000"/>
                        <a:lumOff val="50000"/>
                      </a:schemeClr>
                    </a:solidFill>
                    <a:round/>
                  </a:ln>
                  <a:effectLst/>
                </c:spPr>
                <c:marker>
                  <c:symbol val="triangle"/>
                  <c:size val="10"/>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pickup③!$B$17:$D$17</c15:sqref>
                        </c15:formulaRef>
                      </c:ext>
                    </c:extLst>
                    <c:strCache>
                      <c:ptCount val="3"/>
                      <c:pt idx="0">
                        <c:v>令和６年度</c:v>
                      </c:pt>
                      <c:pt idx="1">
                        <c:v>令和５年度</c:v>
                      </c:pt>
                      <c:pt idx="2">
                        <c:v>令和４年度</c:v>
                      </c:pt>
                    </c:strCache>
                  </c:strRef>
                </c:cat>
                <c:val>
                  <c:numRef>
                    <c:extLst xmlns:c15="http://schemas.microsoft.com/office/drawing/2012/chart">
                      <c:ext xmlns:c15="http://schemas.microsoft.com/office/drawing/2012/chart" uri="{02D57815-91ED-43cb-92C2-25804820EDAC}">
                        <c15:formulaRef>
                          <c15:sqref>pickup③!$B$20:$D$20</c15:sqref>
                        </c15:formulaRef>
                      </c:ext>
                    </c:extLst>
                    <c:numCache>
                      <c:formatCode>General</c:formatCode>
                      <c:ptCount val="3"/>
                      <c:pt idx="0">
                        <c:v>67.599999999999994</c:v>
                      </c:pt>
                      <c:pt idx="1">
                        <c:v>63.7</c:v>
                      </c:pt>
                      <c:pt idx="2">
                        <c:v>65.400000000000006</c:v>
                      </c:pt>
                    </c:numCache>
                  </c:numRef>
                </c:val>
                <c:smooth val="0"/>
                <c:extLst xmlns:c15="http://schemas.microsoft.com/office/drawing/2012/chart">
                  <c:ext xmlns:c16="http://schemas.microsoft.com/office/drawing/2014/chart" uri="{C3380CC4-5D6E-409C-BE32-E72D297353CC}">
                    <c16:uniqueId val="{00000003-FD29-417F-B0A3-7ED074337FC2}"/>
                  </c:ext>
                </c:extLst>
              </c15:ser>
            </c15:filteredLineSeries>
          </c:ext>
        </c:extLst>
      </c:lineChart>
      <c:catAx>
        <c:axId val="5423011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crossAx val="542301792"/>
        <c:crosses val="autoZero"/>
        <c:auto val="1"/>
        <c:lblAlgn val="ctr"/>
        <c:lblOffset val="100"/>
        <c:noMultiLvlLbl val="0"/>
      </c:catAx>
      <c:valAx>
        <c:axId val="542301792"/>
        <c:scaling>
          <c:orientation val="minMax"/>
          <c:max val="90"/>
          <c:min val="50"/>
        </c:scaling>
        <c:delete val="0"/>
        <c:axPos val="r"/>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crossAx val="542301136"/>
        <c:crosses val="autoZero"/>
        <c:crossBetween val="between"/>
        <c:majorUnit val="10"/>
      </c:valAx>
      <c:spPr>
        <a:noFill/>
        <a:ln>
          <a:noFill/>
        </a:ln>
        <a:effectLst/>
      </c:spPr>
    </c:plotArea>
    <c:legend>
      <c:legendPos val="b"/>
      <c:layout>
        <c:manualLayout>
          <c:xMode val="edge"/>
          <c:yMode val="edge"/>
          <c:x val="0"/>
          <c:y val="0.84771169402912028"/>
          <c:w val="0.99757548165939436"/>
          <c:h val="0.152288305970879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lumMod val="50000"/>
          <a:lumOff val="50000"/>
        </a:schemeClr>
      </a:solidFill>
    </a:ln>
    <a:effectLst/>
  </c:spPr>
  <c:txPr>
    <a:bodyPr/>
    <a:lstStyle/>
    <a:p>
      <a:pPr>
        <a:defRPr sz="1400">
          <a:solidFill>
            <a:schemeClr val="tx1">
              <a:lumMod val="95000"/>
              <a:lumOff val="5000"/>
            </a:schemeClr>
          </a:solidFill>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5448" cy="497838"/>
          </a:xfrm>
          <a:prstGeom prst="rect">
            <a:avLst/>
          </a:prstGeom>
          <a:noFill/>
          <a:ln>
            <a:noFill/>
          </a:ln>
        </p:spPr>
        <p:txBody>
          <a:bodyPr spcFirstLastPara="1" wrap="square" lIns="91300" tIns="45650" rIns="91300" bIns="4565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643" y="1"/>
            <a:ext cx="2945448" cy="497838"/>
          </a:xfrm>
          <a:prstGeom prst="rect">
            <a:avLst/>
          </a:prstGeom>
          <a:noFill/>
          <a:ln>
            <a:noFill/>
          </a:ln>
        </p:spPr>
        <p:txBody>
          <a:bodyPr spcFirstLastPara="1" wrap="square" lIns="91300" tIns="45650" rIns="91300" bIns="4565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800"/>
            <a:ext cx="2945448" cy="497838"/>
          </a:xfrm>
          <a:prstGeom prst="rect">
            <a:avLst/>
          </a:prstGeom>
          <a:noFill/>
          <a:ln>
            <a:noFill/>
          </a:ln>
        </p:spPr>
        <p:txBody>
          <a:bodyPr spcFirstLastPara="1" wrap="square" lIns="91300" tIns="45650" rIns="91300" bIns="4565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643" y="9428800"/>
            <a:ext cx="2945448" cy="497838"/>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5450" y="1243013"/>
            <a:ext cx="5946775" cy="3346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6"/>
            <a:ext cx="5438140" cy="3908613"/>
          </a:xfrm>
          <a:prstGeom prst="rect">
            <a:avLst/>
          </a:prstGeom>
          <a:noFill/>
          <a:ln>
            <a:noFill/>
          </a:ln>
        </p:spPr>
        <p:txBody>
          <a:bodyPr spcFirstLastPara="1" wrap="square" lIns="91300" tIns="45650" rIns="91300" bIns="456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sz="1200" dirty="0" smtClean="0"/>
              <a:t>【</a:t>
            </a:r>
            <a:r>
              <a:rPr lang="ja-JP" altLang="en-US" sz="1200" dirty="0" smtClean="0"/>
              <a:t>研修前の準備</a:t>
            </a:r>
            <a:r>
              <a:rPr lang="en-US" altLang="ja-JP" sz="1200" dirty="0" smtClean="0"/>
              <a:t>】</a:t>
            </a:r>
          </a:p>
          <a:p>
            <a:pPr marL="0" lvl="0" indent="0" algn="l" rtl="0">
              <a:spcBef>
                <a:spcPts val="0"/>
              </a:spcBef>
              <a:spcAft>
                <a:spcPts val="0"/>
              </a:spcAft>
              <a:buNone/>
            </a:pPr>
            <a:r>
              <a:rPr lang="ja-JP" altLang="en-US" dirty="0" smtClean="0"/>
              <a:t>〇「課題の把握」は、必要に応じて</a:t>
            </a:r>
            <a:r>
              <a:rPr lang="en-US" altLang="ja-JP" dirty="0" smtClean="0"/>
              <a:t>A</a:t>
            </a:r>
            <a:r>
              <a:rPr lang="ja-JP" altLang="en-US" dirty="0" err="1" smtClean="0"/>
              <a:t>、</a:t>
            </a:r>
            <a:r>
              <a:rPr lang="en-US" altLang="ja-JP" dirty="0" smtClean="0"/>
              <a:t>B</a:t>
            </a:r>
            <a:r>
              <a:rPr lang="ja-JP" altLang="en-US" dirty="0" smtClean="0"/>
              <a:t>のどちらかを活用ください。</a:t>
            </a:r>
            <a:endParaRPr lang="en-US" altLang="ja-JP" dirty="0" smtClean="0"/>
          </a:p>
          <a:p>
            <a:pPr marL="0" lvl="0" indent="0" algn="l" rtl="0">
              <a:spcBef>
                <a:spcPts val="0"/>
              </a:spcBef>
              <a:spcAft>
                <a:spcPts val="0"/>
              </a:spcAft>
              <a:buNone/>
            </a:pPr>
            <a:r>
              <a:rPr lang="ja-JP" altLang="en-US" dirty="0" smtClean="0"/>
              <a:t>　</a:t>
            </a:r>
            <a:r>
              <a:rPr lang="ja-JP" altLang="en-US" baseline="0" dirty="0" smtClean="0"/>
              <a:t> 「</a:t>
            </a:r>
            <a:r>
              <a:rPr lang="ja-JP" altLang="en-US" dirty="0" smtClean="0"/>
              <a:t>課題の把握Ａ（スライド３）」は、自校の児童生徒質問調査結果に変更することも可能です。</a:t>
            </a:r>
            <a:endParaRPr lang="en-US" altLang="ja-JP" dirty="0" smtClean="0"/>
          </a:p>
          <a:p>
            <a:pPr marL="0" lvl="0" indent="0" algn="l" rtl="0">
              <a:spcBef>
                <a:spcPts val="0"/>
              </a:spcBef>
              <a:spcAft>
                <a:spcPts val="0"/>
              </a:spcAft>
              <a:buNone/>
            </a:pPr>
            <a:r>
              <a:rPr lang="ja-JP" altLang="en-US" dirty="0" smtClean="0"/>
              <a:t>〇演習は、Ａ～Ｃの３つの演習題から選択してください。</a:t>
            </a:r>
            <a:endParaRPr lang="en-US" altLang="ja-JP"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smtClean="0"/>
              <a:t>〇ワークシートは、演習にあわせて、スライド８，１０，１１，１３から選択して活用ください。</a:t>
            </a:r>
          </a:p>
        </p:txBody>
      </p:sp>
    </p:spTree>
    <p:extLst>
      <p:ext uri="{BB962C8B-B14F-4D97-AF65-F5344CB8AC3E}">
        <p14:creationId xmlns:p14="http://schemas.microsoft.com/office/powerpoint/2010/main" val="3825783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留意点（補足）</a:t>
            </a:r>
            <a:r>
              <a:rPr kumimoji="1" lang="en-US" altLang="ja-JP" dirty="0" smtClean="0"/>
              <a:t>】</a:t>
            </a:r>
          </a:p>
          <a:p>
            <a:r>
              <a:rPr kumimoji="1" lang="en-US" altLang="ja-JP" dirty="0" smtClean="0"/>
              <a:t>※</a:t>
            </a:r>
            <a:r>
              <a:rPr kumimoji="1" lang="ja-JP" altLang="en-US" dirty="0"/>
              <a:t>演習のシートについて</a:t>
            </a:r>
            <a:r>
              <a:rPr kumimoji="1" lang="ja-JP" altLang="en-US" dirty="0" smtClean="0"/>
              <a:t>説明してください。</a:t>
            </a:r>
            <a:endParaRPr kumimoji="1" lang="en-US" altLang="ja-JP" dirty="0" smtClean="0"/>
          </a:p>
          <a:p>
            <a:r>
              <a:rPr kumimoji="1" lang="ja-JP" altLang="en-US" dirty="0" smtClean="0"/>
              <a:t>　 （個人</a:t>
            </a:r>
            <a:r>
              <a:rPr kumimoji="1" lang="ja-JP" altLang="en-US" dirty="0"/>
              <a:t>思考　→　グループ思考　→　</a:t>
            </a:r>
            <a:r>
              <a:rPr kumimoji="1" lang="ja-JP" altLang="en-US" dirty="0" smtClean="0"/>
              <a:t>全体で共有し話し合う。）</a:t>
            </a:r>
            <a:endParaRPr kumimoji="1" lang="en-US" altLang="ja-JP" dirty="0"/>
          </a:p>
          <a:p>
            <a:r>
              <a:rPr kumimoji="1" lang="en-US" altLang="ja-JP" dirty="0" smtClean="0"/>
              <a:t>※</a:t>
            </a:r>
            <a:r>
              <a:rPr kumimoji="1" lang="ja-JP" altLang="en-US" dirty="0"/>
              <a:t>意見に対しては、認め、褒め、</a:t>
            </a:r>
            <a:r>
              <a:rPr kumimoji="1" lang="ja-JP" altLang="en-US" dirty="0" smtClean="0"/>
              <a:t>励まします。</a:t>
            </a:r>
            <a:endParaRPr kumimoji="1" lang="en-US" altLang="ja-JP" dirty="0"/>
          </a:p>
          <a:p>
            <a:r>
              <a:rPr kumimoji="1" lang="en-US" altLang="ja-JP" dirty="0" smtClean="0"/>
              <a:t>※</a:t>
            </a:r>
            <a:r>
              <a:rPr kumimoji="1" lang="ja-JP" altLang="en-US" dirty="0"/>
              <a:t>出てきた意見のグルーピングや方向付けを</a:t>
            </a:r>
            <a:r>
              <a:rPr kumimoji="1" lang="ja-JP" altLang="en-US" dirty="0" smtClean="0"/>
              <a:t>行います。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BCBEA2-4FE8-4B33-B162-A39DBF0DBD1D}"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00984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8: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〇自分の考えがうまく伝わるよう、工夫して発表できる生徒を育成するために、各教科では、どのような場面があり、どのような手立てが考えられますか。</a:t>
            </a:r>
          </a:p>
          <a:p>
            <a:pPr marL="0" lvl="0" indent="0" algn="l" rtl="0">
              <a:spcBef>
                <a:spcPts val="0"/>
              </a:spcBef>
              <a:spcAft>
                <a:spcPts val="0"/>
              </a:spcAft>
              <a:buNone/>
            </a:pPr>
            <a:r>
              <a:rPr lang="ja-JP" altLang="en-US" dirty="0" smtClean="0"/>
              <a:t>〇自分で教科を選んで（中学校は担当教科で）場面を振り返り、実際に取り組んでいることやできそうなこと、意識したいことなどの手立てを書き出しましょう。</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1c3f3f6053_6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31c3f3f6053_6_0:notes"/>
          <p:cNvSpPr txBox="1">
            <a:spLocks noGrp="1"/>
          </p:cNvSpPr>
          <p:nvPr>
            <p:ph type="body" idx="1"/>
          </p:nvPr>
        </p:nvSpPr>
        <p:spPr>
          <a:xfrm>
            <a:off x="680085" y="4777027"/>
            <a:ext cx="5437500" cy="39081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進行例</a:t>
            </a:r>
            <a:r>
              <a:rPr kumimoji="1" lang="en-US" altLang="ja-JP" dirty="0" smtClean="0"/>
              <a:t>】</a:t>
            </a:r>
          </a:p>
          <a:p>
            <a:r>
              <a:rPr kumimoji="1" lang="ja-JP" altLang="en-US" dirty="0" smtClean="0"/>
              <a:t>〇先ほど個人で考えた場面や手立てについてグループで共有しましょう。</a:t>
            </a:r>
            <a:endParaRPr kumimoji="1" lang="en-US" altLang="ja-JP" dirty="0"/>
          </a:p>
          <a:p>
            <a:r>
              <a:rPr kumimoji="1" lang="ja-JP" altLang="en-US" dirty="0" smtClean="0"/>
              <a:t>（出て</a:t>
            </a:r>
            <a:r>
              <a:rPr kumimoji="1" lang="ja-JP" altLang="en-US" dirty="0"/>
              <a:t>きた意見のグルーピングや方向付けを</a:t>
            </a:r>
            <a:r>
              <a:rPr kumimoji="1" lang="ja-JP" altLang="en-US" dirty="0" smtClean="0"/>
              <a:t>行います。）</a:t>
            </a:r>
            <a:endParaRPr kumimoji="1" lang="en-US" altLang="ja-JP" dirty="0" smtClean="0"/>
          </a:p>
          <a:p>
            <a:endParaRPr kumimoji="1" lang="en-US" altLang="ja-JP" dirty="0" smtClean="0"/>
          </a:p>
          <a:p>
            <a:r>
              <a:rPr kumimoji="1" lang="ja-JP" altLang="en-US" dirty="0" smtClean="0"/>
              <a:t>〇児童（生徒）に力をつけるにあたり、各教科で気を付けたいこと、他教科でも活用できそうなこと、共通して実践できそうなことなど</a:t>
            </a:r>
            <a:r>
              <a:rPr kumimoji="1" lang="ja-JP" altLang="en-US" dirty="0" smtClean="0"/>
              <a:t>について</a:t>
            </a:r>
            <a:r>
              <a:rPr kumimoji="1" lang="ja-JP" altLang="en-US" dirty="0" smtClean="0"/>
              <a:t>、グループで考えを交流しましょう。</a:t>
            </a:r>
            <a:endParaRPr kumimoji="1" lang="en-US" altLang="ja-JP" dirty="0" smtClean="0"/>
          </a:p>
          <a:p>
            <a:endParaRPr kumimoji="1" lang="en-US" altLang="ja-JP" dirty="0" smtClean="0"/>
          </a:p>
          <a:p>
            <a:r>
              <a:rPr kumimoji="1" lang="en-US" altLang="ja-JP" dirty="0" smtClean="0"/>
              <a:t>【</a:t>
            </a:r>
            <a:r>
              <a:rPr kumimoji="1" lang="ja-JP" altLang="en-US" dirty="0" smtClean="0"/>
              <a:t>留意点（補足）</a:t>
            </a:r>
            <a:r>
              <a:rPr kumimoji="1" lang="en-US" altLang="ja-JP" dirty="0" smtClean="0"/>
              <a:t>】</a:t>
            </a:r>
          </a:p>
          <a:p>
            <a:r>
              <a:rPr kumimoji="1" lang="en-US" altLang="ja-JP" dirty="0" smtClean="0"/>
              <a:t>※</a:t>
            </a:r>
            <a:r>
              <a:rPr kumimoji="1" lang="ja-JP" altLang="en-US" dirty="0" smtClean="0"/>
              <a:t>他教科の取組を交流することで、児童生徒の対話的な学びの充実に向け、教科の枠を超えて話し合うことをねらいとしています。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BCBEA2-4FE8-4B33-B162-A39DBF0DBD1D}"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3103905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1c3f3f6053_3_0:notes"/>
          <p:cNvSpPr txBox="1">
            <a:spLocks noGrp="1"/>
          </p:cNvSpPr>
          <p:nvPr>
            <p:ph type="body" idx="1"/>
          </p:nvPr>
        </p:nvSpPr>
        <p:spPr>
          <a:xfrm>
            <a:off x="680085" y="4777027"/>
            <a:ext cx="5437500" cy="3908100"/>
          </a:xfrm>
          <a:prstGeom prst="rect">
            <a:avLst/>
          </a:prstGeom>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〇今日の研修を通して、明日からどのようなことに取り組みますか？自身で取り組みたいことを考えましょう</a:t>
            </a:r>
            <a:r>
              <a:rPr lang="ja-JP" dirty="0" smtClean="0"/>
              <a:t>。</a:t>
            </a:r>
            <a:endParaRPr lang="en-US" altLang="ja-JP" dirty="0" smtClean="0"/>
          </a:p>
          <a:p>
            <a:pPr marL="0" lvl="0" indent="0" algn="l" rtl="0">
              <a:spcBef>
                <a:spcPts val="0"/>
              </a:spcBef>
              <a:spcAft>
                <a:spcPts val="0"/>
              </a:spcAft>
              <a:buNone/>
            </a:pPr>
            <a:r>
              <a:rPr lang="ja-JP" altLang="en-US" dirty="0" smtClean="0"/>
              <a:t>（時間があれば、数人から発表してもらいましょう。）</a:t>
            </a:r>
            <a:endParaRPr dirty="0"/>
          </a:p>
        </p:txBody>
      </p:sp>
      <p:sp>
        <p:nvSpPr>
          <p:cNvPr id="368" name="Google Shape;368;g31c3f3f6053_3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0: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（メッセージを読み上げる）</a:t>
            </a:r>
            <a:endParaRPr lang="en-US" altLang="ja-JP" dirty="0" smtClean="0"/>
          </a:p>
          <a:p>
            <a:pPr marL="0" lvl="0" indent="0" algn="l" rtl="0">
              <a:spcBef>
                <a:spcPts val="0"/>
              </a:spcBef>
              <a:spcAft>
                <a:spcPts val="0"/>
              </a:spcAft>
              <a:buNone/>
            </a:pPr>
            <a:r>
              <a:rPr lang="ja-JP" altLang="en-US" dirty="0" smtClean="0"/>
              <a:t>〇本日の研修を振り返り、明日からの実践につながるように感想を書きましょう。</a:t>
            </a:r>
          </a:p>
          <a:p>
            <a:pPr marL="0" lvl="0" indent="0" algn="l" rtl="0">
              <a:spcBef>
                <a:spcPts val="0"/>
              </a:spcBef>
              <a:spcAft>
                <a:spcPts val="0"/>
              </a:spcAft>
              <a:buNone/>
            </a:pPr>
            <a:r>
              <a:rPr lang="ja-JP" altLang="en-US" dirty="0" smtClean="0"/>
              <a:t>（時間があれば数人から発表してもらいましょう。）</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9: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〇</a:t>
            </a:r>
            <a:r>
              <a:rPr lang="en-US" altLang="ja-JP" dirty="0" smtClean="0"/>
              <a:t>R6</a:t>
            </a:r>
            <a:r>
              <a:rPr lang="ja-JP" altLang="en-US" dirty="0" smtClean="0"/>
              <a:t>年度の県学調後に県から出された課題の改善に向けた重点使用及び重点取組です。</a:t>
            </a:r>
            <a:endParaRPr lang="en-US" altLang="ja-JP" dirty="0" smtClean="0"/>
          </a:p>
          <a:p>
            <a:pPr marL="0" lvl="0" indent="0" algn="l" rtl="0">
              <a:spcBef>
                <a:spcPts val="0"/>
              </a:spcBef>
              <a:spcAft>
                <a:spcPts val="0"/>
              </a:spcAft>
              <a:buNone/>
            </a:pPr>
            <a:r>
              <a:rPr lang="ja-JP" altLang="en-US" dirty="0" smtClean="0"/>
              <a:t>〇今回の研修では、重点指標２に関連することについて話し合いました。</a:t>
            </a:r>
            <a:endParaRPr lang="en-US" altLang="ja-JP" dirty="0" smtClean="0"/>
          </a:p>
          <a:p>
            <a:pPr marL="0" lvl="0" indent="0" algn="l" rtl="0">
              <a:spcBef>
                <a:spcPts val="0"/>
              </a:spcBef>
              <a:spcAft>
                <a:spcPts val="0"/>
              </a:spcAft>
              <a:buNone/>
            </a:pPr>
            <a:r>
              <a:rPr lang="ja-JP" altLang="en-US" dirty="0" smtClean="0"/>
              <a:t>〇児童生徒が自分の考えを工夫して発表できるように、一緒に取り組んでいきましょう。</a:t>
            </a:r>
            <a:endParaRPr dirty="0"/>
          </a:p>
        </p:txBody>
      </p:sp>
      <p:sp>
        <p:nvSpPr>
          <p:cNvPr id="377" name="Google Shape;377;p9:notes"/>
          <p:cNvSpPr txBox="1">
            <a:spLocks noGrp="1"/>
          </p:cNvSpPr>
          <p:nvPr>
            <p:ph type="sldNum" idx="12"/>
          </p:nvPr>
        </p:nvSpPr>
        <p:spPr>
          <a:xfrm>
            <a:off x="3850643" y="9428800"/>
            <a:ext cx="2945448" cy="497838"/>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US" altLang="ja-JP">
                <a:solidFill>
                  <a:srgbClr val="000000"/>
                </a:solidFill>
                <a:latin typeface="Arial"/>
                <a:ea typeface="Arial"/>
                <a:cs typeface="Arial"/>
                <a:sym typeface="Arial"/>
              </a:rPr>
              <a:t>16</a:t>
            </a:fld>
            <a:endParaRPr>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〇はじめに、本日の流れを確認しましょう。</a:t>
            </a:r>
            <a:endParaRPr lang="en-US" altLang="ja-JP" dirty="0" smtClean="0"/>
          </a:p>
          <a:p>
            <a:pPr marL="0" lvl="0" indent="0" algn="l" rtl="0">
              <a:spcBef>
                <a:spcPts val="0"/>
              </a:spcBef>
              <a:spcAft>
                <a:spcPts val="0"/>
              </a:spcAft>
              <a:buNone/>
            </a:pPr>
            <a:endParaRPr lang="en-US" altLang="ja-JP"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sz="1200" dirty="0" smtClean="0"/>
              <a:t>【</a:t>
            </a:r>
            <a:r>
              <a:rPr lang="ja-JP" altLang="en-US" sz="1200" dirty="0" smtClean="0"/>
              <a:t>留意点（補足）</a:t>
            </a:r>
            <a:r>
              <a:rPr lang="en-US" altLang="ja-JP" sz="1200" dirty="0" smtClean="0"/>
              <a:t>】</a:t>
            </a:r>
          </a:p>
          <a:p>
            <a:pPr marL="0" lvl="0" indent="0" algn="l" rtl="0">
              <a:spcBef>
                <a:spcPts val="0"/>
              </a:spcBef>
              <a:spcAft>
                <a:spcPts val="0"/>
              </a:spcAft>
              <a:buNone/>
            </a:pPr>
            <a:r>
              <a:rPr lang="ja-JP" altLang="en-US" dirty="0" smtClean="0"/>
              <a:t>１　課題の把握について</a:t>
            </a:r>
            <a:endParaRPr lang="en-US" altLang="ja-JP" dirty="0" smtClean="0"/>
          </a:p>
          <a:p>
            <a:pPr marL="0" lvl="0" indent="0" algn="l" rtl="0">
              <a:spcBef>
                <a:spcPts val="0"/>
              </a:spcBef>
              <a:spcAft>
                <a:spcPts val="0"/>
              </a:spcAft>
              <a:buNone/>
            </a:pPr>
            <a:r>
              <a:rPr lang="en-US" altLang="ja-JP" dirty="0" smtClean="0"/>
              <a:t>A</a:t>
            </a:r>
            <a:r>
              <a:rPr lang="ja-JP" altLang="en-US" dirty="0" smtClean="0"/>
              <a:t>は本県の重点取組について、全学調の結果をもとに課題を把握するためのシートです。</a:t>
            </a:r>
            <a:endParaRPr lang="en-US" altLang="ja-JP" dirty="0" smtClean="0"/>
          </a:p>
          <a:p>
            <a:pPr marL="0" lvl="0" indent="0" algn="l" rtl="0">
              <a:spcBef>
                <a:spcPts val="0"/>
              </a:spcBef>
              <a:spcAft>
                <a:spcPts val="0"/>
              </a:spcAft>
              <a:buNone/>
            </a:pPr>
            <a:r>
              <a:rPr lang="en-US" altLang="ja-JP" dirty="0" smtClean="0"/>
              <a:t>B</a:t>
            </a:r>
            <a:r>
              <a:rPr lang="ja-JP" altLang="en-US" dirty="0" smtClean="0"/>
              <a:t>は自身の授業での児童生徒の対話的な学びの様子を振り返るためのシートです。</a:t>
            </a:r>
            <a:endParaRPr lang="en-US" altLang="ja-JP" dirty="0" smtClean="0"/>
          </a:p>
          <a:p>
            <a:pPr marL="0" lvl="0" indent="0" algn="l" rtl="0">
              <a:spcBef>
                <a:spcPts val="0"/>
              </a:spcBef>
              <a:spcAft>
                <a:spcPts val="0"/>
              </a:spcAft>
              <a:buNone/>
            </a:pPr>
            <a:endParaRPr lang="en-US" altLang="ja-JP" dirty="0" smtClean="0"/>
          </a:p>
          <a:p>
            <a:pPr marL="0" lvl="0" indent="0" algn="l" rtl="0">
              <a:spcBef>
                <a:spcPts val="0"/>
              </a:spcBef>
              <a:spcAft>
                <a:spcPts val="0"/>
              </a:spcAft>
              <a:buNone/>
            </a:pPr>
            <a:r>
              <a:rPr lang="ja-JP" altLang="en-US" dirty="0" smtClean="0"/>
              <a:t>２　演習について</a:t>
            </a:r>
            <a:endParaRPr lang="en-US" altLang="ja-JP" dirty="0" smtClean="0"/>
          </a:p>
          <a:p>
            <a:pPr marL="0" lvl="0" indent="0" algn="l" rtl="0">
              <a:spcBef>
                <a:spcPts val="0"/>
              </a:spcBef>
              <a:spcAft>
                <a:spcPts val="0"/>
              </a:spcAft>
              <a:buNone/>
            </a:pPr>
            <a:r>
              <a:rPr lang="en-US" altLang="ja-JP" dirty="0" smtClean="0"/>
              <a:t>A</a:t>
            </a:r>
            <a:r>
              <a:rPr lang="ja-JP" altLang="en-US" dirty="0" smtClean="0"/>
              <a:t>は小学校の国語科の授業場面をもとに、実際の児童の発言に対して教師がどのように返すかという視点で考えを交流するシートです。様々な考えを共有しながら、教師の関わり方について話し合います。</a:t>
            </a:r>
            <a:endParaRPr lang="en-US" altLang="ja-JP" dirty="0" smtClean="0"/>
          </a:p>
          <a:p>
            <a:pPr marL="0" lvl="0" indent="0" algn="l" rtl="0">
              <a:spcBef>
                <a:spcPts val="0"/>
              </a:spcBef>
              <a:spcAft>
                <a:spcPts val="0"/>
              </a:spcAft>
              <a:buNone/>
            </a:pPr>
            <a:r>
              <a:rPr lang="en-US" altLang="ja-JP" dirty="0" smtClean="0"/>
              <a:t>B</a:t>
            </a:r>
            <a:r>
              <a:rPr lang="ja-JP" altLang="en-US" dirty="0" smtClean="0"/>
              <a:t>は児童生徒の対話的な学びについて、教科の枠を超えて話し合うためのシートです。同僚の悩みに答えるという形で対話的な学びの充実に向けて話し合います。</a:t>
            </a:r>
            <a:endParaRPr lang="en-US" altLang="ja-JP" dirty="0" smtClean="0"/>
          </a:p>
          <a:p>
            <a:pPr marL="0" lvl="0" indent="0" algn="l" rtl="0">
              <a:spcBef>
                <a:spcPts val="0"/>
              </a:spcBef>
              <a:spcAft>
                <a:spcPts val="0"/>
              </a:spcAft>
              <a:buNone/>
            </a:pPr>
            <a:r>
              <a:rPr lang="en-US" altLang="ja-JP" dirty="0" smtClean="0"/>
              <a:t>C</a:t>
            </a:r>
            <a:r>
              <a:rPr lang="ja-JP" altLang="en-US" dirty="0" smtClean="0"/>
              <a:t>は教科の枠を超えて各教科の取組を共有するためのシートです。学校総体として取り組みたい事柄などを明確にしていくことなどをねらって話し合います。</a:t>
            </a:r>
            <a:endParaRPr lang="en-US" altLang="ja-JP"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1812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sz="1200" dirty="0" smtClean="0">
                <a:solidFill>
                  <a:srgbClr val="000000"/>
                </a:solidFill>
                <a:latin typeface="Arial"/>
                <a:ea typeface="Arial"/>
                <a:cs typeface="Arial"/>
                <a:sym typeface="Arial"/>
              </a:rPr>
              <a:t>【</a:t>
            </a:r>
            <a:r>
              <a:rPr lang="ja-JP" altLang="en-US" sz="1200" dirty="0" smtClean="0">
                <a:solidFill>
                  <a:srgbClr val="000000"/>
                </a:solidFill>
                <a:latin typeface="Arial"/>
                <a:ea typeface="Arial"/>
                <a:cs typeface="Arial"/>
                <a:sym typeface="Arial"/>
              </a:rPr>
              <a:t>進行例</a:t>
            </a:r>
            <a:r>
              <a:rPr lang="en-US" altLang="ja-JP" sz="1200" dirty="0" smtClean="0">
                <a:solidFill>
                  <a:srgbClr val="000000"/>
                </a:solidFill>
                <a:latin typeface="Arial"/>
                <a:ea typeface="Arial"/>
                <a:cs typeface="Arial"/>
                <a:sym typeface="Arial"/>
              </a:rPr>
              <a:t>】</a:t>
            </a:r>
            <a:endParaRPr sz="120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sz="1200" dirty="0" smtClean="0">
                <a:solidFill>
                  <a:srgbClr val="000000"/>
                </a:solidFill>
                <a:latin typeface="Arial"/>
                <a:ea typeface="Arial"/>
                <a:cs typeface="Arial"/>
                <a:sym typeface="Arial"/>
              </a:rPr>
              <a:t>〇まずは、このグラフを見てください。</a:t>
            </a:r>
            <a:endParaRPr lang="en-US" altLang="ja-JP" sz="120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sz="1200" dirty="0" smtClean="0">
                <a:solidFill>
                  <a:srgbClr val="000000"/>
                </a:solidFill>
                <a:latin typeface="Arial"/>
                <a:ea typeface="Arial"/>
                <a:cs typeface="Arial"/>
                <a:sym typeface="Arial"/>
              </a:rPr>
              <a:t>〇これは、令和６年度全国学力・学習状況調査の児童生徒質問調査から、「授業で自分の考えを発表する機会では、自分の考えがうまく伝わるよう、資料や文章、話の組立てなどを工夫して発表していましたか。」という項目についての、本県（本校）の結果です。</a:t>
            </a:r>
            <a:endParaRPr lang="en-US" altLang="ja-JP" sz="120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sz="1200" dirty="0" smtClean="0">
                <a:solidFill>
                  <a:srgbClr val="000000"/>
                </a:solidFill>
                <a:latin typeface="Arial"/>
                <a:cs typeface="Arial"/>
                <a:sym typeface="Arial"/>
              </a:rPr>
              <a:t>「</a:t>
            </a:r>
            <a:r>
              <a:rPr lang="ja-JP" altLang="en-US" dirty="0" smtClean="0"/>
              <a:t>授業で自分の考えを発表する際に、自分の考えがうまく伝わるよう工夫して発表することが課題となっていますが、その要因は何だと</a:t>
            </a:r>
            <a:r>
              <a:rPr lang="ja-JP" altLang="en-US" dirty="0" err="1" smtClean="0"/>
              <a:t>思いますかか</a:t>
            </a:r>
            <a:r>
              <a:rPr lang="ja-JP" altLang="en-US" dirty="0" smtClean="0"/>
              <a:t>？」</a:t>
            </a:r>
            <a:endParaRPr lang="en-US" altLang="ja-JP"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dirty="0" smtClean="0"/>
              <a:t>〇近くの人と話し合いましょう。</a:t>
            </a:r>
            <a:endParaRPr lang="en-US" altLang="ja-JP"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altLang="ja-JP" dirty="0" smtClean="0"/>
              <a:t>【</a:t>
            </a:r>
            <a:r>
              <a:rPr lang="ja-JP" altLang="en-US" dirty="0" smtClean="0"/>
              <a:t>留意点（補足）</a:t>
            </a:r>
            <a:r>
              <a:rPr lang="en-US" altLang="ja-JP" dirty="0" smtClean="0"/>
              <a:t>】</a:t>
            </a:r>
            <a:endParaRPr lang="ja-JP" altLang="en-US" dirty="0" smtClean="0"/>
          </a:p>
          <a:p>
            <a:pPr marL="0" marR="0" lvl="0" indent="0" algn="l" rtl="0">
              <a:lnSpc>
                <a:spcPct val="100000"/>
              </a:lnSpc>
              <a:spcBef>
                <a:spcPts val="0"/>
              </a:spcBef>
              <a:spcAft>
                <a:spcPts val="0"/>
              </a:spcAft>
              <a:buClr>
                <a:schemeClr val="dk1"/>
              </a:buClr>
              <a:buSzPts val="1200"/>
              <a:buFont typeface="Arial"/>
              <a:buNone/>
            </a:pPr>
            <a:r>
              <a:rPr lang="en-US" altLang="ja-JP" sz="1200" dirty="0" smtClean="0">
                <a:solidFill>
                  <a:srgbClr val="000000"/>
                </a:solidFill>
                <a:latin typeface="Arial"/>
                <a:ea typeface="Arial"/>
                <a:cs typeface="Arial"/>
                <a:sym typeface="Arial"/>
              </a:rPr>
              <a:t>※</a:t>
            </a:r>
            <a:r>
              <a:rPr lang="ja-JP" altLang="en-US" sz="1200" dirty="0" smtClean="0">
                <a:solidFill>
                  <a:srgbClr val="000000"/>
                </a:solidFill>
                <a:latin typeface="Arial"/>
                <a:ea typeface="Arial"/>
                <a:cs typeface="Arial"/>
                <a:sym typeface="Arial"/>
              </a:rPr>
              <a:t>他の問いかけの例</a:t>
            </a:r>
            <a:endParaRPr lang="en-US" altLang="ja-JP" sz="1200"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ja-JP" altLang="en-US" sz="1200" dirty="0" smtClean="0">
                <a:solidFill>
                  <a:srgbClr val="000000"/>
                </a:solidFill>
                <a:latin typeface="Arial"/>
                <a:ea typeface="Arial"/>
                <a:cs typeface="Arial"/>
                <a:sym typeface="Arial"/>
              </a:rPr>
              <a:t>「工夫して発表することが日常生活や社会生活にどのように役立つのでしょうか。」「児童生徒と教師の意識の差は何でしょうか。」</a:t>
            </a:r>
            <a:endParaRPr sz="1200"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
        <p:nvSpPr>
          <p:cNvPr id="172" name="Google Shape;172;p4:notes"/>
          <p:cNvSpPr txBox="1">
            <a:spLocks noGrp="1"/>
          </p:cNvSpPr>
          <p:nvPr>
            <p:ph type="sldNum" idx="12"/>
          </p:nvPr>
        </p:nvSpPr>
        <p:spPr>
          <a:xfrm>
            <a:off x="3850643" y="9428800"/>
            <a:ext cx="2945448" cy="497838"/>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1c3f3f6053_4_4:notes"/>
          <p:cNvSpPr txBox="1">
            <a:spLocks noGrp="1"/>
          </p:cNvSpPr>
          <p:nvPr>
            <p:ph type="body" idx="1"/>
          </p:nvPr>
        </p:nvSpPr>
        <p:spPr>
          <a:xfrm>
            <a:off x="680085" y="4777027"/>
            <a:ext cx="5437500" cy="3908100"/>
          </a:xfrm>
          <a:prstGeom prst="rect">
            <a:avLst/>
          </a:prstGeom>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〇自身の授業で、児童生徒が考えを伝え合うために発表しているときの様子を振り返りましょう。</a:t>
            </a:r>
            <a:endParaRPr lang="en-US" altLang="ja-JP" dirty="0" smtClean="0"/>
          </a:p>
          <a:p>
            <a:pPr marL="0" lvl="0" indent="0" algn="l" rtl="0">
              <a:spcBef>
                <a:spcPts val="0"/>
              </a:spcBef>
              <a:spcAft>
                <a:spcPts val="0"/>
              </a:spcAft>
              <a:buNone/>
            </a:pPr>
            <a:r>
              <a:rPr lang="ja-JP" altLang="en-US" dirty="0" smtClean="0"/>
              <a:t>〇そのとき様子を、矢印を用いたり、線で囲んだりしながら図に表してみましょう。</a:t>
            </a:r>
            <a:endParaRPr lang="en-US" altLang="ja-JP" dirty="0" smtClean="0"/>
          </a:p>
          <a:p>
            <a:pPr marL="0" lvl="0" indent="0" algn="l" rtl="0">
              <a:spcBef>
                <a:spcPts val="0"/>
              </a:spcBef>
              <a:spcAft>
                <a:spcPts val="0"/>
              </a:spcAft>
              <a:buNone/>
            </a:pPr>
            <a:endParaRPr lang="en-US" altLang="ja-JP" dirty="0" smtClean="0"/>
          </a:p>
          <a:p>
            <a:pPr marL="0" lvl="0" indent="0" algn="l" rtl="0">
              <a:spcBef>
                <a:spcPts val="0"/>
              </a:spcBef>
              <a:spcAft>
                <a:spcPts val="0"/>
              </a:spcAft>
              <a:buNone/>
            </a:pPr>
            <a:r>
              <a:rPr lang="en-US" altLang="ja-JP" dirty="0" smtClean="0"/>
              <a:t>【</a:t>
            </a:r>
            <a:r>
              <a:rPr lang="ja-JP" altLang="en-US" dirty="0" smtClean="0"/>
              <a:t>留意点（補足）</a:t>
            </a:r>
            <a:r>
              <a:rPr lang="en-US" altLang="ja-JP" dirty="0" smtClean="0"/>
              <a:t>】</a:t>
            </a:r>
          </a:p>
          <a:p>
            <a:pPr marL="0" lvl="0" indent="0" algn="l" rtl="0">
              <a:spcBef>
                <a:spcPts val="0"/>
              </a:spcBef>
              <a:spcAft>
                <a:spcPts val="0"/>
              </a:spcAft>
              <a:buNone/>
            </a:pPr>
            <a:r>
              <a:rPr lang="en-US" altLang="ja-JP" dirty="0" smtClean="0"/>
              <a:t>※</a:t>
            </a:r>
            <a:r>
              <a:rPr lang="ja-JP" altLang="en-US" dirty="0" smtClean="0"/>
              <a:t>このシートは必要に応じて活用してください。</a:t>
            </a:r>
            <a:endParaRPr dirty="0"/>
          </a:p>
        </p:txBody>
      </p:sp>
      <p:sp>
        <p:nvSpPr>
          <p:cNvPr id="248" name="Google Shape;248;g31c3f3f6053_4_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notes"/>
          <p:cNvSpPr txBox="1">
            <a:spLocks noGrp="1"/>
          </p:cNvSpPr>
          <p:nvPr>
            <p:ph type="body" idx="1"/>
          </p:nvPr>
        </p:nvSpPr>
        <p:spPr>
          <a:xfrm>
            <a:off x="680085" y="4777027"/>
            <a:ext cx="5437506" cy="3908187"/>
          </a:xfrm>
          <a:prstGeom prst="rect">
            <a:avLst/>
          </a:prstGeom>
        </p:spPr>
        <p:txBody>
          <a:bodyPr spcFirstLastPara="1" wrap="square" lIns="91300" tIns="45650" rIns="91300" bIns="45650" anchor="t" anchorCtr="0">
            <a:noAutofit/>
          </a:bodyPr>
          <a:lstStyle/>
          <a:p>
            <a:pPr marL="0" lvl="0" indent="0" algn="l" rtl="0">
              <a:spcBef>
                <a:spcPts val="0"/>
              </a:spcBef>
              <a:spcAft>
                <a:spcPts val="0"/>
              </a:spcAft>
              <a:buNone/>
            </a:pPr>
            <a:r>
              <a:rPr lang="en-US" altLang="ja-JP" sz="1200" dirty="0" smtClean="0">
                <a:solidFill>
                  <a:schemeClr val="dk1"/>
                </a:solidFill>
                <a:latin typeface="Arial"/>
                <a:ea typeface="Arial"/>
                <a:cs typeface="Arial"/>
                <a:sym typeface="Arial"/>
              </a:rPr>
              <a:t>【</a:t>
            </a:r>
            <a:r>
              <a:rPr lang="ja-JP" altLang="en-US" sz="1200" dirty="0" smtClean="0">
                <a:solidFill>
                  <a:schemeClr val="dk1"/>
                </a:solidFill>
                <a:latin typeface="Arial"/>
                <a:ea typeface="Arial"/>
                <a:cs typeface="Arial"/>
                <a:sym typeface="Arial"/>
              </a:rPr>
              <a:t>進行例</a:t>
            </a:r>
            <a:r>
              <a:rPr lang="en-US" altLang="ja-JP" sz="1200" dirty="0" smtClean="0">
                <a:solidFill>
                  <a:schemeClr val="dk1"/>
                </a:solidFill>
                <a:latin typeface="Arial"/>
                <a:ea typeface="Arial"/>
                <a:cs typeface="Arial"/>
                <a:sym typeface="Arial"/>
              </a:rPr>
              <a:t>】</a:t>
            </a:r>
          </a:p>
          <a:p>
            <a:pPr marL="0" lvl="0" indent="0" algn="l" rtl="0">
              <a:spcBef>
                <a:spcPts val="0"/>
              </a:spcBef>
              <a:spcAft>
                <a:spcPts val="0"/>
              </a:spcAft>
              <a:buNone/>
            </a:pPr>
            <a:r>
              <a:rPr lang="ja-JP" altLang="en-US" sz="1200" dirty="0" smtClean="0">
                <a:solidFill>
                  <a:schemeClr val="dk1"/>
                </a:solidFill>
                <a:latin typeface="Arial"/>
                <a:ea typeface="Arial"/>
                <a:cs typeface="Arial"/>
                <a:sym typeface="Arial"/>
              </a:rPr>
              <a:t>〇</a:t>
            </a:r>
            <a:r>
              <a:rPr lang="ja-JP" altLang="ja-JP" sz="1200" dirty="0" smtClean="0">
                <a:solidFill>
                  <a:schemeClr val="dk1"/>
                </a:solidFill>
                <a:latin typeface="Arial"/>
                <a:ea typeface="Arial"/>
                <a:cs typeface="Arial"/>
                <a:sym typeface="Arial"/>
              </a:rPr>
              <a:t>次の２つの図は、授業中の話合いの場面を表しています。</a:t>
            </a:r>
            <a:r>
              <a:rPr lang="ja-JP" altLang="en-US" sz="1200" dirty="0" smtClean="0">
                <a:solidFill>
                  <a:schemeClr val="dk1"/>
                </a:solidFill>
                <a:latin typeface="Arial"/>
                <a:ea typeface="Arial"/>
                <a:cs typeface="Arial"/>
                <a:sym typeface="Arial"/>
              </a:rPr>
              <a:t>２つの図を</a:t>
            </a:r>
            <a:r>
              <a:rPr lang="ja-JP" altLang="ja-JP" sz="1200" dirty="0" smtClean="0">
                <a:solidFill>
                  <a:schemeClr val="dk1"/>
                </a:solidFill>
                <a:latin typeface="Arial"/>
                <a:ea typeface="Arial"/>
                <a:cs typeface="Arial"/>
                <a:sym typeface="Arial"/>
              </a:rPr>
              <a:t>比較して</a:t>
            </a:r>
            <a:r>
              <a:rPr lang="ja-JP" altLang="en-US" sz="1200" dirty="0" smtClean="0">
                <a:solidFill>
                  <a:schemeClr val="dk1"/>
                </a:solidFill>
                <a:latin typeface="Arial"/>
                <a:ea typeface="Arial"/>
                <a:cs typeface="Arial"/>
                <a:sym typeface="Arial"/>
              </a:rPr>
              <a:t>どのようなことを感じましたか</a:t>
            </a:r>
            <a:r>
              <a:rPr lang="ja-JP" altLang="ja-JP" sz="1200" dirty="0" smtClean="0">
                <a:solidFill>
                  <a:schemeClr val="dk1"/>
                </a:solidFill>
                <a:latin typeface="Arial"/>
                <a:ea typeface="Arial"/>
                <a:cs typeface="Arial"/>
                <a:sym typeface="Arial"/>
              </a:rPr>
              <a:t>。</a:t>
            </a:r>
            <a:endParaRPr lang="en-US" altLang="ja-JP" sz="1200" dirty="0" smtClean="0">
              <a:solidFill>
                <a:schemeClr val="dk1"/>
              </a:solidFill>
              <a:latin typeface="Arial"/>
              <a:ea typeface="Arial"/>
              <a:cs typeface="Arial"/>
              <a:sym typeface="Arial"/>
            </a:endParaRPr>
          </a:p>
          <a:p>
            <a:pPr marL="0" lvl="0" indent="0" algn="l" rtl="0">
              <a:spcBef>
                <a:spcPts val="0"/>
              </a:spcBef>
              <a:spcAft>
                <a:spcPts val="0"/>
              </a:spcAft>
              <a:buNone/>
            </a:pPr>
            <a:r>
              <a:rPr lang="ja-JP" altLang="en-US" sz="1200" dirty="0" smtClean="0">
                <a:solidFill>
                  <a:schemeClr val="dk1"/>
                </a:solidFill>
                <a:latin typeface="Arial"/>
                <a:ea typeface="Arial"/>
                <a:cs typeface="Arial"/>
                <a:sym typeface="Arial"/>
              </a:rPr>
              <a:t>（どのような違いがあると考えましたか）</a:t>
            </a:r>
            <a:endParaRPr lang="en-US" altLang="ja-JP" sz="1200" dirty="0" smtClean="0">
              <a:solidFill>
                <a:schemeClr val="dk1"/>
              </a:solidFill>
              <a:latin typeface="Arial"/>
              <a:ea typeface="Arial"/>
              <a:cs typeface="Arial"/>
              <a:sym typeface="Arial"/>
            </a:endParaRPr>
          </a:p>
          <a:p>
            <a:pPr marL="0" lvl="0" indent="0" algn="l" rtl="0">
              <a:spcBef>
                <a:spcPts val="0"/>
              </a:spcBef>
              <a:spcAft>
                <a:spcPts val="0"/>
              </a:spcAft>
              <a:buNone/>
            </a:pPr>
            <a:endParaRPr lang="en-US" altLang="ja-JP" sz="1200" dirty="0" smtClean="0">
              <a:solidFill>
                <a:schemeClr val="dk1"/>
              </a:solidFill>
              <a:latin typeface="Arial"/>
              <a:ea typeface="Arial"/>
              <a:cs typeface="Arial"/>
              <a:sym typeface="Arial"/>
            </a:endParaRPr>
          </a:p>
          <a:p>
            <a:pPr marL="0" lvl="0" indent="0" algn="l" rtl="0">
              <a:spcBef>
                <a:spcPts val="0"/>
              </a:spcBef>
              <a:spcAft>
                <a:spcPts val="0"/>
              </a:spcAft>
              <a:buNone/>
            </a:pPr>
            <a:r>
              <a:rPr lang="en-US" altLang="ja-JP" sz="1200" dirty="0" smtClean="0">
                <a:solidFill>
                  <a:schemeClr val="dk1"/>
                </a:solidFill>
                <a:latin typeface="Arial"/>
                <a:ea typeface="Arial"/>
                <a:cs typeface="Arial"/>
                <a:sym typeface="Arial"/>
              </a:rPr>
              <a:t>【</a:t>
            </a:r>
            <a:r>
              <a:rPr lang="ja-JP" altLang="en-US" sz="1200" dirty="0" smtClean="0">
                <a:solidFill>
                  <a:schemeClr val="dk1"/>
                </a:solidFill>
                <a:latin typeface="Arial"/>
                <a:ea typeface="Arial"/>
                <a:cs typeface="Arial"/>
                <a:sym typeface="Arial"/>
              </a:rPr>
              <a:t>留意点（補足）</a:t>
            </a:r>
            <a:r>
              <a:rPr lang="en-US" altLang="ja-JP" sz="1200" dirty="0" smtClean="0">
                <a:solidFill>
                  <a:schemeClr val="dk1"/>
                </a:solidFill>
                <a:latin typeface="Arial"/>
                <a:ea typeface="Arial"/>
                <a:cs typeface="Arial"/>
                <a:sym typeface="Arial"/>
              </a:rPr>
              <a:t>】</a:t>
            </a:r>
          </a:p>
          <a:p>
            <a:pPr marL="0" lvl="0" indent="0" algn="l" rtl="0">
              <a:spcBef>
                <a:spcPts val="0"/>
              </a:spcBef>
              <a:spcAft>
                <a:spcPts val="0"/>
              </a:spcAft>
              <a:buNone/>
            </a:pPr>
            <a:r>
              <a:rPr lang="en-US" altLang="ja-JP" sz="1200" dirty="0" smtClean="0">
                <a:solidFill>
                  <a:schemeClr val="dk1"/>
                </a:solidFill>
                <a:latin typeface="Arial"/>
                <a:ea typeface="Arial"/>
                <a:cs typeface="Arial"/>
                <a:sym typeface="Arial"/>
              </a:rPr>
              <a:t>※</a:t>
            </a:r>
            <a:r>
              <a:rPr lang="ja-JP" altLang="en-US" sz="1200" dirty="0" smtClean="0">
                <a:solidFill>
                  <a:schemeClr val="dk1"/>
                </a:solidFill>
                <a:latin typeface="Arial"/>
                <a:ea typeface="Arial"/>
                <a:cs typeface="Arial"/>
                <a:sym typeface="Arial"/>
              </a:rPr>
              <a:t>スライド４の補足として、必要に応じて使用してください。</a:t>
            </a:r>
            <a:endParaRPr lang="en-US" altLang="ja-JP" sz="1200" dirty="0" smtClean="0">
              <a:solidFill>
                <a:schemeClr val="dk1"/>
              </a:solidFill>
              <a:latin typeface="Arial"/>
              <a:ea typeface="Arial"/>
              <a:cs typeface="Arial"/>
              <a:sym typeface="Arial"/>
            </a:endParaRPr>
          </a:p>
        </p:txBody>
      </p:sp>
      <p:sp>
        <p:nvSpPr>
          <p:cNvPr id="199" name="Google Shape;199;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notes"/>
          <p:cNvSpPr txBox="1">
            <a:spLocks noGrp="1"/>
          </p:cNvSpPr>
          <p:nvPr>
            <p:ph type="body" idx="1"/>
          </p:nvPr>
        </p:nvSpPr>
        <p:spPr>
          <a:xfrm>
            <a:off x="680085" y="4777027"/>
            <a:ext cx="5437506" cy="3908187"/>
          </a:xfrm>
          <a:prstGeom prst="rect">
            <a:avLst/>
          </a:prstGeom>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〇児童生徒が相互に意見を交流しながら考えを深め合うためには、自分の考えを相手に伝わるように工夫して発表する力が必要です。</a:t>
            </a:r>
          </a:p>
          <a:p>
            <a:pPr marL="0" lvl="0" indent="0" algn="l" rtl="0">
              <a:spcBef>
                <a:spcPts val="0"/>
              </a:spcBef>
              <a:spcAft>
                <a:spcPts val="0"/>
              </a:spcAft>
              <a:buNone/>
            </a:pPr>
            <a:r>
              <a:rPr lang="ja-JP" altLang="en-US" dirty="0" smtClean="0"/>
              <a:t>そこで、教師としてどのような関わりが必要でしょうか。次からの演習で考えていきましょう。</a:t>
            </a:r>
            <a:endParaRPr lang="en-US" altLang="ja-JP" dirty="0" smtClean="0"/>
          </a:p>
          <a:p>
            <a:pPr marL="0" lvl="0" indent="0" algn="l" rtl="0">
              <a:spcBef>
                <a:spcPts val="0"/>
              </a:spcBef>
              <a:spcAft>
                <a:spcPts val="0"/>
              </a:spcAft>
              <a:buNone/>
            </a:pPr>
            <a:endParaRPr lang="en-US" altLang="ja-JP" dirty="0" smtClean="0"/>
          </a:p>
          <a:p>
            <a:pPr marL="0" lvl="0" indent="0" algn="l" rtl="0">
              <a:spcBef>
                <a:spcPts val="0"/>
              </a:spcBef>
              <a:spcAft>
                <a:spcPts val="0"/>
              </a:spcAft>
              <a:buNone/>
            </a:pPr>
            <a:r>
              <a:rPr lang="en-US" altLang="ja-JP" dirty="0" smtClean="0"/>
              <a:t>【</a:t>
            </a:r>
            <a:r>
              <a:rPr lang="ja-JP" altLang="en-US" dirty="0" smtClean="0"/>
              <a:t>留意点（補足）</a:t>
            </a:r>
            <a:r>
              <a:rPr lang="en-US" altLang="ja-JP" dirty="0" smtClean="0"/>
              <a:t>】</a:t>
            </a:r>
          </a:p>
          <a:p>
            <a:pPr marL="0" lvl="0" indent="0" algn="l" rtl="0">
              <a:spcBef>
                <a:spcPts val="0"/>
              </a:spcBef>
              <a:spcAft>
                <a:spcPts val="0"/>
              </a:spcAft>
              <a:buNone/>
            </a:pPr>
            <a:r>
              <a:rPr lang="en-US" altLang="ja-JP" dirty="0" smtClean="0"/>
              <a:t>※</a:t>
            </a:r>
            <a:r>
              <a:rPr lang="ja-JP" altLang="en-US" dirty="0" smtClean="0"/>
              <a:t>演習につなげるためのシートです。この図がひとつの正解ではなく、児童生徒が対話を通して学び合う様子を確認するために、必要に応じて使用してください。</a:t>
            </a:r>
          </a:p>
          <a:p>
            <a:pPr marL="0" lvl="0" indent="0" algn="l" rtl="0">
              <a:spcBef>
                <a:spcPts val="0"/>
              </a:spcBef>
              <a:spcAft>
                <a:spcPts val="0"/>
              </a:spcAft>
              <a:buNone/>
            </a:pPr>
            <a:endParaRPr dirty="0"/>
          </a:p>
        </p:txBody>
      </p:sp>
      <p:sp>
        <p:nvSpPr>
          <p:cNvPr id="269" name="Google Shape;269;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6: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〇それでは演習です。実際の授業場面を基に考えます。教材は</a:t>
            </a:r>
            <a:r>
              <a:rPr lang="en-US" altLang="ja-JP" dirty="0" smtClean="0"/>
              <a:t>2</a:t>
            </a:r>
            <a:r>
              <a:rPr lang="ja-JP" altLang="en-US" dirty="0" smtClean="0"/>
              <a:t>年生国語「スイミー」です。</a:t>
            </a:r>
            <a:endParaRPr lang="en-US" altLang="ja-JP" dirty="0" smtClean="0"/>
          </a:p>
          <a:p>
            <a:pPr marL="0" lvl="0" indent="0" algn="l" rtl="0">
              <a:spcBef>
                <a:spcPts val="0"/>
              </a:spcBef>
              <a:spcAft>
                <a:spcPts val="0"/>
              </a:spcAft>
              <a:buNone/>
            </a:pPr>
            <a:r>
              <a:rPr lang="ja-JP" altLang="en-US" dirty="0" smtClean="0"/>
              <a:t>〇単元の目標は、「場面の様子に着目して、登場人物の行動を具体的に想像することができる。」です。</a:t>
            </a:r>
            <a:endParaRPr lang="en-US" altLang="ja-JP" dirty="0" smtClean="0"/>
          </a:p>
          <a:p>
            <a:pPr marL="0" lvl="0" indent="0" algn="l" rtl="0">
              <a:spcBef>
                <a:spcPts val="0"/>
              </a:spcBef>
              <a:spcAft>
                <a:spcPts val="0"/>
              </a:spcAft>
              <a:buNone/>
            </a:pPr>
            <a:r>
              <a:rPr lang="ja-JP" altLang="en-US" dirty="0" smtClean="0"/>
              <a:t>〇ここでは、スイミーが大きな魚を追い出すために、小さな赤い魚たちと作戦を考えているときのスイミーの気持ちを学級全体で話し合っています。</a:t>
            </a:r>
            <a:endParaRPr lang="en-US" altLang="ja-JP" dirty="0" smtClean="0"/>
          </a:p>
          <a:p>
            <a:pPr marL="0" lvl="0" indent="0" algn="l" rtl="0">
              <a:spcBef>
                <a:spcPts val="0"/>
              </a:spcBef>
              <a:spcAft>
                <a:spcPts val="0"/>
              </a:spcAft>
              <a:buNone/>
            </a:pPr>
            <a:r>
              <a:rPr lang="ja-JP" altLang="en-US" dirty="0" smtClean="0"/>
              <a:t>〇教師の問いは、「どうして、スイミーは大きな魚を追い出すための作戦をいろいろと考えたのでしょうか？」です。</a:t>
            </a:r>
            <a:endParaRPr lang="en-US" altLang="ja-JP" dirty="0" smtClean="0"/>
          </a:p>
          <a:p>
            <a:pPr marL="0" lvl="0" indent="0" algn="l" rtl="0">
              <a:spcBef>
                <a:spcPts val="0"/>
              </a:spcBef>
              <a:spcAft>
                <a:spcPts val="0"/>
              </a:spcAft>
              <a:buNone/>
            </a:pPr>
            <a:r>
              <a:rPr lang="ja-JP" altLang="en-US" dirty="0" smtClean="0"/>
              <a:t>〇画面右が、児童の発表です。</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7: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〇「自分の考えがうまく伝わるよう、工夫して発表できる児童を育成するために、この発言に対してあなたならどう返しますか？」</a:t>
            </a:r>
            <a:endParaRPr lang="en-US" altLang="ja-JP" dirty="0" smtClean="0"/>
          </a:p>
          <a:p>
            <a:pPr marL="0" lvl="0" indent="0" algn="l" rtl="0">
              <a:spcBef>
                <a:spcPts val="0"/>
              </a:spcBef>
              <a:spcAft>
                <a:spcPts val="0"/>
              </a:spcAft>
              <a:buNone/>
            </a:pPr>
            <a:r>
              <a:rPr lang="ja-JP" altLang="en-US" dirty="0" smtClean="0"/>
              <a:t>教師として、どのように問い返すか、理由も併せて考えてみましょう。</a:t>
            </a:r>
            <a:endParaRPr lang="en-US" altLang="ja-JP" dirty="0" smtClean="0"/>
          </a:p>
          <a:p>
            <a:pPr marL="0" lvl="0" indent="0" algn="l" rtl="0">
              <a:spcBef>
                <a:spcPts val="0"/>
              </a:spcBef>
              <a:spcAft>
                <a:spcPts val="0"/>
              </a:spcAft>
              <a:buNone/>
            </a:pPr>
            <a:r>
              <a:rPr lang="ja-JP" altLang="en-US" dirty="0" smtClean="0"/>
              <a:t>（各グループの考えを全体でも出し合い、共有しましょう）</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6: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〇同僚の先生から、次のような悩みについて相談を受けました。（吹き出しの部分を簡単に確認する。）</a:t>
            </a:r>
            <a:endParaRPr lang="en-US" altLang="ja-JP" dirty="0" smtClean="0"/>
          </a:p>
          <a:p>
            <a:pPr marL="0" lvl="0" indent="0" algn="l" rtl="0">
              <a:spcBef>
                <a:spcPts val="0"/>
              </a:spcBef>
              <a:spcAft>
                <a:spcPts val="0"/>
              </a:spcAft>
              <a:buNone/>
            </a:pPr>
            <a:r>
              <a:rPr lang="ja-JP" altLang="en-US" dirty="0" smtClean="0"/>
              <a:t>〇自分の考えがうまく伝わるよう、工夫して発表できる児童生徒を育成するために、あなたならどのようなアドバイスをしますか？できるだけ具体的に考えてみましょう。</a:t>
            </a:r>
            <a:endParaRPr dirty="0"/>
          </a:p>
        </p:txBody>
      </p:sp>
    </p:spTree>
    <p:extLst>
      <p:ext uri="{BB962C8B-B14F-4D97-AF65-F5344CB8AC3E}">
        <p14:creationId xmlns:p14="http://schemas.microsoft.com/office/powerpoint/2010/main" val="261262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1"/>
        <p:cNvGrpSpPr/>
        <p:nvPr/>
      </p:nvGrpSpPr>
      <p:grpSpPr>
        <a:xfrm>
          <a:off x="0" y="0"/>
          <a:ext cx="0" cy="0"/>
          <a:chOff x="0" y="0"/>
          <a:chExt cx="0" cy="0"/>
        </a:xfrm>
      </p:grpSpPr>
      <p:sp>
        <p:nvSpPr>
          <p:cNvPr id="22" name="Google Shape;22;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90"/>
        <p:cNvGrpSpPr/>
        <p:nvPr/>
      </p:nvGrpSpPr>
      <p:grpSpPr>
        <a:xfrm>
          <a:off x="0" y="0"/>
          <a:ext cx="0" cy="0"/>
          <a:chOff x="0" y="0"/>
          <a:chExt cx="0" cy="0"/>
        </a:xfrm>
      </p:grpSpPr>
      <p:sp>
        <p:nvSpPr>
          <p:cNvPr id="91" name="Google Shape;9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12"/>
        <p:cNvGrpSpPr/>
        <p:nvPr/>
      </p:nvGrpSpPr>
      <p:grpSpPr>
        <a:xfrm>
          <a:off x="0" y="0"/>
          <a:ext cx="0" cy="0"/>
          <a:chOff x="0" y="0"/>
          <a:chExt cx="0" cy="0"/>
        </a:xfrm>
      </p:grpSpPr>
      <p:sp>
        <p:nvSpPr>
          <p:cNvPr id="113" name="Google Shape;11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128"/>
        <p:cNvGrpSpPr/>
        <p:nvPr/>
      </p:nvGrpSpPr>
      <p:grpSpPr>
        <a:xfrm>
          <a:off x="0" y="0"/>
          <a:ext cx="0" cy="0"/>
          <a:chOff x="0" y="0"/>
          <a:chExt cx="0" cy="0"/>
        </a:xfrm>
      </p:grpSpPr>
      <p:sp>
        <p:nvSpPr>
          <p:cNvPr id="129" name="Google Shape;12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140"/>
        <p:cNvGrpSpPr/>
        <p:nvPr/>
      </p:nvGrpSpPr>
      <p:grpSpPr>
        <a:xfrm>
          <a:off x="0" y="0"/>
          <a:ext cx="0" cy="0"/>
          <a:chOff x="0" y="0"/>
          <a:chExt cx="0" cy="0"/>
        </a:xfrm>
      </p:grpSpPr>
      <p:sp>
        <p:nvSpPr>
          <p:cNvPr id="141" name="Google Shape;141;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2"/>
          <p:cNvSpPr>
            <a:spLocks noGrp="1"/>
          </p:cNvSpPr>
          <p:nvPr>
            <p:ph type="pic" idx="2"/>
          </p:nvPr>
        </p:nvSpPr>
        <p:spPr>
          <a:xfrm>
            <a:off x="5183188" y="987425"/>
            <a:ext cx="6172200" cy="4873625"/>
          </a:xfrm>
          <a:prstGeom prst="rect">
            <a:avLst/>
          </a:prstGeom>
          <a:noFill/>
          <a:ln>
            <a:noFill/>
          </a:ln>
        </p:spPr>
      </p:sp>
      <p:sp>
        <p:nvSpPr>
          <p:cNvPr id="143" name="Google Shape;143;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147"/>
        <p:cNvGrpSpPr/>
        <p:nvPr/>
      </p:nvGrpSpPr>
      <p:grpSpPr>
        <a:xfrm>
          <a:off x="0" y="0"/>
          <a:ext cx="0" cy="0"/>
          <a:chOff x="0" y="0"/>
          <a:chExt cx="0" cy="0"/>
        </a:xfrm>
      </p:grpSpPr>
      <p:sp>
        <p:nvSpPr>
          <p:cNvPr id="148" name="Google Shape;14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D07F4C-1DE5-4284-8256-E39817300444}" type="slidenum">
              <a:rPr kumimoji="1" lang="ja-JP" altLang="en-US" smtClean="0"/>
              <a:t>‹#›</a:t>
            </a:fld>
            <a:endParaRPr kumimoji="1" lang="ja-JP" altLang="en-US"/>
          </a:p>
        </p:txBody>
      </p:sp>
    </p:spTree>
    <p:extLst>
      <p:ext uri="{BB962C8B-B14F-4D97-AF65-F5344CB8AC3E}">
        <p14:creationId xmlns:p14="http://schemas.microsoft.com/office/powerpoint/2010/main" val="26800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2389717" y="612775"/>
            <a:ext cx="7315200" cy="4114800"/>
          </a:xfrm>
          <a:prstGeom prst="rect">
            <a:avLst/>
          </a:prstGeom>
          <a:noFill/>
          <a:ln>
            <a:noFill/>
          </a:ln>
        </p:spPr>
      </p:sp>
      <p:sp>
        <p:nvSpPr>
          <p:cNvPr id="68" name="Google Shape;68;p2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
          <p:cNvSpPr txBox="1"/>
          <p:nvPr/>
        </p:nvSpPr>
        <p:spPr>
          <a:xfrm>
            <a:off x="4150588" y="990130"/>
            <a:ext cx="6290630" cy="1041865"/>
          </a:xfrm>
          <a:prstGeom prst="rect">
            <a:avLst/>
          </a:prstGeom>
          <a:noFill/>
          <a:ln>
            <a:noFill/>
          </a:ln>
        </p:spPr>
        <p:txBody>
          <a:bodyPr spcFirstLastPara="1" wrap="square" lIns="91425" tIns="45700" rIns="91425" bIns="45700" anchor="ctr" anchorCtr="0">
            <a:normAutofit/>
          </a:bodyPr>
          <a:lstStyle/>
          <a:p>
            <a:pPr>
              <a:lnSpc>
                <a:spcPct val="90000"/>
              </a:lnSpc>
              <a:buClr>
                <a:schemeClr val="dk1"/>
              </a:buClr>
              <a:buSzPts val="4800"/>
            </a:pPr>
            <a:r>
              <a:rPr lang="ja-JP" altLang="en-US" sz="3450" dirty="0">
                <a:solidFill>
                  <a:schemeClr val="dk1"/>
                </a:solidFill>
                <a:latin typeface="ＭＳ ゴシック" panose="020B0609070205080204" pitchFamily="49" charset="-128"/>
                <a:ea typeface="ＭＳ ゴシック" panose="020B0609070205080204" pitchFamily="49" charset="-128"/>
                <a:cs typeface="Cambria"/>
                <a:sym typeface="Cambria"/>
              </a:rPr>
              <a:t>〇〇学校　校内研修</a:t>
            </a:r>
            <a:endParaRPr sz="3450" dirty="0">
              <a:solidFill>
                <a:schemeClr val="dk1"/>
              </a:solidFill>
              <a:latin typeface="ＭＳ ゴシック" panose="020B0609070205080204" pitchFamily="49" charset="-128"/>
              <a:ea typeface="ＭＳ ゴシック" panose="020B0609070205080204" pitchFamily="49" charset="-128"/>
              <a:cs typeface="Cambria"/>
              <a:sym typeface="Cambria"/>
            </a:endParaRPr>
          </a:p>
        </p:txBody>
      </p:sp>
      <p:sp>
        <p:nvSpPr>
          <p:cNvPr id="90" name="Google Shape;90;p1"/>
          <p:cNvSpPr txBox="1"/>
          <p:nvPr/>
        </p:nvSpPr>
        <p:spPr>
          <a:xfrm>
            <a:off x="2141125" y="2067902"/>
            <a:ext cx="8350288" cy="14772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lgn="ctr"/>
            <a:r>
              <a:rPr lang="en-US" altLang="ja-JP" sz="3000" dirty="0">
                <a:solidFill>
                  <a:schemeClr val="dk1"/>
                </a:solidFill>
                <a:latin typeface="Calibri"/>
                <a:ea typeface="Calibri"/>
                <a:cs typeface="Calibri"/>
                <a:sym typeface="Calibri"/>
              </a:rPr>
              <a:t>【</a:t>
            </a:r>
            <a:r>
              <a:rPr lang="ja-JP" altLang="en-US" sz="3000" dirty="0">
                <a:solidFill>
                  <a:schemeClr val="dk1"/>
                </a:solidFill>
                <a:latin typeface="Calibri"/>
                <a:ea typeface="Calibri"/>
                <a:cs typeface="Calibri"/>
                <a:sym typeface="Calibri"/>
              </a:rPr>
              <a:t>テーマ</a:t>
            </a:r>
            <a:r>
              <a:rPr lang="en-US" altLang="ja-JP" sz="3000" dirty="0">
                <a:solidFill>
                  <a:schemeClr val="dk1"/>
                </a:solidFill>
                <a:latin typeface="Calibri"/>
                <a:ea typeface="Calibri"/>
                <a:cs typeface="Calibri"/>
                <a:sym typeface="Calibri"/>
              </a:rPr>
              <a:t>】</a:t>
            </a:r>
            <a:endParaRPr sz="3000" dirty="0"/>
          </a:p>
          <a:p>
            <a:r>
              <a:rPr lang="ja-JP" altLang="en-US" sz="3000" dirty="0" smtClean="0">
                <a:solidFill>
                  <a:schemeClr val="dk1"/>
                </a:solidFill>
                <a:latin typeface="Calibri"/>
                <a:ea typeface="Calibri"/>
                <a:cs typeface="Calibri"/>
                <a:sym typeface="Calibri"/>
              </a:rPr>
              <a:t>　自分</a:t>
            </a:r>
            <a:r>
              <a:rPr lang="ja-JP" altLang="en-US" sz="3000" dirty="0">
                <a:solidFill>
                  <a:schemeClr val="dk1"/>
                </a:solidFill>
                <a:latin typeface="Calibri"/>
                <a:ea typeface="Calibri"/>
                <a:cs typeface="Calibri"/>
                <a:sym typeface="Calibri"/>
              </a:rPr>
              <a:t>の考えがうまく伝わるように工夫</a:t>
            </a:r>
            <a:r>
              <a:rPr lang="ja-JP" altLang="en-US" sz="3000" dirty="0" smtClean="0">
                <a:solidFill>
                  <a:schemeClr val="dk1"/>
                </a:solidFill>
                <a:latin typeface="Calibri"/>
                <a:ea typeface="Calibri"/>
                <a:cs typeface="Calibri"/>
                <a:sym typeface="Calibri"/>
              </a:rPr>
              <a:t>して</a:t>
            </a:r>
            <a:endParaRPr lang="en-US" altLang="ja-JP" sz="3000" dirty="0" smtClean="0">
              <a:solidFill>
                <a:schemeClr val="dk1"/>
              </a:solidFill>
              <a:latin typeface="Calibri"/>
              <a:ea typeface="Calibri"/>
              <a:cs typeface="Calibri"/>
              <a:sym typeface="Calibri"/>
            </a:endParaRPr>
          </a:p>
          <a:p>
            <a:r>
              <a:rPr lang="ja-JP" altLang="en-US" sz="3000" dirty="0" smtClean="0">
                <a:solidFill>
                  <a:schemeClr val="dk1"/>
                </a:solidFill>
                <a:latin typeface="Calibri"/>
                <a:ea typeface="Calibri"/>
                <a:cs typeface="Calibri"/>
                <a:sym typeface="Calibri"/>
              </a:rPr>
              <a:t>　発表する児童</a:t>
            </a:r>
            <a:r>
              <a:rPr lang="ja-JP" altLang="en-US" sz="3000" dirty="0">
                <a:solidFill>
                  <a:schemeClr val="dk1"/>
                </a:solidFill>
                <a:latin typeface="Calibri"/>
                <a:ea typeface="Calibri"/>
                <a:cs typeface="Calibri"/>
                <a:sym typeface="Calibri"/>
              </a:rPr>
              <a:t>生徒の育成に</a:t>
            </a:r>
            <a:r>
              <a:rPr lang="ja-JP" altLang="en-US" sz="3000" dirty="0" smtClean="0">
                <a:solidFill>
                  <a:schemeClr val="dk1"/>
                </a:solidFill>
                <a:latin typeface="Calibri"/>
                <a:ea typeface="Calibri"/>
                <a:cs typeface="Calibri"/>
                <a:sym typeface="Calibri"/>
              </a:rPr>
              <a:t>向けて</a:t>
            </a:r>
            <a:endParaRPr lang="ja-JP" altLang="en-US" sz="3000" dirty="0">
              <a:solidFill>
                <a:schemeClr val="dk1"/>
              </a:solidFill>
              <a:latin typeface="Calibri"/>
              <a:ea typeface="Calibri"/>
              <a:cs typeface="Calibri"/>
              <a:sym typeface="Calibri"/>
            </a:endParaRPr>
          </a:p>
        </p:txBody>
      </p:sp>
      <p:pic>
        <p:nvPicPr>
          <p:cNvPr id="7" name="Google Shape;166;p1"/>
          <p:cNvPicPr preferRelativeResize="0"/>
          <p:nvPr/>
        </p:nvPicPr>
        <p:blipFill rotWithShape="1">
          <a:blip r:embed="rId3">
            <a:alphaModFix/>
          </a:blip>
          <a:srcRect/>
          <a:stretch/>
        </p:blipFill>
        <p:spPr>
          <a:xfrm>
            <a:off x="1809543" y="4262882"/>
            <a:ext cx="2325757" cy="2325757"/>
          </a:xfrm>
          <a:prstGeom prst="rect">
            <a:avLst/>
          </a:prstGeom>
          <a:noFill/>
          <a:ln>
            <a:noFill/>
          </a:ln>
        </p:spPr>
      </p:pic>
      <p:pic>
        <p:nvPicPr>
          <p:cNvPr id="8" name="Google Shape;167;p1"/>
          <p:cNvPicPr preferRelativeResize="0"/>
          <p:nvPr/>
        </p:nvPicPr>
        <p:blipFill rotWithShape="1">
          <a:blip r:embed="rId4">
            <a:alphaModFix/>
          </a:blip>
          <a:srcRect/>
          <a:stretch/>
        </p:blipFill>
        <p:spPr>
          <a:xfrm>
            <a:off x="5206234" y="4153745"/>
            <a:ext cx="2220070" cy="2581477"/>
          </a:xfrm>
          <a:prstGeom prst="rect">
            <a:avLst/>
          </a:prstGeom>
          <a:noFill/>
          <a:ln>
            <a:noFill/>
          </a:ln>
        </p:spPr>
      </p:pic>
      <p:pic>
        <p:nvPicPr>
          <p:cNvPr id="9" name="Google Shape;168;p1"/>
          <p:cNvPicPr preferRelativeResize="0"/>
          <p:nvPr/>
        </p:nvPicPr>
        <p:blipFill rotWithShape="1">
          <a:blip r:embed="rId5">
            <a:alphaModFix/>
          </a:blip>
          <a:srcRect/>
          <a:stretch/>
        </p:blipFill>
        <p:spPr>
          <a:xfrm>
            <a:off x="8156069" y="4300327"/>
            <a:ext cx="2188199" cy="2288312"/>
          </a:xfrm>
          <a:prstGeom prst="rect">
            <a:avLst/>
          </a:prstGeom>
          <a:noFill/>
          <a:ln>
            <a:noFill/>
          </a:ln>
        </p:spPr>
      </p:pic>
      <p:sp>
        <p:nvSpPr>
          <p:cNvPr id="91" name="Google Shape;91;p1"/>
          <p:cNvSpPr/>
          <p:nvPr/>
        </p:nvSpPr>
        <p:spPr>
          <a:xfrm>
            <a:off x="2141124" y="4044882"/>
            <a:ext cx="6315075" cy="2182132"/>
          </a:xfrm>
          <a:prstGeom prst="rect">
            <a:avLst/>
          </a:prstGeom>
          <a:solidFill>
            <a:srgbClr val="FFFF00">
              <a:alpha val="65000"/>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r>
              <a:rPr lang="en-US" altLang="ja-JP" sz="1800" dirty="0">
                <a:solidFill>
                  <a:srgbClr val="FF0000"/>
                </a:solidFill>
              </a:rPr>
              <a:t>【</a:t>
            </a:r>
            <a:r>
              <a:rPr lang="ja-JP" altLang="en-US" sz="1800" dirty="0">
                <a:solidFill>
                  <a:srgbClr val="FF0000"/>
                </a:solidFill>
              </a:rPr>
              <a:t>留意点（担当者の方へ）</a:t>
            </a:r>
            <a:r>
              <a:rPr lang="en-US" altLang="ja-JP" sz="1800" dirty="0" smtClean="0">
                <a:solidFill>
                  <a:srgbClr val="FF0000"/>
                </a:solidFill>
              </a:rPr>
              <a:t>】</a:t>
            </a:r>
          </a:p>
          <a:p>
            <a:r>
              <a:rPr lang="ja-JP" altLang="en-US" sz="1800" dirty="0">
                <a:solidFill>
                  <a:srgbClr val="FF0000"/>
                </a:solidFill>
              </a:rPr>
              <a:t>＜研修前の準備＞</a:t>
            </a:r>
          </a:p>
          <a:p>
            <a:r>
              <a:rPr lang="ja-JP" altLang="en-US" sz="1800" dirty="0" smtClean="0">
                <a:solidFill>
                  <a:srgbClr val="FF0000"/>
                </a:solidFill>
              </a:rPr>
              <a:t>・「課題の把握」及び「演習」は選択式となっています。</a:t>
            </a:r>
            <a:endParaRPr lang="en-US" altLang="ja-JP" sz="1800" dirty="0" smtClean="0">
              <a:solidFill>
                <a:srgbClr val="FF0000"/>
              </a:solidFill>
            </a:endParaRPr>
          </a:p>
          <a:p>
            <a:r>
              <a:rPr lang="ja-JP" altLang="en-US" sz="1800" dirty="0" smtClean="0">
                <a:solidFill>
                  <a:srgbClr val="FF0000"/>
                </a:solidFill>
              </a:rPr>
              <a:t>・「課題の把握</a:t>
            </a:r>
            <a:r>
              <a:rPr lang="en-US" altLang="ja-JP" sz="1800" dirty="0" smtClean="0">
                <a:solidFill>
                  <a:srgbClr val="FF0000"/>
                </a:solidFill>
              </a:rPr>
              <a:t>A</a:t>
            </a:r>
            <a:r>
              <a:rPr lang="ja-JP" altLang="en-US" sz="1800" dirty="0" smtClean="0">
                <a:solidFill>
                  <a:srgbClr val="FF0000"/>
                </a:solidFill>
              </a:rPr>
              <a:t>（スライド３）」では、自校の児童生徒の</a:t>
            </a:r>
            <a:endParaRPr lang="en-US" altLang="ja-JP" sz="1800" dirty="0" smtClean="0">
              <a:solidFill>
                <a:srgbClr val="FF0000"/>
              </a:solidFill>
            </a:endParaRPr>
          </a:p>
          <a:p>
            <a:r>
              <a:rPr lang="ja-JP" altLang="en-US" sz="1800" dirty="0">
                <a:solidFill>
                  <a:srgbClr val="FF0000"/>
                </a:solidFill>
              </a:rPr>
              <a:t>　実態</a:t>
            </a:r>
            <a:r>
              <a:rPr lang="ja-JP" altLang="en-US" sz="1800" dirty="0" smtClean="0">
                <a:solidFill>
                  <a:srgbClr val="FF0000"/>
                </a:solidFill>
              </a:rPr>
              <a:t>に変更も可能です。</a:t>
            </a:r>
            <a:endParaRPr lang="en-US" altLang="ja-JP" sz="1800" dirty="0" smtClean="0">
              <a:solidFill>
                <a:srgbClr val="FF0000"/>
              </a:solidFill>
            </a:endParaRPr>
          </a:p>
          <a:p>
            <a:r>
              <a:rPr lang="ja-JP" altLang="en-US" sz="1800" dirty="0">
                <a:solidFill>
                  <a:srgbClr val="FF0000"/>
                </a:solidFill>
              </a:rPr>
              <a:t>・ワークシート（スライド</a:t>
            </a:r>
            <a:r>
              <a:rPr lang="ja-JP" altLang="en-US" sz="1800" dirty="0" smtClean="0">
                <a:solidFill>
                  <a:srgbClr val="FF0000"/>
                </a:solidFill>
              </a:rPr>
              <a:t>８，１０，１１，１３）から必</a:t>
            </a:r>
            <a:endParaRPr lang="en-US" altLang="ja-JP" sz="1800" dirty="0" smtClean="0">
              <a:solidFill>
                <a:srgbClr val="FF0000"/>
              </a:solidFill>
            </a:endParaRPr>
          </a:p>
          <a:p>
            <a:r>
              <a:rPr lang="ja-JP" altLang="en-US" sz="1800" dirty="0">
                <a:solidFill>
                  <a:srgbClr val="FF0000"/>
                </a:solidFill>
              </a:rPr>
              <a:t>　</a:t>
            </a:r>
            <a:r>
              <a:rPr lang="ja-JP" altLang="en-US" sz="1800" dirty="0" smtClean="0">
                <a:solidFill>
                  <a:srgbClr val="FF0000"/>
                </a:solidFill>
              </a:rPr>
              <a:t>要</a:t>
            </a:r>
            <a:r>
              <a:rPr lang="ja-JP" altLang="en-US" sz="1800" dirty="0">
                <a:solidFill>
                  <a:srgbClr val="FF0000"/>
                </a:solidFill>
              </a:rPr>
              <a:t>な</a:t>
            </a:r>
            <a:r>
              <a:rPr lang="ja-JP" altLang="en-US" sz="1800" dirty="0" smtClean="0">
                <a:solidFill>
                  <a:srgbClr val="FF0000"/>
                </a:solidFill>
              </a:rPr>
              <a:t>ものを選択ください。</a:t>
            </a:r>
            <a:endParaRPr lang="ja-JP" altLang="en-US" sz="1800" dirty="0">
              <a:solidFill>
                <a:srgbClr val="FF0000"/>
              </a:solidFill>
            </a:endParaRPr>
          </a:p>
        </p:txBody>
      </p:sp>
      <p:sp>
        <p:nvSpPr>
          <p:cNvPr id="10" name="Google Shape;128;p4"/>
          <p:cNvSpPr/>
          <p:nvPr/>
        </p:nvSpPr>
        <p:spPr>
          <a:xfrm>
            <a:off x="2141124" y="194576"/>
            <a:ext cx="8350289" cy="964353"/>
          </a:xfrm>
          <a:prstGeom prst="rect">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2000" dirty="0" smtClean="0">
                <a:solidFill>
                  <a:srgbClr val="FF0000"/>
                </a:solidFill>
                <a:latin typeface="Calibri"/>
                <a:ea typeface="Calibri"/>
                <a:cs typeface="Calibri"/>
                <a:sym typeface="Calibri"/>
              </a:rPr>
              <a:t>担当者の方へ</a:t>
            </a:r>
            <a:endParaRPr lang="en-US" altLang="ja-JP" sz="20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en-US" altLang="ja-JP" sz="2000" dirty="0" smtClean="0">
                <a:solidFill>
                  <a:srgbClr val="FF0000"/>
                </a:solidFill>
                <a:latin typeface="Calibri"/>
                <a:ea typeface="Calibri"/>
                <a:cs typeface="Calibri"/>
                <a:sym typeface="Calibri"/>
              </a:rPr>
              <a:t>※【</a:t>
            </a:r>
            <a:r>
              <a:rPr lang="ja-JP" altLang="en-US" sz="2000" dirty="0" smtClean="0">
                <a:solidFill>
                  <a:srgbClr val="FF0000"/>
                </a:solidFill>
                <a:latin typeface="Calibri"/>
                <a:ea typeface="Calibri"/>
                <a:cs typeface="Calibri"/>
                <a:sym typeface="Calibri"/>
              </a:rPr>
              <a:t>留意点</a:t>
            </a:r>
            <a:r>
              <a:rPr lang="en-US" altLang="ja-JP" sz="2000" dirty="0" smtClean="0">
                <a:solidFill>
                  <a:srgbClr val="FF0000"/>
                </a:solidFill>
                <a:latin typeface="Calibri"/>
                <a:ea typeface="Calibri"/>
                <a:cs typeface="Calibri"/>
                <a:sym typeface="Calibri"/>
              </a:rPr>
              <a:t>】</a:t>
            </a:r>
            <a:r>
              <a:rPr lang="ja-JP" altLang="en-US" sz="2000" dirty="0" smtClean="0">
                <a:solidFill>
                  <a:srgbClr val="FF0000"/>
                </a:solidFill>
                <a:latin typeface="Calibri"/>
                <a:ea typeface="Calibri"/>
                <a:cs typeface="Calibri"/>
                <a:sym typeface="Calibri"/>
              </a:rPr>
              <a:t>を本黄色セルで示しています。</a:t>
            </a:r>
            <a:endParaRPr lang="en-US" altLang="ja-JP" sz="20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2000" dirty="0">
                <a:solidFill>
                  <a:srgbClr val="FF0000"/>
                </a:solidFill>
                <a:latin typeface="Calibri"/>
                <a:ea typeface="Calibri"/>
                <a:cs typeface="Calibri"/>
                <a:sym typeface="Calibri"/>
              </a:rPr>
              <a:t>使用の際</a:t>
            </a:r>
            <a:r>
              <a:rPr lang="ja-JP" altLang="en-US" sz="2000" dirty="0" smtClean="0">
                <a:solidFill>
                  <a:srgbClr val="FF0000"/>
                </a:solidFill>
                <a:latin typeface="Calibri"/>
                <a:ea typeface="Calibri"/>
                <a:cs typeface="Calibri"/>
                <a:sym typeface="Calibri"/>
              </a:rPr>
              <a:t>は、本枠をはずして活用してください。</a:t>
            </a:r>
            <a:endParaRPr lang="en-US" altLang="ja-JP" sz="1600" dirty="0" smtClean="0">
              <a:solidFill>
                <a:schemeClr val="dk1"/>
              </a:solidFill>
              <a:latin typeface="Calibri"/>
              <a:ea typeface="Calibri"/>
              <a:cs typeface="Calibri"/>
              <a:sym typeface="Calibri"/>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a:t>
            </a:fld>
            <a:endParaRPr lang="ja-JP" altLang="en-US"/>
          </a:p>
        </p:txBody>
      </p:sp>
    </p:spTree>
    <p:extLst>
      <p:ext uri="{BB962C8B-B14F-4D97-AF65-F5344CB8AC3E}">
        <p14:creationId xmlns:p14="http://schemas.microsoft.com/office/powerpoint/2010/main" val="50529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44659" y="1969554"/>
            <a:ext cx="5202891" cy="1794214"/>
          </a:xfrm>
          <a:prstGeom prst="roundRect">
            <a:avLst>
              <a:gd name="adj" fmla="val 52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buClrTx/>
              <a:defRPr/>
            </a:pPr>
            <a:r>
              <a:rPr kumimoji="1" lang="ja-JP" altLang="en-US" sz="1800" u="sng" dirty="0">
                <a:solidFill>
                  <a:prstClr val="black"/>
                </a:solidFill>
                <a:latin typeface="+mj-ea"/>
                <a:ea typeface="+mj-ea"/>
                <a:cs typeface="Arial" panose="020B0604020202020204" pitchFamily="34" charset="0"/>
              </a:rPr>
              <a:t>①考えられる課題は・・・</a:t>
            </a:r>
            <a:endParaRPr kumimoji="1" lang="en-US" altLang="ja-JP" sz="1800" u="sng" dirty="0">
              <a:solidFill>
                <a:prstClr val="black"/>
              </a:solidFill>
              <a:latin typeface="+mj-ea"/>
              <a:ea typeface="+mj-ea"/>
              <a:cs typeface="Arial" panose="020B0604020202020204" pitchFamily="34" charset="0"/>
            </a:endParaRPr>
          </a:p>
          <a:p>
            <a:pPr defTabSz="457200">
              <a:buClrTx/>
              <a:defRPr/>
            </a:pPr>
            <a:r>
              <a:rPr kumimoji="1" lang="ja-JP" altLang="en-US" sz="2400" kern="1200" dirty="0">
                <a:solidFill>
                  <a:prstClr val="black"/>
                </a:solidFill>
                <a:latin typeface="+mj-ea"/>
                <a:ea typeface="+mj-ea"/>
                <a:cs typeface="Arial" panose="020B0604020202020204" pitchFamily="34" charset="0"/>
              </a:rPr>
              <a:t>・</a:t>
            </a:r>
            <a:endParaRPr kumimoji="1" lang="en-US" altLang="ja-JP" sz="2400" kern="1200" dirty="0">
              <a:solidFill>
                <a:prstClr val="black"/>
              </a:solidFill>
              <a:latin typeface="+mj-ea"/>
              <a:ea typeface="+mj-ea"/>
              <a:cs typeface="Arial" panose="020B0604020202020204" pitchFamily="34" charset="0"/>
            </a:endParaRPr>
          </a:p>
          <a:p>
            <a:pPr defTabSz="457200">
              <a:buClrTx/>
              <a:defRPr/>
            </a:pPr>
            <a:r>
              <a:rPr kumimoji="1" lang="ja-JP" altLang="en-US" sz="2400" kern="1200" dirty="0">
                <a:solidFill>
                  <a:prstClr val="black"/>
                </a:solidFill>
                <a:latin typeface="+mj-ea"/>
                <a:ea typeface="+mj-ea"/>
                <a:cs typeface="Arial" panose="020B0604020202020204" pitchFamily="34" charset="0"/>
              </a:rPr>
              <a:t>・</a:t>
            </a:r>
            <a:endParaRPr kumimoji="1" lang="en-US" altLang="ja-JP" sz="2400" kern="1200" dirty="0">
              <a:solidFill>
                <a:prstClr val="black"/>
              </a:solidFill>
              <a:latin typeface="+mj-ea"/>
              <a:ea typeface="+mj-ea"/>
              <a:cs typeface="Arial" panose="020B0604020202020204" pitchFamily="34" charset="0"/>
            </a:endParaRPr>
          </a:p>
          <a:p>
            <a:pPr defTabSz="457200">
              <a:buClrTx/>
              <a:defRPr/>
            </a:pPr>
            <a:r>
              <a:rPr kumimoji="1" lang="ja-JP" altLang="en-US" sz="2400" kern="1200" dirty="0">
                <a:solidFill>
                  <a:prstClr val="black"/>
                </a:solidFill>
                <a:latin typeface="+mj-ea"/>
                <a:ea typeface="+mj-ea"/>
                <a:cs typeface="Arial" panose="020B0604020202020204" pitchFamily="34" charset="0"/>
              </a:rPr>
              <a:t>・</a:t>
            </a:r>
            <a:endParaRPr kumimoji="1" lang="en-US" altLang="ja-JP" sz="2400" kern="1200" dirty="0">
              <a:solidFill>
                <a:prstClr val="black"/>
              </a:solidFill>
              <a:latin typeface="+mj-ea"/>
              <a:ea typeface="+mj-ea"/>
              <a:cs typeface="Arial" panose="020B0604020202020204" pitchFamily="34" charset="0"/>
            </a:endParaRPr>
          </a:p>
          <a:p>
            <a:pPr algn="ctr" defTabSz="457200">
              <a:buClrTx/>
              <a:defRPr/>
            </a:pPr>
            <a:endParaRPr kumimoji="1" lang="en-US" altLang="ja-JP" sz="2400" u="sng" kern="1200" dirty="0">
              <a:solidFill>
                <a:prstClr val="black"/>
              </a:solidFill>
              <a:latin typeface="+mj-ea"/>
              <a:ea typeface="+mj-ea"/>
            </a:endParaRPr>
          </a:p>
          <a:p>
            <a:pPr defTabSz="457200">
              <a:buClrTx/>
              <a:defRPr/>
            </a:pPr>
            <a:endParaRPr kumimoji="1" lang="en-US" altLang="ja-JP" sz="1800" dirty="0">
              <a:solidFill>
                <a:prstClr val="black"/>
              </a:solidFill>
              <a:latin typeface="+mj-ea"/>
              <a:ea typeface="+mj-ea"/>
            </a:endParaRPr>
          </a:p>
          <a:p>
            <a:pPr algn="ctr" defTabSz="457200">
              <a:buClrTx/>
              <a:defRPr/>
            </a:pPr>
            <a:endParaRPr kumimoji="1" lang="en-US" altLang="ja-JP" sz="2400" kern="1200" dirty="0">
              <a:solidFill>
                <a:prstClr val="black"/>
              </a:solidFill>
              <a:latin typeface="+mj-ea"/>
              <a:ea typeface="+mj-ea"/>
            </a:endParaRPr>
          </a:p>
          <a:p>
            <a:pPr algn="ctr" defTabSz="457200">
              <a:buClrTx/>
              <a:defRPr/>
            </a:pPr>
            <a:endParaRPr kumimoji="1" lang="en-US" altLang="ja-JP" sz="1800" dirty="0">
              <a:solidFill>
                <a:prstClr val="black"/>
              </a:solidFill>
              <a:latin typeface="+mj-ea"/>
              <a:ea typeface="+mj-ea"/>
            </a:endParaRPr>
          </a:p>
          <a:p>
            <a:pPr algn="ctr" defTabSz="457200">
              <a:buClrTx/>
              <a:defRPr/>
            </a:pPr>
            <a:endParaRPr kumimoji="1" lang="en-US" altLang="ja-JP" sz="1800" dirty="0">
              <a:solidFill>
                <a:prstClr val="black"/>
              </a:solidFill>
              <a:latin typeface="+mj-ea"/>
              <a:ea typeface="+mj-ea"/>
            </a:endParaRPr>
          </a:p>
          <a:p>
            <a:pPr algn="ctr" defTabSz="457200">
              <a:buClrTx/>
              <a:defRPr/>
            </a:pPr>
            <a:endParaRPr kumimoji="1" lang="en-US" altLang="ja-JP" sz="2400" kern="1200" dirty="0">
              <a:solidFill>
                <a:prstClr val="black"/>
              </a:solidFill>
              <a:latin typeface="+mj-ea"/>
              <a:ea typeface="+mj-ea"/>
            </a:endParaRPr>
          </a:p>
          <a:p>
            <a:pPr algn="ctr" defTabSz="457200">
              <a:buClrTx/>
              <a:defRPr/>
            </a:pPr>
            <a:endParaRPr kumimoji="1" lang="en-US" altLang="ja-JP" sz="1800" dirty="0">
              <a:solidFill>
                <a:prstClr val="black"/>
              </a:solidFill>
              <a:latin typeface="+mj-ea"/>
              <a:ea typeface="+mj-ea"/>
            </a:endParaRPr>
          </a:p>
          <a:p>
            <a:pPr defTabSz="457200">
              <a:buClrTx/>
              <a:defRPr/>
            </a:pPr>
            <a:endParaRPr kumimoji="1" lang="ja-JP" altLang="en-US" sz="2400" kern="1200" dirty="0">
              <a:solidFill>
                <a:prstClr val="black"/>
              </a:solidFill>
              <a:latin typeface="+mj-ea"/>
              <a:ea typeface="+mj-ea"/>
            </a:endParaRPr>
          </a:p>
        </p:txBody>
      </p:sp>
      <p:sp>
        <p:nvSpPr>
          <p:cNvPr id="15" name="正方形/長方形 14"/>
          <p:cNvSpPr/>
          <p:nvPr/>
        </p:nvSpPr>
        <p:spPr>
          <a:xfrm>
            <a:off x="621126" y="951297"/>
            <a:ext cx="10949748" cy="830997"/>
          </a:xfrm>
          <a:prstGeom prst="rect">
            <a:avLst/>
          </a:prstGeom>
          <a:ln>
            <a:solidFill>
              <a:schemeClr val="tx1"/>
            </a:solidFill>
          </a:ln>
        </p:spPr>
        <p:txBody>
          <a:bodyPr wrap="square">
            <a:spAutoFit/>
          </a:bodyPr>
          <a:lstStyle/>
          <a:p>
            <a:pPr>
              <a:defRPr/>
            </a:pPr>
            <a:r>
              <a:rPr kumimoji="1" lang="en-US" altLang="ja-JP" sz="1600" dirty="0">
                <a:latin typeface="+mj-ea"/>
                <a:ea typeface="+mj-ea"/>
                <a:cs typeface="Arial" panose="020B0604020202020204" pitchFamily="34" charset="0"/>
              </a:rPr>
              <a:t>【</a:t>
            </a:r>
            <a:r>
              <a:rPr kumimoji="1" lang="ja-JP" altLang="en-US" sz="1600" dirty="0">
                <a:latin typeface="+mj-ea"/>
                <a:ea typeface="+mj-ea"/>
                <a:cs typeface="Arial" panose="020B0604020202020204" pitchFamily="34" charset="0"/>
              </a:rPr>
              <a:t>手順</a:t>
            </a:r>
            <a:r>
              <a:rPr kumimoji="1" lang="en-US" altLang="ja-JP" sz="1600" dirty="0">
                <a:latin typeface="+mj-ea"/>
                <a:ea typeface="+mj-ea"/>
                <a:cs typeface="Arial" panose="020B0604020202020204" pitchFamily="34" charset="0"/>
              </a:rPr>
              <a:t>】</a:t>
            </a:r>
            <a:endParaRPr kumimoji="1" lang="en-US" altLang="ja-JP" sz="1600" strike="sngStrike" dirty="0">
              <a:latin typeface="+mj-ea"/>
              <a:ea typeface="+mj-ea"/>
              <a:cs typeface="Arial" panose="020B0604020202020204" pitchFamily="34" charset="0"/>
            </a:endParaRPr>
          </a:p>
          <a:p>
            <a:pPr lvl="0">
              <a:defRPr/>
            </a:pPr>
            <a:r>
              <a:rPr kumimoji="1" lang="ja-JP" altLang="en-US" sz="1600" dirty="0">
                <a:latin typeface="+mj-ea"/>
                <a:ea typeface="+mj-ea"/>
                <a:cs typeface="Arial" panose="020B0604020202020204" pitchFamily="34" charset="0"/>
              </a:rPr>
              <a:t>①考えられる授業上の課題を挙げる。（個人</a:t>
            </a:r>
            <a:r>
              <a:rPr kumimoji="1" lang="ja-JP" altLang="en-US" sz="1600" dirty="0" smtClean="0">
                <a:latin typeface="+mj-ea"/>
                <a:ea typeface="+mj-ea"/>
                <a:cs typeface="Arial" panose="020B0604020202020204" pitchFamily="34" charset="0"/>
              </a:rPr>
              <a:t>）　　→　グループ</a:t>
            </a:r>
            <a:r>
              <a:rPr kumimoji="1" lang="ja-JP" altLang="en-US" sz="1600" dirty="0">
                <a:latin typeface="+mj-ea"/>
                <a:ea typeface="+mj-ea"/>
                <a:cs typeface="Arial" panose="020B0604020202020204" pitchFamily="34" charset="0"/>
              </a:rPr>
              <a:t>で課題を出し合い、</a:t>
            </a:r>
            <a:r>
              <a:rPr kumimoji="1" lang="ja-JP" altLang="en-US" sz="1600" dirty="0" smtClean="0">
                <a:latin typeface="+mj-ea"/>
                <a:ea typeface="+mj-ea"/>
                <a:cs typeface="Arial" panose="020B0604020202020204" pitchFamily="34" charset="0"/>
              </a:rPr>
              <a:t>話し合いたい</a:t>
            </a:r>
            <a:r>
              <a:rPr kumimoji="1" lang="ja-JP" altLang="en-US" sz="1600" dirty="0">
                <a:latin typeface="+mj-ea"/>
                <a:ea typeface="+mj-ea"/>
                <a:cs typeface="Arial" panose="020B0604020202020204" pitchFamily="34" charset="0"/>
              </a:rPr>
              <a:t>課題を焦点化する。</a:t>
            </a:r>
            <a:endParaRPr kumimoji="1" lang="en-US" altLang="ja-JP" sz="1600" dirty="0">
              <a:latin typeface="+mj-ea"/>
              <a:ea typeface="+mj-ea"/>
              <a:cs typeface="Arial" panose="020B0604020202020204" pitchFamily="34" charset="0"/>
            </a:endParaRPr>
          </a:p>
          <a:p>
            <a:pPr lvl="0">
              <a:defRPr/>
            </a:pPr>
            <a:r>
              <a:rPr kumimoji="1" lang="ja-JP" altLang="en-US" sz="1600" dirty="0">
                <a:solidFill>
                  <a:prstClr val="black"/>
                </a:solidFill>
                <a:latin typeface="+mj-ea"/>
                <a:ea typeface="+mj-ea"/>
                <a:cs typeface="Arial" panose="020B0604020202020204" pitchFamily="34" charset="0"/>
              </a:rPr>
              <a:t>②</a:t>
            </a:r>
            <a:r>
              <a:rPr kumimoji="1" lang="ja-JP" altLang="en-US" sz="1600" dirty="0" smtClean="0">
                <a:solidFill>
                  <a:prstClr val="black"/>
                </a:solidFill>
                <a:latin typeface="+mj-ea"/>
                <a:ea typeface="+mj-ea"/>
                <a:cs typeface="Arial" panose="020B0604020202020204" pitchFamily="34" charset="0"/>
              </a:rPr>
              <a:t>具体的</a:t>
            </a:r>
            <a:r>
              <a:rPr kumimoji="1" lang="ja-JP" altLang="en-US" sz="1600" dirty="0">
                <a:solidFill>
                  <a:prstClr val="black"/>
                </a:solidFill>
                <a:latin typeface="+mj-ea"/>
                <a:ea typeface="+mj-ea"/>
                <a:cs typeface="Arial" panose="020B0604020202020204" pitchFamily="34" charset="0"/>
              </a:rPr>
              <a:t>な解決策や実施可能なアイデアを考える。（個人</a:t>
            </a:r>
            <a:r>
              <a:rPr kumimoji="1" lang="ja-JP" altLang="en-US" sz="1600" dirty="0" smtClean="0">
                <a:solidFill>
                  <a:prstClr val="black"/>
                </a:solidFill>
                <a:latin typeface="+mj-ea"/>
                <a:ea typeface="+mj-ea"/>
                <a:cs typeface="Arial" panose="020B0604020202020204" pitchFamily="34" charset="0"/>
              </a:rPr>
              <a:t>）　　　 ③グループ</a:t>
            </a:r>
            <a:r>
              <a:rPr kumimoji="1" lang="ja-JP" altLang="en-US" sz="1600" dirty="0">
                <a:solidFill>
                  <a:prstClr val="black"/>
                </a:solidFill>
                <a:latin typeface="+mj-ea"/>
                <a:ea typeface="+mj-ea"/>
                <a:cs typeface="Arial" panose="020B0604020202020204" pitchFamily="34" charset="0"/>
              </a:rPr>
              <a:t>で話し合う。</a:t>
            </a:r>
          </a:p>
        </p:txBody>
      </p:sp>
      <p:sp>
        <p:nvSpPr>
          <p:cNvPr id="16" name="テキスト ボックス 15">
            <a:extLst>
              <a:ext uri="{FF2B5EF4-FFF2-40B4-BE49-F238E27FC236}">
                <a16:creationId xmlns:a16="http://schemas.microsoft.com/office/drawing/2014/main" id="{7D474005-3A94-53EA-B015-1CB4FA6DB3D8}"/>
              </a:ext>
            </a:extLst>
          </p:cNvPr>
          <p:cNvSpPr txBox="1"/>
          <p:nvPr/>
        </p:nvSpPr>
        <p:spPr>
          <a:xfrm>
            <a:off x="824802" y="3819783"/>
            <a:ext cx="10589461"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ja-JP" altLang="en-US" sz="2400" dirty="0">
                <a:latin typeface="+mj-ea"/>
                <a:ea typeface="+mj-ea"/>
              </a:rPr>
              <a:t>課題の解決のために、どのようなことができそうか話し合いましょう。</a:t>
            </a:r>
            <a:endParaRPr kumimoji="1" lang="en-US" altLang="ja-JP" sz="3600" dirty="0">
              <a:latin typeface="+mj-ea"/>
              <a:ea typeface="+mj-ea"/>
            </a:endParaRPr>
          </a:p>
        </p:txBody>
      </p:sp>
      <p:sp>
        <p:nvSpPr>
          <p:cNvPr id="17" name="角丸四角形 16"/>
          <p:cNvSpPr/>
          <p:nvPr/>
        </p:nvSpPr>
        <p:spPr>
          <a:xfrm>
            <a:off x="644659" y="4393479"/>
            <a:ext cx="10949749" cy="2294325"/>
          </a:xfrm>
          <a:prstGeom prst="roundRect">
            <a:avLst>
              <a:gd name="adj" fmla="val 52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buClrTx/>
              <a:defRPr/>
            </a:pPr>
            <a:r>
              <a:rPr kumimoji="1" lang="ja-JP" altLang="en-US" sz="1800" u="sng" dirty="0">
                <a:solidFill>
                  <a:prstClr val="black"/>
                </a:solidFill>
                <a:latin typeface="+mj-ea"/>
                <a:ea typeface="+mj-ea"/>
              </a:rPr>
              <a:t>③</a:t>
            </a:r>
            <a:r>
              <a:rPr kumimoji="1" lang="ja-JP" altLang="en-US" sz="1800" u="sng" dirty="0" smtClean="0">
                <a:solidFill>
                  <a:prstClr val="black"/>
                </a:solidFill>
                <a:latin typeface="+mj-ea"/>
                <a:ea typeface="+mj-ea"/>
              </a:rPr>
              <a:t>解決</a:t>
            </a:r>
            <a:r>
              <a:rPr kumimoji="1" lang="ja-JP" altLang="en-US" sz="1800" u="sng" dirty="0">
                <a:solidFill>
                  <a:prstClr val="black"/>
                </a:solidFill>
                <a:latin typeface="+mj-ea"/>
                <a:ea typeface="+mj-ea"/>
              </a:rPr>
              <a:t>策や実施可能なアイデア（グループ）</a:t>
            </a:r>
            <a:endParaRPr kumimoji="1" lang="en-US" altLang="ja-JP" sz="2400" kern="1200" dirty="0">
              <a:solidFill>
                <a:prstClr val="black"/>
              </a:solidFill>
              <a:latin typeface="+mj-ea"/>
              <a:ea typeface="+mj-ea"/>
            </a:endParaRPr>
          </a:p>
          <a:p>
            <a:pPr defTabSz="457200">
              <a:buClrTx/>
              <a:defRPr/>
            </a:pPr>
            <a:endParaRPr kumimoji="1" lang="en-US" altLang="ja-JP" sz="2400" kern="1200" dirty="0">
              <a:solidFill>
                <a:prstClr val="black"/>
              </a:solidFill>
              <a:latin typeface="+mj-ea"/>
              <a:ea typeface="+mj-ea"/>
            </a:endParaRPr>
          </a:p>
          <a:p>
            <a:pPr algn="ctr" defTabSz="457200">
              <a:buClrTx/>
              <a:defRPr/>
            </a:pPr>
            <a:endParaRPr kumimoji="1" lang="en-US" altLang="ja-JP" sz="2400" u="sng" kern="1200" dirty="0">
              <a:solidFill>
                <a:prstClr val="black"/>
              </a:solidFill>
              <a:latin typeface="+mj-ea"/>
              <a:ea typeface="+mj-ea"/>
            </a:endParaRPr>
          </a:p>
          <a:p>
            <a:pPr defTabSz="457200">
              <a:buClrTx/>
              <a:defRPr/>
            </a:pPr>
            <a:endParaRPr kumimoji="1" lang="en-US" altLang="ja-JP" sz="1800" dirty="0">
              <a:solidFill>
                <a:prstClr val="black"/>
              </a:solidFill>
              <a:latin typeface="+mj-ea"/>
              <a:ea typeface="+mj-ea"/>
            </a:endParaRPr>
          </a:p>
          <a:p>
            <a:pPr algn="ctr" defTabSz="457200">
              <a:buClrTx/>
              <a:defRPr/>
            </a:pPr>
            <a:endParaRPr kumimoji="1" lang="en-US" altLang="ja-JP" sz="2400" kern="1200" dirty="0">
              <a:solidFill>
                <a:prstClr val="black"/>
              </a:solidFill>
              <a:latin typeface="+mj-ea"/>
              <a:ea typeface="+mj-ea"/>
            </a:endParaRPr>
          </a:p>
          <a:p>
            <a:pPr algn="ctr" defTabSz="457200">
              <a:buClrTx/>
              <a:defRPr/>
            </a:pPr>
            <a:endParaRPr kumimoji="1" lang="en-US" altLang="ja-JP" sz="1800" dirty="0">
              <a:solidFill>
                <a:prstClr val="black"/>
              </a:solidFill>
              <a:latin typeface="+mj-ea"/>
              <a:ea typeface="+mj-ea"/>
            </a:endParaRPr>
          </a:p>
          <a:p>
            <a:pPr algn="ctr" defTabSz="457200">
              <a:buClrTx/>
              <a:defRPr/>
            </a:pPr>
            <a:endParaRPr kumimoji="1" lang="en-US" altLang="ja-JP" sz="1800" dirty="0">
              <a:solidFill>
                <a:prstClr val="black"/>
              </a:solidFill>
              <a:latin typeface="+mj-ea"/>
              <a:ea typeface="+mj-ea"/>
            </a:endParaRPr>
          </a:p>
          <a:p>
            <a:pPr algn="ctr" defTabSz="457200">
              <a:buClrTx/>
              <a:defRPr/>
            </a:pPr>
            <a:endParaRPr kumimoji="1" lang="en-US" altLang="ja-JP" sz="2400" kern="1200" dirty="0">
              <a:solidFill>
                <a:prstClr val="black"/>
              </a:solidFill>
              <a:latin typeface="+mj-ea"/>
              <a:ea typeface="+mj-ea"/>
            </a:endParaRPr>
          </a:p>
          <a:p>
            <a:pPr algn="ctr" defTabSz="457200">
              <a:buClrTx/>
              <a:defRPr/>
            </a:pPr>
            <a:endParaRPr kumimoji="1" lang="en-US" altLang="ja-JP" sz="1800" dirty="0">
              <a:solidFill>
                <a:prstClr val="black"/>
              </a:solidFill>
              <a:latin typeface="+mj-ea"/>
              <a:ea typeface="+mj-ea"/>
            </a:endParaRPr>
          </a:p>
          <a:p>
            <a:pPr defTabSz="457200">
              <a:buClrTx/>
              <a:defRPr/>
            </a:pPr>
            <a:endParaRPr kumimoji="1" lang="ja-JP" altLang="en-US" sz="2400" kern="1200" dirty="0">
              <a:solidFill>
                <a:prstClr val="black"/>
              </a:solidFill>
              <a:latin typeface="+mj-ea"/>
              <a:ea typeface="+mj-ea"/>
            </a:endParaRPr>
          </a:p>
        </p:txBody>
      </p:sp>
      <p:sp>
        <p:nvSpPr>
          <p:cNvPr id="8" name="角丸四角形 7"/>
          <p:cNvSpPr/>
          <p:nvPr/>
        </p:nvSpPr>
        <p:spPr>
          <a:xfrm>
            <a:off x="6196375" y="1913567"/>
            <a:ext cx="5398033" cy="1794215"/>
          </a:xfrm>
          <a:prstGeom prst="roundRect">
            <a:avLst>
              <a:gd name="adj" fmla="val 52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buClrTx/>
              <a:defRPr/>
            </a:pPr>
            <a:r>
              <a:rPr kumimoji="1" lang="ja-JP" altLang="en-US" sz="1800" u="sng" dirty="0">
                <a:solidFill>
                  <a:prstClr val="black"/>
                </a:solidFill>
                <a:latin typeface="+mj-ea"/>
                <a:ea typeface="+mj-ea"/>
              </a:rPr>
              <a:t>②</a:t>
            </a:r>
            <a:r>
              <a:rPr kumimoji="1" lang="ja-JP" altLang="en-US" sz="1800" u="sng" dirty="0" smtClean="0">
                <a:solidFill>
                  <a:prstClr val="black"/>
                </a:solidFill>
                <a:latin typeface="+mj-ea"/>
                <a:ea typeface="+mj-ea"/>
              </a:rPr>
              <a:t>具体的</a:t>
            </a:r>
            <a:r>
              <a:rPr kumimoji="1" lang="ja-JP" altLang="en-US" sz="1800" u="sng" dirty="0">
                <a:solidFill>
                  <a:prstClr val="black"/>
                </a:solidFill>
                <a:latin typeface="+mj-ea"/>
                <a:ea typeface="+mj-ea"/>
              </a:rPr>
              <a:t>な解決策や実施可能なアイデア</a:t>
            </a:r>
            <a:endParaRPr kumimoji="1" lang="en-US" altLang="ja-JP" sz="1800" u="sng" dirty="0">
              <a:solidFill>
                <a:prstClr val="black"/>
              </a:solidFill>
              <a:latin typeface="+mj-ea"/>
              <a:ea typeface="+mj-ea"/>
            </a:endParaRPr>
          </a:p>
          <a:p>
            <a:pPr defTabSz="457200">
              <a:buClrTx/>
              <a:defRPr/>
            </a:pPr>
            <a:r>
              <a:rPr kumimoji="1" lang="ja-JP" altLang="en-US" sz="2400" kern="1200" dirty="0">
                <a:solidFill>
                  <a:prstClr val="black"/>
                </a:solidFill>
                <a:latin typeface="+mj-ea"/>
                <a:ea typeface="+mj-ea"/>
              </a:rPr>
              <a:t>・</a:t>
            </a:r>
            <a:endParaRPr kumimoji="1" lang="en-US" altLang="ja-JP" sz="2400" kern="1200" dirty="0">
              <a:solidFill>
                <a:prstClr val="black"/>
              </a:solidFill>
              <a:latin typeface="+mj-ea"/>
              <a:ea typeface="+mj-ea"/>
            </a:endParaRPr>
          </a:p>
          <a:p>
            <a:pPr defTabSz="457200">
              <a:buClrTx/>
              <a:defRPr/>
            </a:pPr>
            <a:r>
              <a:rPr kumimoji="1" lang="ja-JP" altLang="en-US" sz="2400" kern="1200" dirty="0">
                <a:solidFill>
                  <a:prstClr val="black"/>
                </a:solidFill>
                <a:latin typeface="+mj-ea"/>
                <a:ea typeface="+mj-ea"/>
              </a:rPr>
              <a:t>・</a:t>
            </a:r>
            <a:endParaRPr kumimoji="1" lang="en-US" altLang="ja-JP" sz="2400" kern="1200" dirty="0">
              <a:solidFill>
                <a:prstClr val="black"/>
              </a:solidFill>
              <a:latin typeface="+mj-ea"/>
              <a:ea typeface="+mj-ea"/>
            </a:endParaRPr>
          </a:p>
          <a:p>
            <a:pPr defTabSz="457200">
              <a:buClrTx/>
              <a:defRPr/>
            </a:pPr>
            <a:r>
              <a:rPr kumimoji="1" lang="ja-JP" altLang="en-US" sz="2400" kern="1200" dirty="0">
                <a:solidFill>
                  <a:prstClr val="black"/>
                </a:solidFill>
                <a:latin typeface="+mj-ea"/>
                <a:ea typeface="+mj-ea"/>
              </a:rPr>
              <a:t>・</a:t>
            </a:r>
            <a:endParaRPr kumimoji="1" lang="en-US" altLang="ja-JP" sz="2400" kern="1200" dirty="0">
              <a:solidFill>
                <a:prstClr val="black"/>
              </a:solidFill>
              <a:latin typeface="+mj-ea"/>
              <a:ea typeface="+mj-ea"/>
            </a:endParaRPr>
          </a:p>
          <a:p>
            <a:pPr algn="ctr" defTabSz="457200">
              <a:buClrTx/>
              <a:defRPr/>
            </a:pPr>
            <a:endParaRPr kumimoji="1" lang="en-US" altLang="ja-JP" sz="1800" dirty="0">
              <a:solidFill>
                <a:prstClr val="black"/>
              </a:solidFill>
              <a:latin typeface="+mj-ea"/>
              <a:ea typeface="+mj-ea"/>
            </a:endParaRPr>
          </a:p>
          <a:p>
            <a:pPr defTabSz="457200">
              <a:buClrTx/>
              <a:defRPr/>
            </a:pPr>
            <a:endParaRPr kumimoji="1" lang="ja-JP" altLang="en-US" sz="2400" kern="1200" dirty="0">
              <a:solidFill>
                <a:prstClr val="black"/>
              </a:solidFill>
              <a:latin typeface="+mj-ea"/>
              <a:ea typeface="+mj-ea"/>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304" y="4740777"/>
            <a:ext cx="1785065" cy="1686886"/>
          </a:xfrm>
          <a:prstGeom prst="rect">
            <a:avLst/>
          </a:prstGeom>
        </p:spPr>
      </p:pic>
      <p:sp>
        <p:nvSpPr>
          <p:cNvPr id="9" name="Google Shape;311;p6"/>
          <p:cNvSpPr/>
          <p:nvPr/>
        </p:nvSpPr>
        <p:spPr>
          <a:xfrm>
            <a:off x="0" y="0"/>
            <a:ext cx="12192000" cy="81088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4000" b="0" i="0" u="none" strike="noStrike" kern="0" cap="none" spc="0" normalizeH="0" baseline="0" noProof="0" dirty="0" smtClean="0">
                <a:ln>
                  <a:noFill/>
                </a:ln>
                <a:solidFill>
                  <a:srgbClr val="FFFFFF"/>
                </a:solidFill>
                <a:effectLst/>
                <a:uLnTx/>
                <a:uFillTx/>
                <a:latin typeface="+mn-ea"/>
                <a:ea typeface="+mn-ea"/>
                <a:sym typeface="Arial"/>
              </a:rPr>
              <a:t>演習：</a:t>
            </a:r>
            <a:r>
              <a:rPr kumimoji="0" lang="en-US" altLang="ja-JP" sz="4000" b="0" i="0" u="none" strike="noStrike" kern="0" cap="none" spc="0" normalizeH="0" baseline="0" noProof="0" dirty="0" smtClean="0">
                <a:ln>
                  <a:noFill/>
                </a:ln>
                <a:solidFill>
                  <a:srgbClr val="FFFFFF"/>
                </a:solidFill>
                <a:effectLst/>
                <a:uLnTx/>
                <a:uFillTx/>
                <a:latin typeface="+mn-ea"/>
                <a:ea typeface="+mn-ea"/>
                <a:sym typeface="Arial"/>
              </a:rPr>
              <a:t>B</a:t>
            </a:r>
            <a:r>
              <a:rPr kumimoji="0" lang="ja-JP" altLang="en-US" sz="4000" b="0" i="0" u="none" strike="noStrike" kern="0" cap="none" spc="0" normalizeH="0" baseline="0" noProof="0" dirty="0" smtClean="0">
                <a:ln>
                  <a:noFill/>
                </a:ln>
                <a:solidFill>
                  <a:srgbClr val="FFFFFF"/>
                </a:solidFill>
                <a:effectLst/>
                <a:uLnTx/>
                <a:uFillTx/>
                <a:latin typeface="+mn-ea"/>
                <a:ea typeface="+mn-ea"/>
                <a:sym typeface="Arial"/>
              </a:rPr>
              <a:t>　</a:t>
            </a:r>
            <a:r>
              <a:rPr lang="ja-JP" altLang="en-US" sz="4000" noProof="0" dirty="0" smtClean="0">
                <a:solidFill>
                  <a:srgbClr val="FFFFFF"/>
                </a:solidFill>
                <a:latin typeface="+mn-ea"/>
                <a:ea typeface="+mn-ea"/>
              </a:rPr>
              <a:t>同僚の先生の悩みにアドバイスをする</a:t>
            </a:r>
            <a:endParaRPr kumimoji="0" sz="4000" b="0" i="0" u="none" strike="noStrike" kern="0" cap="none" spc="0" normalizeH="0" baseline="0" noProof="0" dirty="0">
              <a:ln>
                <a:noFill/>
              </a:ln>
              <a:solidFill>
                <a:srgbClr val="FFFFFF"/>
              </a:solidFill>
              <a:effectLst/>
              <a:uLnTx/>
              <a:uFillTx/>
              <a:latin typeface="+mn-ea"/>
              <a:ea typeface="+mn-ea"/>
              <a:sym typeface="Arial"/>
            </a:endParaRPr>
          </a:p>
        </p:txBody>
      </p:sp>
      <p:sp>
        <p:nvSpPr>
          <p:cNvPr id="2" name="スライド番号プレースホルダー 1"/>
          <p:cNvSpPr>
            <a:spLocks noGrp="1"/>
          </p:cNvSpPr>
          <p:nvPr>
            <p:ph type="sldNum" sz="quarter" idx="12"/>
          </p:nvPr>
        </p:nvSpPr>
        <p:spPr/>
        <p:txBody>
          <a:bodyPr/>
          <a:lstStyle/>
          <a:p>
            <a:fld id="{CAD07F4C-1DE5-4284-8256-E39817300444}" type="slidenum">
              <a:rPr kumimoji="1" lang="ja-JP" altLang="en-US" smtClean="0"/>
              <a:t>10</a:t>
            </a:fld>
            <a:endParaRPr kumimoji="1" lang="ja-JP" altLang="en-US"/>
          </a:p>
        </p:txBody>
      </p:sp>
    </p:spTree>
    <p:extLst>
      <p:ext uri="{BB962C8B-B14F-4D97-AF65-F5344CB8AC3E}">
        <p14:creationId xmlns:p14="http://schemas.microsoft.com/office/powerpoint/2010/main" val="294449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8"/>
          <p:cNvSpPr/>
          <p:nvPr/>
        </p:nvSpPr>
        <p:spPr>
          <a:xfrm>
            <a:off x="0" y="0"/>
            <a:ext cx="12192000" cy="81088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4000" dirty="0" smtClean="0">
                <a:solidFill>
                  <a:schemeClr val="lt1"/>
                </a:solidFill>
                <a:latin typeface="Arial"/>
                <a:ea typeface="Arial"/>
                <a:cs typeface="Arial"/>
                <a:sym typeface="Arial"/>
              </a:rPr>
              <a:t>演習：</a:t>
            </a:r>
            <a:r>
              <a:rPr lang="en-US" altLang="ja-JP" sz="4000" dirty="0" smtClean="0">
                <a:solidFill>
                  <a:schemeClr val="lt1"/>
                </a:solidFill>
                <a:latin typeface="Arial"/>
                <a:ea typeface="Arial"/>
                <a:cs typeface="Arial"/>
                <a:sym typeface="Arial"/>
              </a:rPr>
              <a:t>C</a:t>
            </a:r>
            <a:r>
              <a:rPr lang="ja-JP" altLang="en-US" sz="4000" dirty="0" smtClean="0">
                <a:solidFill>
                  <a:schemeClr val="lt1"/>
                </a:solidFill>
                <a:latin typeface="Arial"/>
                <a:ea typeface="Arial"/>
                <a:cs typeface="Arial"/>
                <a:sym typeface="Arial"/>
              </a:rPr>
              <a:t>　各</a:t>
            </a:r>
            <a:r>
              <a:rPr lang="ja-JP" sz="4000" dirty="0" smtClean="0">
                <a:solidFill>
                  <a:schemeClr val="lt1"/>
                </a:solidFill>
                <a:latin typeface="Arial"/>
                <a:ea typeface="Arial"/>
                <a:cs typeface="Arial"/>
                <a:sym typeface="Arial"/>
              </a:rPr>
              <a:t>教科</a:t>
            </a:r>
            <a:r>
              <a:rPr lang="ja-JP" sz="4000" dirty="0">
                <a:solidFill>
                  <a:schemeClr val="lt1"/>
                </a:solidFill>
                <a:latin typeface="Arial"/>
                <a:ea typeface="Arial"/>
                <a:cs typeface="Arial"/>
                <a:sym typeface="Arial"/>
              </a:rPr>
              <a:t>での取組を考える</a:t>
            </a:r>
            <a:endParaRPr sz="4000" dirty="0">
              <a:solidFill>
                <a:schemeClr val="lt1"/>
              </a:solidFill>
              <a:latin typeface="Arial"/>
              <a:ea typeface="Arial"/>
              <a:cs typeface="Arial"/>
              <a:sym typeface="Arial"/>
            </a:endParaRPr>
          </a:p>
        </p:txBody>
      </p:sp>
      <p:sp>
        <p:nvSpPr>
          <p:cNvPr id="338" name="Google Shape;338;p8"/>
          <p:cNvSpPr/>
          <p:nvPr/>
        </p:nvSpPr>
        <p:spPr>
          <a:xfrm>
            <a:off x="300984" y="1938523"/>
            <a:ext cx="5635990" cy="366761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ja-JP" altLang="en-US" sz="2400" dirty="0">
                <a:solidFill>
                  <a:schemeClr val="dk1"/>
                </a:solidFill>
              </a:rPr>
              <a:t>各</a:t>
            </a:r>
            <a:r>
              <a:rPr lang="ja-JP" sz="2400" dirty="0" smtClean="0">
                <a:solidFill>
                  <a:schemeClr val="dk1"/>
                </a:solidFill>
                <a:latin typeface="Arial"/>
                <a:ea typeface="Arial"/>
                <a:cs typeface="Arial"/>
                <a:sym typeface="Arial"/>
              </a:rPr>
              <a:t>教科</a:t>
            </a:r>
            <a:r>
              <a:rPr lang="ja-JP" sz="2400" dirty="0">
                <a:solidFill>
                  <a:schemeClr val="dk1"/>
                </a:solidFill>
                <a:latin typeface="Arial"/>
                <a:ea typeface="Arial"/>
                <a:cs typeface="Arial"/>
                <a:sym typeface="Arial"/>
              </a:rPr>
              <a:t>ではどのような場面があるか</a:t>
            </a:r>
            <a:endParaRPr sz="2400" dirty="0">
              <a:solidFill>
                <a:schemeClr val="dk1"/>
              </a:solidFill>
              <a:latin typeface="Arial"/>
              <a:ea typeface="Arial"/>
              <a:cs typeface="Arial"/>
              <a:sym typeface="Arial"/>
            </a:endParaRPr>
          </a:p>
          <a:p>
            <a:pPr marL="0" marR="0" lvl="0" indent="0" algn="just" rtl="0">
              <a:spcBef>
                <a:spcPts val="0"/>
              </a:spcBef>
              <a:spcAft>
                <a:spcPts val="0"/>
              </a:spcAft>
              <a:buNone/>
            </a:pPr>
            <a:r>
              <a:rPr lang="ja-JP" sz="2400" dirty="0">
                <a:solidFill>
                  <a:schemeClr val="dk1"/>
                </a:solidFill>
                <a:latin typeface="Arial"/>
                <a:ea typeface="Arial"/>
                <a:cs typeface="Arial"/>
                <a:sym typeface="Arial"/>
              </a:rPr>
              <a:t>【教科名　　　　　　　】　　　</a:t>
            </a:r>
            <a:endParaRPr sz="2000" dirty="0">
              <a:solidFill>
                <a:schemeClr val="dk1"/>
              </a:solidFill>
              <a:latin typeface="Arial"/>
              <a:ea typeface="Arial"/>
              <a:cs typeface="Arial"/>
              <a:sym typeface="Arial"/>
            </a:endParaRPr>
          </a:p>
        </p:txBody>
      </p:sp>
      <p:sp>
        <p:nvSpPr>
          <p:cNvPr id="339" name="Google Shape;339;p8"/>
          <p:cNvSpPr/>
          <p:nvPr/>
        </p:nvSpPr>
        <p:spPr>
          <a:xfrm>
            <a:off x="78452" y="897650"/>
            <a:ext cx="12050488" cy="830956"/>
          </a:xfrm>
          <a:prstGeom prst="rect">
            <a:avLst/>
          </a:prstGeom>
          <a:solidFill>
            <a:schemeClr val="accent1">
              <a:lumMod val="40000"/>
              <a:lumOff val="6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400" dirty="0" smtClean="0">
                <a:solidFill>
                  <a:schemeClr val="dk1"/>
                </a:solidFill>
                <a:sym typeface="Arial"/>
              </a:rPr>
              <a:t>　</a:t>
            </a:r>
            <a:r>
              <a:rPr lang="ja-JP" sz="2400" dirty="0" smtClean="0">
                <a:solidFill>
                  <a:schemeClr val="dk1"/>
                </a:solidFill>
                <a:sym typeface="Arial"/>
              </a:rPr>
              <a:t>自分</a:t>
            </a:r>
            <a:r>
              <a:rPr lang="ja-JP" sz="2400" dirty="0">
                <a:solidFill>
                  <a:schemeClr val="dk1"/>
                </a:solidFill>
                <a:sym typeface="Arial"/>
              </a:rPr>
              <a:t>の考えがうまく伝わるよう、工夫して発表できる生徒を育成するために</a:t>
            </a:r>
            <a:r>
              <a:rPr lang="ja-JP" sz="2400" dirty="0" smtClean="0">
                <a:solidFill>
                  <a:schemeClr val="dk1"/>
                </a:solidFill>
                <a:sym typeface="Arial"/>
              </a:rPr>
              <a:t>、</a:t>
            </a:r>
            <a:r>
              <a:rPr lang="ja-JP" altLang="en-US" sz="2400" dirty="0" smtClean="0">
                <a:solidFill>
                  <a:schemeClr val="dk1"/>
                </a:solidFill>
                <a:sym typeface="Arial"/>
              </a:rPr>
              <a:t>各</a:t>
            </a:r>
            <a:r>
              <a:rPr lang="ja-JP" sz="2400" dirty="0" smtClean="0">
                <a:solidFill>
                  <a:schemeClr val="dk1"/>
                </a:solidFill>
                <a:sym typeface="Arial"/>
              </a:rPr>
              <a:t>教科</a:t>
            </a:r>
            <a:r>
              <a:rPr lang="ja-JP" sz="2400" dirty="0">
                <a:solidFill>
                  <a:schemeClr val="dk1"/>
                </a:solidFill>
                <a:sym typeface="Arial"/>
              </a:rPr>
              <a:t>では、どのような場面があり、どのような手立てが考えられますか。</a:t>
            </a:r>
            <a:endParaRPr sz="2400" dirty="0">
              <a:solidFill>
                <a:schemeClr val="dk1"/>
              </a:solidFill>
              <a:sym typeface="Arial"/>
            </a:endParaRPr>
          </a:p>
        </p:txBody>
      </p:sp>
      <p:sp>
        <p:nvSpPr>
          <p:cNvPr id="341" name="Google Shape;341;p8"/>
          <p:cNvSpPr/>
          <p:nvPr/>
        </p:nvSpPr>
        <p:spPr>
          <a:xfrm>
            <a:off x="6325886" y="1938524"/>
            <a:ext cx="5510420" cy="36676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2400">
                <a:solidFill>
                  <a:schemeClr val="dk1"/>
                </a:solidFill>
                <a:latin typeface="Arial"/>
                <a:ea typeface="Arial"/>
                <a:cs typeface="Arial"/>
                <a:sym typeface="Arial"/>
              </a:rPr>
              <a:t>どのような手立てがあるか</a:t>
            </a:r>
            <a:endParaRPr sz="2400">
              <a:solidFill>
                <a:schemeClr val="dk1"/>
              </a:solidFill>
              <a:latin typeface="Arial"/>
              <a:ea typeface="Arial"/>
              <a:cs typeface="Arial"/>
              <a:sym typeface="Arial"/>
            </a:endParaRPr>
          </a:p>
          <a:p>
            <a:pPr marL="0" marR="0" lvl="0" indent="0" algn="l" rtl="0">
              <a:spcBef>
                <a:spcPts val="0"/>
              </a:spcBef>
              <a:spcAft>
                <a:spcPts val="0"/>
              </a:spcAft>
              <a:buNone/>
            </a:pPr>
            <a:r>
              <a:rPr lang="ja-JP" sz="2000">
                <a:solidFill>
                  <a:schemeClr val="dk1"/>
                </a:solidFill>
                <a:latin typeface="Arial"/>
                <a:ea typeface="Arial"/>
                <a:cs typeface="Arial"/>
                <a:sym typeface="Arial"/>
              </a:rPr>
              <a:t>（実際に取り組んでいることやこれから取り組みたいことなど）</a:t>
            </a:r>
            <a:endParaRPr sz="2400">
              <a:solidFill>
                <a:schemeClr val="dk1"/>
              </a:solidFill>
              <a:latin typeface="Arial"/>
              <a:ea typeface="Arial"/>
              <a:cs typeface="Arial"/>
              <a:sym typeface="Arial"/>
            </a:endParaRPr>
          </a:p>
        </p:txBody>
      </p:sp>
      <p:sp>
        <p:nvSpPr>
          <p:cNvPr id="342" name="Google Shape;342;p8"/>
          <p:cNvSpPr/>
          <p:nvPr/>
        </p:nvSpPr>
        <p:spPr>
          <a:xfrm>
            <a:off x="300984" y="5881096"/>
            <a:ext cx="11535322" cy="807074"/>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ja-JP" altLang="en-US" sz="2400" dirty="0" smtClean="0">
                <a:solidFill>
                  <a:schemeClr val="dk1"/>
                </a:solidFill>
                <a:latin typeface="Arial"/>
                <a:ea typeface="Arial"/>
                <a:cs typeface="Arial"/>
                <a:sym typeface="Arial"/>
              </a:rPr>
              <a:t>各教科（中学校は</a:t>
            </a:r>
            <a:r>
              <a:rPr lang="ja-JP" altLang="en-US" sz="2400" dirty="0" smtClean="0">
                <a:solidFill>
                  <a:schemeClr val="dk1"/>
                </a:solidFill>
              </a:rPr>
              <a:t>担当</a:t>
            </a:r>
            <a:r>
              <a:rPr lang="ja-JP" sz="2400" dirty="0" smtClean="0">
                <a:solidFill>
                  <a:schemeClr val="dk1"/>
                </a:solidFill>
                <a:latin typeface="Arial"/>
                <a:ea typeface="Arial"/>
                <a:cs typeface="Arial"/>
                <a:sym typeface="Arial"/>
              </a:rPr>
              <a:t>教科</a:t>
            </a:r>
            <a:r>
              <a:rPr lang="ja-JP" altLang="en-US" sz="2400" dirty="0" smtClean="0">
                <a:solidFill>
                  <a:schemeClr val="dk1"/>
                </a:solidFill>
                <a:latin typeface="Arial"/>
                <a:ea typeface="Arial"/>
                <a:cs typeface="Arial"/>
                <a:sym typeface="Arial"/>
              </a:rPr>
              <a:t>）の取組を参考に、教科の枠を超えて取り組めることを考えてみましょう</a:t>
            </a:r>
            <a:r>
              <a:rPr lang="ja-JP" sz="2400" dirty="0" smtClean="0">
                <a:solidFill>
                  <a:schemeClr val="dk1"/>
                </a:solidFill>
                <a:latin typeface="Arial"/>
                <a:ea typeface="Arial"/>
                <a:cs typeface="Arial"/>
                <a:sym typeface="Arial"/>
              </a:rPr>
              <a:t>。</a:t>
            </a:r>
            <a:r>
              <a:rPr lang="ja-JP" sz="2400" dirty="0">
                <a:solidFill>
                  <a:schemeClr val="dk1"/>
                </a:solidFill>
                <a:latin typeface="Arial"/>
                <a:ea typeface="Arial"/>
                <a:cs typeface="Arial"/>
                <a:sym typeface="Arial"/>
              </a:rPr>
              <a:t>　　</a:t>
            </a:r>
            <a:endParaRPr sz="2000" dirty="0">
              <a:solidFill>
                <a:schemeClr val="dk1"/>
              </a:solidFill>
              <a:latin typeface="Arial"/>
              <a:ea typeface="Arial"/>
              <a:cs typeface="Arial"/>
              <a:sym typeface="Arial"/>
            </a:endParaRPr>
          </a:p>
        </p:txBody>
      </p:sp>
      <p:sp>
        <p:nvSpPr>
          <p:cNvPr id="343" name="Google Shape;343;p8"/>
          <p:cNvSpPr/>
          <p:nvPr/>
        </p:nvSpPr>
        <p:spPr>
          <a:xfrm>
            <a:off x="3624549" y="3374697"/>
            <a:ext cx="5018409" cy="1667382"/>
          </a:xfrm>
          <a:prstGeom prst="rect">
            <a:avLst/>
          </a:prstGeom>
          <a:solidFill>
            <a:srgbClr val="FFFF00">
              <a:alpha val="69000"/>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altLang="en-US" sz="2000" dirty="0" smtClean="0">
                <a:solidFill>
                  <a:srgbClr val="FF0000"/>
                </a:solidFill>
                <a:latin typeface="Calibri"/>
                <a:ea typeface="Calibri"/>
                <a:cs typeface="Calibri"/>
                <a:sym typeface="Calibri"/>
              </a:rPr>
              <a:t>自分で教科を選んで（中学校は担当教科）考えます。</a:t>
            </a:r>
            <a:endParaRPr sz="2000" dirty="0">
              <a:solidFill>
                <a:srgbClr val="FF0000"/>
              </a:solidFill>
              <a:latin typeface="Calibri"/>
              <a:ea typeface="Calibri"/>
              <a:cs typeface="Calibri"/>
              <a:sym typeface="Calibri"/>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11</a:t>
            </a:fld>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31c3f3f6053_6_0"/>
          <p:cNvSpPr/>
          <p:nvPr/>
        </p:nvSpPr>
        <p:spPr>
          <a:xfrm>
            <a:off x="0" y="0"/>
            <a:ext cx="12192000" cy="8109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4000" dirty="0" smtClean="0">
                <a:solidFill>
                  <a:schemeClr val="lt1"/>
                </a:solidFill>
                <a:latin typeface="Arial"/>
                <a:ea typeface="Arial"/>
                <a:cs typeface="Arial"/>
                <a:sym typeface="Arial"/>
              </a:rPr>
              <a:t>演習：</a:t>
            </a:r>
            <a:r>
              <a:rPr lang="en-US" altLang="ja-JP" sz="4000" dirty="0" smtClean="0">
                <a:solidFill>
                  <a:schemeClr val="lt1"/>
                </a:solidFill>
                <a:latin typeface="Arial"/>
                <a:ea typeface="Arial"/>
                <a:cs typeface="Arial"/>
                <a:sym typeface="Arial"/>
              </a:rPr>
              <a:t>C</a:t>
            </a:r>
            <a:r>
              <a:rPr lang="ja-JP" altLang="en-US" sz="4000" dirty="0" smtClean="0">
                <a:solidFill>
                  <a:schemeClr val="lt1"/>
                </a:solidFill>
                <a:latin typeface="Arial"/>
                <a:ea typeface="Arial"/>
                <a:cs typeface="Arial"/>
                <a:sym typeface="Arial"/>
              </a:rPr>
              <a:t>　各</a:t>
            </a:r>
            <a:r>
              <a:rPr lang="ja-JP" sz="4000" dirty="0" smtClean="0">
                <a:solidFill>
                  <a:schemeClr val="lt1"/>
                </a:solidFill>
                <a:latin typeface="Arial"/>
                <a:ea typeface="Arial"/>
                <a:cs typeface="Arial"/>
                <a:sym typeface="Arial"/>
              </a:rPr>
              <a:t>教科</a:t>
            </a:r>
            <a:r>
              <a:rPr lang="ja-JP" sz="4000" dirty="0">
                <a:solidFill>
                  <a:schemeClr val="lt1"/>
                </a:solidFill>
                <a:latin typeface="Arial"/>
                <a:ea typeface="Arial"/>
                <a:cs typeface="Arial"/>
                <a:sym typeface="Arial"/>
              </a:rPr>
              <a:t>での取組を</a:t>
            </a:r>
            <a:r>
              <a:rPr lang="ja-JP" sz="4000" dirty="0" smtClean="0">
                <a:solidFill>
                  <a:schemeClr val="lt1"/>
                </a:solidFill>
                <a:latin typeface="Arial"/>
                <a:ea typeface="Arial"/>
                <a:cs typeface="Arial"/>
                <a:sym typeface="Arial"/>
              </a:rPr>
              <a:t>考える</a:t>
            </a:r>
            <a:r>
              <a:rPr lang="ja-JP" altLang="en-US" sz="4000" dirty="0" smtClean="0">
                <a:solidFill>
                  <a:schemeClr val="lt1"/>
                </a:solidFill>
                <a:latin typeface="Arial"/>
                <a:ea typeface="Arial"/>
                <a:cs typeface="Arial"/>
                <a:sym typeface="Arial"/>
              </a:rPr>
              <a:t>（例）</a:t>
            </a:r>
            <a:endParaRPr sz="4000" dirty="0">
              <a:solidFill>
                <a:schemeClr val="lt1"/>
              </a:solidFill>
              <a:latin typeface="Arial"/>
              <a:ea typeface="Arial"/>
              <a:cs typeface="Arial"/>
              <a:sym typeface="Arial"/>
            </a:endParaRPr>
          </a:p>
        </p:txBody>
      </p:sp>
      <p:sp>
        <p:nvSpPr>
          <p:cNvPr id="349" name="Google Shape;349;g31c3f3f6053_6_0"/>
          <p:cNvSpPr/>
          <p:nvPr/>
        </p:nvSpPr>
        <p:spPr>
          <a:xfrm>
            <a:off x="300984" y="1938523"/>
            <a:ext cx="5636100" cy="36675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ja-JP" sz="2400" dirty="0">
                <a:solidFill>
                  <a:schemeClr val="bg2">
                    <a:lumMod val="60000"/>
                    <a:lumOff val="40000"/>
                  </a:schemeClr>
                </a:solidFill>
                <a:latin typeface="Arial"/>
                <a:ea typeface="Arial"/>
                <a:cs typeface="Arial"/>
                <a:sym typeface="Arial"/>
              </a:rPr>
              <a:t>担当教科ではどのような場面があるか</a:t>
            </a:r>
            <a:endParaRPr sz="2400" dirty="0">
              <a:solidFill>
                <a:schemeClr val="bg2">
                  <a:lumMod val="60000"/>
                  <a:lumOff val="40000"/>
                </a:schemeClr>
              </a:solidFill>
              <a:latin typeface="Arial"/>
              <a:ea typeface="Arial"/>
              <a:cs typeface="Arial"/>
              <a:sym typeface="Arial"/>
            </a:endParaRPr>
          </a:p>
          <a:p>
            <a:pPr marL="0" marR="0" lvl="0" indent="0" algn="just" rtl="0">
              <a:spcBef>
                <a:spcPts val="0"/>
              </a:spcBef>
              <a:spcAft>
                <a:spcPts val="0"/>
              </a:spcAft>
              <a:buNone/>
            </a:pPr>
            <a:r>
              <a:rPr lang="ja-JP" sz="2400" dirty="0">
                <a:solidFill>
                  <a:schemeClr val="bg2">
                    <a:lumMod val="60000"/>
                    <a:lumOff val="40000"/>
                  </a:schemeClr>
                </a:solidFill>
                <a:latin typeface="Arial"/>
                <a:ea typeface="Arial"/>
                <a:cs typeface="Arial"/>
                <a:sym typeface="Arial"/>
              </a:rPr>
              <a:t>【教科名</a:t>
            </a:r>
            <a:r>
              <a:rPr lang="ja-JP" sz="2400" dirty="0">
                <a:solidFill>
                  <a:schemeClr val="bg2">
                    <a:lumMod val="60000"/>
                    <a:lumOff val="40000"/>
                  </a:schemeClr>
                </a:solidFill>
              </a:rPr>
              <a:t>　英語</a:t>
            </a:r>
            <a:r>
              <a:rPr lang="ja-JP" sz="2400" dirty="0">
                <a:solidFill>
                  <a:schemeClr val="bg2">
                    <a:lumMod val="60000"/>
                    <a:lumOff val="40000"/>
                  </a:schemeClr>
                </a:solidFill>
                <a:latin typeface="Arial"/>
                <a:ea typeface="Arial"/>
                <a:cs typeface="Arial"/>
                <a:sym typeface="Arial"/>
              </a:rPr>
              <a:t>】　</a:t>
            </a:r>
            <a:endParaRPr lang="en-US" altLang="ja-JP" sz="2400" dirty="0" smtClean="0">
              <a:solidFill>
                <a:schemeClr val="bg2">
                  <a:lumMod val="60000"/>
                  <a:lumOff val="40000"/>
                </a:schemeClr>
              </a:solidFill>
              <a:latin typeface="Arial"/>
              <a:ea typeface="Arial"/>
              <a:cs typeface="Arial"/>
              <a:sym typeface="Arial"/>
            </a:endParaRPr>
          </a:p>
          <a:p>
            <a:pPr marL="0" marR="0" lvl="0" indent="0" algn="just" rtl="0">
              <a:spcBef>
                <a:spcPts val="0"/>
              </a:spcBef>
              <a:spcAft>
                <a:spcPts val="0"/>
              </a:spcAft>
              <a:buNone/>
            </a:pPr>
            <a:endParaRPr lang="en-US" altLang="ja-JP" sz="2400" dirty="0" smtClean="0">
              <a:solidFill>
                <a:schemeClr val="bg2">
                  <a:lumMod val="60000"/>
                  <a:lumOff val="40000"/>
                </a:schemeClr>
              </a:solidFill>
            </a:endParaRPr>
          </a:p>
          <a:p>
            <a:pPr marL="0" marR="0" lvl="0" indent="0" algn="just" rtl="0">
              <a:spcBef>
                <a:spcPts val="0"/>
              </a:spcBef>
              <a:spcAft>
                <a:spcPts val="0"/>
              </a:spcAft>
              <a:buNone/>
            </a:pPr>
            <a:r>
              <a:rPr lang="ja-JP" sz="2400" dirty="0" smtClean="0">
                <a:solidFill>
                  <a:schemeClr val="bg2">
                    <a:lumMod val="60000"/>
                    <a:lumOff val="40000"/>
                  </a:schemeClr>
                </a:solidFill>
              </a:rPr>
              <a:t>お互いのことをよく知るために、冬休みの出来事を紹介しあう</a:t>
            </a:r>
            <a:r>
              <a:rPr lang="ja-JP" altLang="en-US" sz="2400" dirty="0" smtClean="0">
                <a:solidFill>
                  <a:schemeClr val="bg2">
                    <a:lumMod val="60000"/>
                    <a:lumOff val="40000"/>
                  </a:schemeClr>
                </a:solidFill>
              </a:rPr>
              <a:t>単元</a:t>
            </a:r>
            <a:endParaRPr sz="2400" dirty="0" smtClean="0">
              <a:solidFill>
                <a:schemeClr val="bg2">
                  <a:lumMod val="60000"/>
                  <a:lumOff val="40000"/>
                </a:schemeClr>
              </a:solidFill>
            </a:endParaRPr>
          </a:p>
          <a:p>
            <a:pPr marL="0" marR="0" lvl="0" indent="0" algn="just" rtl="0">
              <a:spcBef>
                <a:spcPts val="0"/>
              </a:spcBef>
              <a:spcAft>
                <a:spcPts val="0"/>
              </a:spcAft>
              <a:buNone/>
            </a:pPr>
            <a:r>
              <a:rPr lang="ja-JP" sz="2400" dirty="0" smtClean="0">
                <a:solidFill>
                  <a:schemeClr val="bg2">
                    <a:lumMod val="60000"/>
                    <a:lumOff val="40000"/>
                  </a:schemeClr>
                </a:solidFill>
              </a:rPr>
              <a:t>単元</a:t>
            </a:r>
            <a:r>
              <a:rPr lang="ja-JP" altLang="en-US" sz="2400" dirty="0" smtClean="0">
                <a:solidFill>
                  <a:schemeClr val="bg2">
                    <a:lumMod val="60000"/>
                    <a:lumOff val="40000"/>
                  </a:schemeClr>
                </a:solidFill>
              </a:rPr>
              <a:t>の終末で、</a:t>
            </a:r>
            <a:r>
              <a:rPr lang="ja-JP" sz="2400" dirty="0" smtClean="0">
                <a:solidFill>
                  <a:schemeClr val="bg2">
                    <a:lumMod val="60000"/>
                    <a:lumOff val="40000"/>
                  </a:schemeClr>
                </a:solidFill>
              </a:rPr>
              <a:t>発表に向け</a:t>
            </a:r>
            <a:r>
              <a:rPr lang="ja-JP" altLang="en-US" sz="2400" dirty="0" smtClean="0">
                <a:solidFill>
                  <a:schemeClr val="bg2">
                    <a:lumMod val="60000"/>
                    <a:lumOff val="40000"/>
                  </a:schemeClr>
                </a:solidFill>
              </a:rPr>
              <a:t>て</a:t>
            </a:r>
            <a:r>
              <a:rPr lang="ja-JP" sz="2400" dirty="0" smtClean="0">
                <a:solidFill>
                  <a:schemeClr val="bg2">
                    <a:lumMod val="60000"/>
                    <a:lumOff val="40000"/>
                  </a:schemeClr>
                </a:solidFill>
              </a:rPr>
              <a:t>事実や考えをまとめて練習をする場面</a:t>
            </a:r>
            <a:endParaRPr sz="2000" dirty="0">
              <a:solidFill>
                <a:schemeClr val="bg2">
                  <a:lumMod val="60000"/>
                  <a:lumOff val="40000"/>
                </a:schemeClr>
              </a:solidFill>
              <a:sym typeface="Arial"/>
            </a:endParaRPr>
          </a:p>
        </p:txBody>
      </p:sp>
      <p:sp>
        <p:nvSpPr>
          <p:cNvPr id="350" name="Google Shape;350;g31c3f3f6053_6_0"/>
          <p:cNvSpPr/>
          <p:nvPr/>
        </p:nvSpPr>
        <p:spPr>
          <a:xfrm>
            <a:off x="78452" y="897650"/>
            <a:ext cx="12050400" cy="954000"/>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600">
                <a:solidFill>
                  <a:schemeClr val="dk1"/>
                </a:solidFill>
                <a:latin typeface="Arial"/>
                <a:ea typeface="Arial"/>
                <a:cs typeface="Arial"/>
                <a:sym typeface="Arial"/>
              </a:rPr>
              <a:t>自分の考えがうまく伝わるよう、工夫して発表できる生徒を育成するために、担当教科では、どのような場面があり、どのような手立てが考えられますか。</a:t>
            </a:r>
            <a:endParaRPr sz="2600">
              <a:solidFill>
                <a:schemeClr val="dk1"/>
              </a:solidFill>
              <a:latin typeface="Arial"/>
              <a:ea typeface="Arial"/>
              <a:cs typeface="Arial"/>
              <a:sym typeface="Arial"/>
            </a:endParaRPr>
          </a:p>
        </p:txBody>
      </p:sp>
      <p:sp>
        <p:nvSpPr>
          <p:cNvPr id="352" name="Google Shape;352;g31c3f3f6053_6_0"/>
          <p:cNvSpPr/>
          <p:nvPr/>
        </p:nvSpPr>
        <p:spPr>
          <a:xfrm>
            <a:off x="6325886" y="1938524"/>
            <a:ext cx="5510400" cy="36675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2400" dirty="0">
                <a:solidFill>
                  <a:schemeClr val="bg2">
                    <a:lumMod val="60000"/>
                    <a:lumOff val="40000"/>
                  </a:schemeClr>
                </a:solidFill>
                <a:latin typeface="Arial"/>
                <a:ea typeface="Arial"/>
                <a:cs typeface="Arial"/>
                <a:sym typeface="Arial"/>
              </a:rPr>
              <a:t>どのような手立てがあるか</a:t>
            </a:r>
            <a:endParaRPr sz="2400" dirty="0">
              <a:solidFill>
                <a:schemeClr val="bg2">
                  <a:lumMod val="60000"/>
                  <a:lumOff val="40000"/>
                </a:schemeClr>
              </a:solidFill>
              <a:latin typeface="Arial"/>
              <a:ea typeface="Arial"/>
              <a:cs typeface="Arial"/>
              <a:sym typeface="Arial"/>
            </a:endParaRPr>
          </a:p>
          <a:p>
            <a:pPr marL="0" marR="0" lvl="0" indent="0" algn="l" rtl="0">
              <a:spcBef>
                <a:spcPts val="0"/>
              </a:spcBef>
              <a:spcAft>
                <a:spcPts val="0"/>
              </a:spcAft>
              <a:buNone/>
            </a:pPr>
            <a:r>
              <a:rPr lang="ja-JP" sz="2000" dirty="0">
                <a:solidFill>
                  <a:schemeClr val="bg2">
                    <a:lumMod val="60000"/>
                    <a:lumOff val="40000"/>
                  </a:schemeClr>
                </a:solidFill>
                <a:latin typeface="Arial"/>
                <a:ea typeface="Arial"/>
                <a:cs typeface="Arial"/>
                <a:sym typeface="Arial"/>
              </a:rPr>
              <a:t>（実際に取り組んでいることやこれから取り組みたいことなど）</a:t>
            </a:r>
            <a:endParaRPr sz="2000" dirty="0">
              <a:solidFill>
                <a:schemeClr val="bg2">
                  <a:lumMod val="60000"/>
                  <a:lumOff val="40000"/>
                </a:schemeClr>
              </a:solidFill>
              <a:latin typeface="Arial"/>
              <a:ea typeface="Arial"/>
              <a:cs typeface="Arial"/>
              <a:sym typeface="Arial"/>
            </a:endParaRPr>
          </a:p>
          <a:p>
            <a:pPr marL="0" marR="0" lvl="0" indent="0" algn="l" rtl="0">
              <a:spcBef>
                <a:spcPts val="0"/>
              </a:spcBef>
              <a:spcAft>
                <a:spcPts val="0"/>
              </a:spcAft>
              <a:buNone/>
            </a:pPr>
            <a:r>
              <a:rPr lang="ja-JP" sz="2000" dirty="0" smtClean="0">
                <a:solidFill>
                  <a:schemeClr val="bg2">
                    <a:lumMod val="60000"/>
                    <a:lumOff val="40000"/>
                  </a:schemeClr>
                </a:solidFill>
              </a:rPr>
              <a:t>〇</a:t>
            </a:r>
            <a:r>
              <a:rPr lang="ja-JP" altLang="en-US" sz="2000" dirty="0" smtClean="0">
                <a:solidFill>
                  <a:schemeClr val="bg2">
                    <a:lumMod val="60000"/>
                    <a:lumOff val="40000"/>
                  </a:schemeClr>
                </a:solidFill>
              </a:rPr>
              <a:t>「</a:t>
            </a:r>
            <a:r>
              <a:rPr lang="ja-JP" sz="2000" dirty="0" smtClean="0">
                <a:solidFill>
                  <a:schemeClr val="bg2">
                    <a:lumMod val="60000"/>
                    <a:lumOff val="40000"/>
                  </a:schemeClr>
                </a:solidFill>
              </a:rPr>
              <a:t>話したい、知りたい</a:t>
            </a:r>
            <a:r>
              <a:rPr lang="ja-JP" altLang="en-US" sz="2000" dirty="0" smtClean="0">
                <a:solidFill>
                  <a:schemeClr val="bg2">
                    <a:lumMod val="60000"/>
                    <a:lumOff val="40000"/>
                  </a:schemeClr>
                </a:solidFill>
              </a:rPr>
              <a:t>」</a:t>
            </a:r>
            <a:r>
              <a:rPr lang="ja-JP" sz="2000" dirty="0" smtClean="0">
                <a:solidFill>
                  <a:schemeClr val="bg2">
                    <a:lumMod val="60000"/>
                    <a:lumOff val="40000"/>
                  </a:schemeClr>
                </a:solidFill>
              </a:rPr>
              <a:t>と</a:t>
            </a:r>
            <a:r>
              <a:rPr lang="ja-JP" sz="2000" dirty="0">
                <a:solidFill>
                  <a:schemeClr val="bg2">
                    <a:lumMod val="60000"/>
                    <a:lumOff val="40000"/>
                  </a:schemeClr>
                </a:solidFill>
              </a:rPr>
              <a:t>思う</a:t>
            </a:r>
            <a:r>
              <a:rPr lang="ja-JP" sz="2000" dirty="0" smtClean="0">
                <a:solidFill>
                  <a:schemeClr val="bg2">
                    <a:lumMod val="60000"/>
                    <a:lumOff val="40000"/>
                  </a:schemeClr>
                </a:solidFill>
              </a:rPr>
              <a:t>課題に</a:t>
            </a:r>
            <a:r>
              <a:rPr lang="ja-JP" sz="2000" dirty="0">
                <a:solidFill>
                  <a:schemeClr val="bg2">
                    <a:lumMod val="60000"/>
                    <a:lumOff val="40000"/>
                  </a:schemeClr>
                </a:solidFill>
              </a:rPr>
              <a:t>する。</a:t>
            </a:r>
            <a:endParaRPr sz="2000" dirty="0">
              <a:solidFill>
                <a:schemeClr val="bg2">
                  <a:lumMod val="60000"/>
                  <a:lumOff val="40000"/>
                </a:schemeClr>
              </a:solidFill>
            </a:endParaRPr>
          </a:p>
          <a:p>
            <a:pPr marL="0" marR="0" lvl="0" indent="0" algn="l" rtl="0">
              <a:spcBef>
                <a:spcPts val="0"/>
              </a:spcBef>
              <a:spcAft>
                <a:spcPts val="0"/>
              </a:spcAft>
              <a:buNone/>
            </a:pPr>
            <a:r>
              <a:rPr lang="ja-JP" sz="2000" dirty="0">
                <a:solidFill>
                  <a:schemeClr val="bg2">
                    <a:lumMod val="60000"/>
                    <a:lumOff val="40000"/>
                  </a:schemeClr>
                </a:solidFill>
              </a:rPr>
              <a:t>〇一人でじっくり考える時間を確保する。</a:t>
            </a:r>
            <a:endParaRPr sz="2000" dirty="0">
              <a:solidFill>
                <a:schemeClr val="bg2">
                  <a:lumMod val="60000"/>
                  <a:lumOff val="40000"/>
                </a:schemeClr>
              </a:solidFill>
            </a:endParaRPr>
          </a:p>
          <a:p>
            <a:pPr marL="0" marR="0" lvl="0" indent="0" algn="just" rtl="0">
              <a:spcBef>
                <a:spcPts val="0"/>
              </a:spcBef>
              <a:spcAft>
                <a:spcPts val="0"/>
              </a:spcAft>
              <a:buNone/>
            </a:pPr>
            <a:r>
              <a:rPr lang="ja-JP" sz="2000" dirty="0">
                <a:solidFill>
                  <a:schemeClr val="bg2">
                    <a:lumMod val="60000"/>
                    <a:lumOff val="40000"/>
                  </a:schemeClr>
                </a:solidFill>
              </a:rPr>
              <a:t>〇生徒に対し、対話をする目的・方法を明確に伝える</a:t>
            </a:r>
            <a:r>
              <a:rPr lang="ja-JP" sz="2000" dirty="0" smtClean="0">
                <a:solidFill>
                  <a:schemeClr val="bg2">
                    <a:lumMod val="60000"/>
                    <a:lumOff val="40000"/>
                  </a:schemeClr>
                </a:solidFill>
              </a:rPr>
              <a:t>。</a:t>
            </a:r>
            <a:endParaRPr lang="en-US" altLang="ja-JP" sz="2000" dirty="0" smtClean="0">
              <a:solidFill>
                <a:schemeClr val="bg2">
                  <a:lumMod val="60000"/>
                  <a:lumOff val="40000"/>
                </a:schemeClr>
              </a:solidFill>
            </a:endParaRPr>
          </a:p>
          <a:p>
            <a:pPr marL="0" marR="0" lvl="0" indent="0" algn="just" rtl="0">
              <a:spcBef>
                <a:spcPts val="0"/>
              </a:spcBef>
              <a:spcAft>
                <a:spcPts val="0"/>
              </a:spcAft>
              <a:buNone/>
            </a:pPr>
            <a:r>
              <a:rPr lang="ja-JP" altLang="en-US" sz="2000" dirty="0" smtClean="0">
                <a:solidFill>
                  <a:schemeClr val="bg2">
                    <a:lumMod val="60000"/>
                    <a:lumOff val="40000"/>
                  </a:schemeClr>
                </a:solidFill>
              </a:rPr>
              <a:t>〇</a:t>
            </a:r>
            <a:r>
              <a:rPr lang="ja-JP" sz="2000" dirty="0" smtClean="0">
                <a:solidFill>
                  <a:schemeClr val="bg2">
                    <a:lumMod val="60000"/>
                    <a:lumOff val="40000"/>
                  </a:schemeClr>
                </a:solidFill>
              </a:rPr>
              <a:t>新た</a:t>
            </a:r>
            <a:r>
              <a:rPr lang="ja-JP" sz="2000" dirty="0">
                <a:solidFill>
                  <a:schemeClr val="bg2">
                    <a:lumMod val="60000"/>
                    <a:lumOff val="40000"/>
                  </a:schemeClr>
                </a:solidFill>
              </a:rPr>
              <a:t>な</a:t>
            </a:r>
            <a:r>
              <a:rPr lang="ja-JP" sz="2000" dirty="0" smtClean="0">
                <a:solidFill>
                  <a:schemeClr val="bg2">
                    <a:lumMod val="60000"/>
                    <a:lumOff val="40000"/>
                  </a:schemeClr>
                </a:solidFill>
              </a:rPr>
              <a:t>気付き</a:t>
            </a:r>
            <a:r>
              <a:rPr lang="ja-JP" altLang="en-US" sz="2000" dirty="0" smtClean="0">
                <a:solidFill>
                  <a:schemeClr val="bg2">
                    <a:lumMod val="60000"/>
                    <a:lumOff val="40000"/>
                  </a:schemeClr>
                </a:solidFill>
              </a:rPr>
              <a:t>を交えたり</a:t>
            </a:r>
            <a:r>
              <a:rPr lang="ja-JP" sz="2000" dirty="0" smtClean="0">
                <a:solidFill>
                  <a:schemeClr val="bg2">
                    <a:lumMod val="60000"/>
                    <a:lumOff val="40000"/>
                  </a:schemeClr>
                </a:solidFill>
              </a:rPr>
              <a:t>表現</a:t>
            </a:r>
            <a:r>
              <a:rPr lang="ja-JP" sz="2000" dirty="0">
                <a:solidFill>
                  <a:schemeClr val="bg2">
                    <a:lumMod val="60000"/>
                    <a:lumOff val="40000"/>
                  </a:schemeClr>
                </a:solidFill>
              </a:rPr>
              <a:t>の</a:t>
            </a:r>
            <a:r>
              <a:rPr lang="ja-JP" sz="2000" dirty="0" smtClean="0">
                <a:solidFill>
                  <a:schemeClr val="bg2">
                    <a:lumMod val="60000"/>
                    <a:lumOff val="40000"/>
                  </a:schemeClr>
                </a:solidFill>
              </a:rPr>
              <a:t>工夫</a:t>
            </a:r>
            <a:r>
              <a:rPr lang="ja-JP" altLang="en-US" sz="2000" dirty="0" smtClean="0">
                <a:solidFill>
                  <a:schemeClr val="bg2">
                    <a:lumMod val="60000"/>
                    <a:lumOff val="40000"/>
                  </a:schemeClr>
                </a:solidFill>
              </a:rPr>
              <a:t>をしたりしているかなど、評価の観点を生徒と共有する。</a:t>
            </a:r>
            <a:endParaRPr sz="2000" dirty="0">
              <a:solidFill>
                <a:schemeClr val="bg2">
                  <a:lumMod val="60000"/>
                  <a:lumOff val="40000"/>
                </a:schemeClr>
              </a:solidFill>
            </a:endParaRPr>
          </a:p>
          <a:p>
            <a:pPr marL="0" marR="0" lvl="0" indent="0" algn="l" rtl="0">
              <a:spcBef>
                <a:spcPts val="0"/>
              </a:spcBef>
              <a:spcAft>
                <a:spcPts val="0"/>
              </a:spcAft>
              <a:buNone/>
            </a:pPr>
            <a:endParaRPr sz="2000" dirty="0">
              <a:solidFill>
                <a:schemeClr val="dk1"/>
              </a:solidFill>
            </a:endParaRPr>
          </a:p>
          <a:p>
            <a:pPr marL="0" marR="0" lvl="0" indent="0" algn="l" rtl="0">
              <a:spcBef>
                <a:spcPts val="0"/>
              </a:spcBef>
              <a:spcAft>
                <a:spcPts val="0"/>
              </a:spcAft>
              <a:buNone/>
            </a:pPr>
            <a:endParaRPr sz="2000" dirty="0">
              <a:solidFill>
                <a:schemeClr val="dk1"/>
              </a:solidFill>
            </a:endParaRPr>
          </a:p>
        </p:txBody>
      </p:sp>
      <p:sp>
        <p:nvSpPr>
          <p:cNvPr id="13" name="Google Shape;343;p8"/>
          <p:cNvSpPr/>
          <p:nvPr/>
        </p:nvSpPr>
        <p:spPr>
          <a:xfrm>
            <a:off x="2231757" y="4749304"/>
            <a:ext cx="4461826" cy="768604"/>
          </a:xfrm>
          <a:prstGeom prst="rect">
            <a:avLst/>
          </a:prstGeom>
          <a:solidFill>
            <a:srgbClr val="FFFF00">
              <a:alpha val="69000"/>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r>
              <a:rPr lang="en-US" altLang="ja-JP" sz="1800" dirty="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1800" dirty="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1800" dirty="0">
                <a:solidFill>
                  <a:srgbClr val="FF0000"/>
                </a:solidFill>
                <a:latin typeface="ＭＳ ゴシック" panose="020B0609070205080204" pitchFamily="49" charset="-128"/>
                <a:ea typeface="ＭＳ ゴシック" panose="020B0609070205080204" pitchFamily="49" charset="-128"/>
                <a:cs typeface="Calibri"/>
                <a:sym typeface="Calibri"/>
              </a:rPr>
              <a:t>】</a:t>
            </a:r>
          </a:p>
          <a:p>
            <a:pPr marL="0" marR="0" lvl="0" indent="0" rtl="0">
              <a:spcBef>
                <a:spcPts val="0"/>
              </a:spcBef>
              <a:spcAft>
                <a:spcPts val="0"/>
              </a:spcAft>
              <a:buNone/>
            </a:pPr>
            <a:r>
              <a:rPr lang="ja-JP" altLang="en-US" sz="18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取組の例です</a:t>
            </a:r>
            <a:r>
              <a:rPr lang="ja-JP" altLang="en-US" sz="1800" dirty="0">
                <a:solidFill>
                  <a:srgbClr val="FF0000"/>
                </a:solidFill>
                <a:latin typeface="ＭＳ ゴシック" panose="020B0609070205080204" pitchFamily="49" charset="-128"/>
                <a:ea typeface="ＭＳ ゴシック" panose="020B0609070205080204" pitchFamily="49" charset="-128"/>
                <a:cs typeface="Calibri"/>
                <a:sym typeface="Calibri"/>
              </a:rPr>
              <a:t>。</a:t>
            </a:r>
            <a:endParaRPr sz="1800" dirty="0">
              <a:solidFill>
                <a:srgbClr val="FF0000"/>
              </a:solidFill>
              <a:latin typeface="ＭＳ ゴシック" panose="020B0609070205080204" pitchFamily="49" charset="-128"/>
              <a:ea typeface="ＭＳ ゴシック" panose="020B0609070205080204" pitchFamily="49" charset="-128"/>
              <a:cs typeface="Calibri"/>
              <a:sym typeface="Calibri"/>
            </a:endParaRPr>
          </a:p>
        </p:txBody>
      </p:sp>
      <p:sp>
        <p:nvSpPr>
          <p:cNvPr id="8" name="Google Shape;342;p8"/>
          <p:cNvSpPr/>
          <p:nvPr/>
        </p:nvSpPr>
        <p:spPr>
          <a:xfrm>
            <a:off x="300984" y="5881096"/>
            <a:ext cx="11535322" cy="807074"/>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ja-JP" sz="2400" dirty="0">
                <a:solidFill>
                  <a:schemeClr val="dk1"/>
                </a:solidFill>
                <a:latin typeface="Arial"/>
                <a:ea typeface="Arial"/>
                <a:cs typeface="Arial"/>
                <a:sym typeface="Arial"/>
              </a:rPr>
              <a:t>学校</a:t>
            </a:r>
            <a:r>
              <a:rPr lang="ja-JP" sz="2400" dirty="0" smtClean="0">
                <a:solidFill>
                  <a:schemeClr val="dk1"/>
                </a:solidFill>
                <a:latin typeface="Arial"/>
                <a:ea typeface="Arial"/>
                <a:cs typeface="Arial"/>
                <a:sym typeface="Arial"/>
              </a:rPr>
              <a:t>総体で</a:t>
            </a:r>
            <a:r>
              <a:rPr lang="ja-JP" altLang="en-US" sz="2400" dirty="0" smtClean="0">
                <a:solidFill>
                  <a:schemeClr val="dk1"/>
                </a:solidFill>
                <a:latin typeface="Arial"/>
                <a:ea typeface="Arial"/>
                <a:cs typeface="Arial"/>
                <a:sym typeface="Arial"/>
              </a:rPr>
              <a:t>児童</a:t>
            </a:r>
            <a:r>
              <a:rPr lang="ja-JP" sz="2400" dirty="0" smtClean="0">
                <a:solidFill>
                  <a:schemeClr val="dk1"/>
                </a:solidFill>
                <a:latin typeface="Arial"/>
                <a:ea typeface="Arial"/>
                <a:cs typeface="Arial"/>
                <a:sym typeface="Arial"/>
              </a:rPr>
              <a:t>生徒</a:t>
            </a:r>
            <a:r>
              <a:rPr lang="ja-JP" altLang="en-US" sz="2400" dirty="0" smtClean="0">
                <a:solidFill>
                  <a:schemeClr val="dk1"/>
                </a:solidFill>
                <a:latin typeface="Arial"/>
                <a:ea typeface="Arial"/>
                <a:cs typeface="Arial"/>
                <a:sym typeface="Arial"/>
              </a:rPr>
              <a:t>を育成する</a:t>
            </a:r>
            <a:r>
              <a:rPr lang="ja-JP" sz="2400" dirty="0" smtClean="0">
                <a:solidFill>
                  <a:schemeClr val="dk1"/>
                </a:solidFill>
                <a:latin typeface="Arial"/>
                <a:ea typeface="Arial"/>
                <a:cs typeface="Arial"/>
                <a:sym typeface="Arial"/>
              </a:rPr>
              <a:t>に</a:t>
            </a:r>
            <a:r>
              <a:rPr lang="ja-JP" sz="2400" dirty="0">
                <a:solidFill>
                  <a:schemeClr val="dk1"/>
                </a:solidFill>
                <a:latin typeface="Arial"/>
                <a:ea typeface="Arial"/>
                <a:cs typeface="Arial"/>
                <a:sym typeface="Arial"/>
              </a:rPr>
              <a:t>あたり</a:t>
            </a:r>
            <a:r>
              <a:rPr lang="ja-JP" sz="2400" dirty="0" smtClean="0">
                <a:solidFill>
                  <a:schemeClr val="dk1"/>
                </a:solidFill>
                <a:latin typeface="Arial"/>
                <a:ea typeface="Arial"/>
                <a:cs typeface="Arial"/>
                <a:sym typeface="Arial"/>
              </a:rPr>
              <a:t>、</a:t>
            </a:r>
            <a:r>
              <a:rPr lang="ja-JP" altLang="en-US" sz="2400" dirty="0" smtClean="0">
                <a:solidFill>
                  <a:schemeClr val="dk1"/>
                </a:solidFill>
                <a:latin typeface="Arial"/>
                <a:ea typeface="Arial"/>
                <a:cs typeface="Arial"/>
                <a:sym typeface="Arial"/>
              </a:rPr>
              <a:t>各教科（中学校は</a:t>
            </a:r>
            <a:r>
              <a:rPr lang="ja-JP" altLang="en-US" sz="2400" dirty="0" smtClean="0">
                <a:solidFill>
                  <a:schemeClr val="dk1"/>
                </a:solidFill>
              </a:rPr>
              <a:t>担当</a:t>
            </a:r>
            <a:r>
              <a:rPr lang="ja-JP" sz="2400" dirty="0" smtClean="0">
                <a:solidFill>
                  <a:schemeClr val="dk1"/>
                </a:solidFill>
                <a:latin typeface="Arial"/>
                <a:ea typeface="Arial"/>
                <a:cs typeface="Arial"/>
                <a:sym typeface="Arial"/>
              </a:rPr>
              <a:t>教科</a:t>
            </a:r>
            <a:r>
              <a:rPr lang="ja-JP" altLang="en-US" sz="2400" dirty="0" smtClean="0">
                <a:solidFill>
                  <a:schemeClr val="dk1"/>
                </a:solidFill>
                <a:latin typeface="Arial"/>
                <a:ea typeface="Arial"/>
                <a:cs typeface="Arial"/>
                <a:sym typeface="Arial"/>
              </a:rPr>
              <a:t>）</a:t>
            </a:r>
            <a:r>
              <a:rPr lang="ja-JP" sz="2400" dirty="0" smtClean="0">
                <a:solidFill>
                  <a:schemeClr val="dk1"/>
                </a:solidFill>
                <a:latin typeface="Arial"/>
                <a:ea typeface="Arial"/>
                <a:cs typeface="Arial"/>
                <a:sym typeface="Arial"/>
              </a:rPr>
              <a:t>で</a:t>
            </a:r>
            <a:r>
              <a:rPr lang="ja-JP" altLang="en-US" sz="2400" dirty="0" smtClean="0">
                <a:solidFill>
                  <a:schemeClr val="dk1"/>
                </a:solidFill>
                <a:latin typeface="Arial"/>
                <a:ea typeface="Arial"/>
                <a:cs typeface="Arial"/>
                <a:sym typeface="Arial"/>
              </a:rPr>
              <a:t>取り組むことを考えましょう</a:t>
            </a:r>
            <a:r>
              <a:rPr lang="ja-JP" sz="2400" dirty="0" smtClean="0">
                <a:solidFill>
                  <a:schemeClr val="dk1"/>
                </a:solidFill>
                <a:latin typeface="Arial"/>
                <a:ea typeface="Arial"/>
                <a:cs typeface="Arial"/>
                <a:sym typeface="Arial"/>
              </a:rPr>
              <a:t>。</a:t>
            </a:r>
            <a:r>
              <a:rPr lang="ja-JP" sz="2400" dirty="0">
                <a:solidFill>
                  <a:schemeClr val="dk1"/>
                </a:solidFill>
                <a:latin typeface="Arial"/>
                <a:ea typeface="Arial"/>
                <a:cs typeface="Arial"/>
                <a:sym typeface="Arial"/>
              </a:rPr>
              <a:t>　　</a:t>
            </a:r>
            <a:endParaRPr sz="2000" dirty="0">
              <a:solidFill>
                <a:schemeClr val="dk1"/>
              </a:solidFill>
              <a:latin typeface="Arial"/>
              <a:ea typeface="Arial"/>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12</a:t>
            </a:fld>
            <a:endParaRPr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02762" y="1828720"/>
            <a:ext cx="10891753" cy="1951069"/>
          </a:xfrm>
          <a:prstGeom prst="roundRect">
            <a:avLst>
              <a:gd name="adj" fmla="val 52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buClrTx/>
              <a:defRPr/>
            </a:pPr>
            <a:r>
              <a:rPr kumimoji="1" lang="ja-JP" altLang="en-US" sz="1800" u="sng" dirty="0" smtClean="0">
                <a:solidFill>
                  <a:prstClr val="black"/>
                </a:solidFill>
                <a:latin typeface="+mn-ea"/>
              </a:rPr>
              <a:t>①各教科において「自分の考えを工夫して伝え</a:t>
            </a:r>
            <a:r>
              <a:rPr kumimoji="1" lang="ja-JP" altLang="en-US" sz="1800" u="sng" dirty="0">
                <a:solidFill>
                  <a:prstClr val="black"/>
                </a:solidFill>
                <a:latin typeface="+mn-ea"/>
              </a:rPr>
              <a:t>ようと</a:t>
            </a:r>
            <a:r>
              <a:rPr kumimoji="1" lang="ja-JP" altLang="en-US" sz="1800" u="sng" dirty="0" smtClean="0">
                <a:solidFill>
                  <a:prstClr val="black"/>
                </a:solidFill>
                <a:latin typeface="+mn-ea"/>
              </a:rPr>
              <a:t>する児童生徒を育成する」場面と手立ては</a:t>
            </a:r>
            <a:r>
              <a:rPr kumimoji="1" lang="ja-JP" altLang="en-US" sz="1800" u="sng" dirty="0">
                <a:solidFill>
                  <a:prstClr val="black"/>
                </a:solidFill>
                <a:latin typeface="+mn-ea"/>
              </a:rPr>
              <a:t>・・・</a:t>
            </a:r>
            <a:endParaRPr kumimoji="1" lang="en-US" altLang="ja-JP" sz="1800" u="sng" dirty="0">
              <a:solidFill>
                <a:prstClr val="black"/>
              </a:solidFill>
              <a:latin typeface="+mn-ea"/>
            </a:endParaRPr>
          </a:p>
          <a:p>
            <a:pPr defTabSz="457200">
              <a:buClrTx/>
              <a:defRPr/>
            </a:pPr>
            <a:endParaRPr kumimoji="1" lang="en-US" altLang="ja-JP" sz="2400" kern="1200" dirty="0">
              <a:solidFill>
                <a:prstClr val="black"/>
              </a:solidFill>
              <a:latin typeface="+mn-ea"/>
            </a:endParaRPr>
          </a:p>
          <a:p>
            <a:pPr algn="ctr" defTabSz="457200">
              <a:buClrTx/>
              <a:defRPr/>
            </a:pPr>
            <a:endParaRPr kumimoji="1" lang="en-US" altLang="ja-JP" sz="2400" u="sng" kern="1200" dirty="0">
              <a:solidFill>
                <a:prstClr val="black"/>
              </a:solidFill>
              <a:latin typeface="+mn-ea"/>
            </a:endParaRPr>
          </a:p>
          <a:p>
            <a:pPr defTabSz="457200">
              <a:buClrTx/>
              <a:defRPr/>
            </a:pPr>
            <a:endParaRPr kumimoji="1" lang="en-US" altLang="ja-JP" sz="1800" dirty="0">
              <a:solidFill>
                <a:prstClr val="black"/>
              </a:solidFill>
              <a:latin typeface="+mn-ea"/>
            </a:endParaRPr>
          </a:p>
          <a:p>
            <a:pPr algn="ctr" defTabSz="457200">
              <a:buClrTx/>
              <a:defRPr/>
            </a:pPr>
            <a:endParaRPr kumimoji="1" lang="en-US" altLang="ja-JP" sz="2400" kern="1200" dirty="0">
              <a:solidFill>
                <a:prstClr val="black"/>
              </a:solidFill>
              <a:latin typeface="+mn-ea"/>
            </a:endParaRPr>
          </a:p>
          <a:p>
            <a:pPr algn="ctr" defTabSz="457200">
              <a:buClrTx/>
              <a:defRPr/>
            </a:pPr>
            <a:endParaRPr kumimoji="1" lang="en-US" altLang="ja-JP" sz="1800" dirty="0">
              <a:solidFill>
                <a:prstClr val="black"/>
              </a:solidFill>
              <a:latin typeface="+mn-ea"/>
            </a:endParaRPr>
          </a:p>
          <a:p>
            <a:pPr algn="ctr" defTabSz="457200">
              <a:buClrTx/>
              <a:defRPr/>
            </a:pPr>
            <a:endParaRPr kumimoji="1" lang="en-US" altLang="ja-JP" sz="1800" dirty="0">
              <a:solidFill>
                <a:prstClr val="black"/>
              </a:solidFill>
              <a:latin typeface="+mn-ea"/>
            </a:endParaRPr>
          </a:p>
          <a:p>
            <a:pPr algn="ctr" defTabSz="457200">
              <a:buClrTx/>
              <a:defRPr/>
            </a:pPr>
            <a:endParaRPr kumimoji="1" lang="en-US" altLang="ja-JP" sz="2400" kern="1200" dirty="0">
              <a:solidFill>
                <a:prstClr val="black"/>
              </a:solidFill>
              <a:latin typeface="+mn-ea"/>
            </a:endParaRPr>
          </a:p>
          <a:p>
            <a:pPr algn="ctr" defTabSz="457200">
              <a:buClrTx/>
              <a:defRPr/>
            </a:pPr>
            <a:endParaRPr kumimoji="1" lang="en-US" altLang="ja-JP" sz="1800" dirty="0">
              <a:solidFill>
                <a:prstClr val="black"/>
              </a:solidFill>
              <a:latin typeface="+mn-ea"/>
            </a:endParaRPr>
          </a:p>
          <a:p>
            <a:pPr defTabSz="457200">
              <a:buClrTx/>
              <a:defRPr/>
            </a:pPr>
            <a:endParaRPr kumimoji="1" lang="ja-JP" altLang="en-US" sz="2400" kern="1200" dirty="0">
              <a:solidFill>
                <a:prstClr val="black"/>
              </a:solidFill>
              <a:latin typeface="+mn-ea"/>
            </a:endParaRPr>
          </a:p>
        </p:txBody>
      </p:sp>
      <p:sp>
        <p:nvSpPr>
          <p:cNvPr id="15" name="正方形/長方形 14"/>
          <p:cNvSpPr/>
          <p:nvPr/>
        </p:nvSpPr>
        <p:spPr>
          <a:xfrm>
            <a:off x="544768" y="859620"/>
            <a:ext cx="10949748" cy="830997"/>
          </a:xfrm>
          <a:prstGeom prst="rect">
            <a:avLst/>
          </a:prstGeom>
          <a:ln>
            <a:solidFill>
              <a:schemeClr val="tx1"/>
            </a:solidFill>
          </a:ln>
        </p:spPr>
        <p:txBody>
          <a:bodyPr wrap="square">
            <a:spAutoFit/>
          </a:bodyPr>
          <a:lstStyle/>
          <a:p>
            <a:pPr>
              <a:defRPr/>
            </a:pPr>
            <a:r>
              <a:rPr kumimoji="1" lang="en-US" altLang="ja-JP" sz="1600" dirty="0">
                <a:latin typeface="+mn-ea"/>
                <a:ea typeface="+mn-ea"/>
              </a:rPr>
              <a:t>【</a:t>
            </a:r>
            <a:r>
              <a:rPr kumimoji="1" lang="ja-JP" altLang="en-US" sz="1600" dirty="0">
                <a:latin typeface="+mn-ea"/>
                <a:ea typeface="+mn-ea"/>
              </a:rPr>
              <a:t>手順</a:t>
            </a:r>
            <a:r>
              <a:rPr kumimoji="1" lang="en-US" altLang="ja-JP" sz="1600" dirty="0">
                <a:latin typeface="+mn-ea"/>
                <a:ea typeface="+mn-ea"/>
              </a:rPr>
              <a:t>】</a:t>
            </a:r>
            <a:endParaRPr kumimoji="1" lang="en-US" altLang="ja-JP" sz="1600" strike="sngStrike" dirty="0">
              <a:latin typeface="+mn-ea"/>
              <a:ea typeface="+mn-ea"/>
            </a:endParaRPr>
          </a:p>
          <a:p>
            <a:pPr lvl="0">
              <a:defRPr/>
            </a:pPr>
            <a:r>
              <a:rPr kumimoji="1" lang="ja-JP" altLang="en-US" sz="1600" dirty="0" smtClean="0">
                <a:latin typeface="+mn-ea"/>
                <a:ea typeface="+mn-ea"/>
              </a:rPr>
              <a:t>①各教科で考えられる場面とその時の手立てについて意見交流しましょう。　　　</a:t>
            </a:r>
            <a:endParaRPr kumimoji="1" lang="en-US" altLang="ja-JP" sz="1600" dirty="0" smtClean="0">
              <a:latin typeface="+mn-ea"/>
              <a:ea typeface="+mn-ea"/>
            </a:endParaRPr>
          </a:p>
          <a:p>
            <a:pPr lvl="0">
              <a:defRPr/>
            </a:pPr>
            <a:r>
              <a:rPr kumimoji="1" lang="ja-JP" altLang="en-US" sz="1600" dirty="0" smtClean="0">
                <a:latin typeface="+mn-ea"/>
                <a:ea typeface="+mn-ea"/>
              </a:rPr>
              <a:t>②他教科にも活用できそうなことや共通して実践できそうなことを話し合いましょう。</a:t>
            </a:r>
            <a:endParaRPr kumimoji="1" lang="en-US" altLang="ja-JP" sz="1600" dirty="0">
              <a:latin typeface="+mn-ea"/>
              <a:ea typeface="+mn-ea"/>
            </a:endParaRPr>
          </a:p>
        </p:txBody>
      </p:sp>
      <p:sp>
        <p:nvSpPr>
          <p:cNvPr id="16" name="テキスト ボックス 15">
            <a:extLst>
              <a:ext uri="{FF2B5EF4-FFF2-40B4-BE49-F238E27FC236}">
                <a16:creationId xmlns:a16="http://schemas.microsoft.com/office/drawing/2014/main" id="{7D474005-3A94-53EA-B015-1CB4FA6DB3D8}"/>
              </a:ext>
            </a:extLst>
          </p:cNvPr>
          <p:cNvSpPr txBox="1"/>
          <p:nvPr/>
        </p:nvSpPr>
        <p:spPr>
          <a:xfrm>
            <a:off x="621126" y="3837289"/>
            <a:ext cx="1094974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ja-JP" altLang="en-US" sz="2400" dirty="0" smtClean="0">
                <a:latin typeface="+mn-ea"/>
              </a:rPr>
              <a:t>他の教科にも活用できそうなことや共通して実践できそうなことを話し合いましょう</a:t>
            </a:r>
            <a:r>
              <a:rPr kumimoji="1" lang="ja-JP" altLang="en-US" sz="2400" dirty="0">
                <a:latin typeface="+mn-ea"/>
              </a:rPr>
              <a:t>。</a:t>
            </a:r>
            <a:endParaRPr kumimoji="1" lang="en-US" altLang="ja-JP" sz="3600" dirty="0">
              <a:latin typeface="+mn-ea"/>
            </a:endParaRPr>
          </a:p>
        </p:txBody>
      </p:sp>
      <p:sp>
        <p:nvSpPr>
          <p:cNvPr id="17" name="角丸四角形 16"/>
          <p:cNvSpPr/>
          <p:nvPr/>
        </p:nvSpPr>
        <p:spPr>
          <a:xfrm>
            <a:off x="621125" y="4448074"/>
            <a:ext cx="10949749" cy="2294325"/>
          </a:xfrm>
          <a:prstGeom prst="roundRect">
            <a:avLst>
              <a:gd name="adj" fmla="val 52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buClrTx/>
              <a:defRPr/>
            </a:pPr>
            <a:r>
              <a:rPr kumimoji="1" lang="ja-JP" altLang="en-US" sz="1800" u="sng" dirty="0">
                <a:solidFill>
                  <a:prstClr val="black"/>
                </a:solidFill>
                <a:latin typeface="+mn-ea"/>
              </a:rPr>
              <a:t>②</a:t>
            </a:r>
            <a:r>
              <a:rPr kumimoji="1" lang="ja-JP" altLang="en-US" sz="1800" u="sng" dirty="0" smtClean="0">
                <a:solidFill>
                  <a:prstClr val="black"/>
                </a:solidFill>
                <a:latin typeface="+mn-ea"/>
              </a:rPr>
              <a:t>他教科にも活用できそうなことや、共通して実践できそうなことは・・・・・</a:t>
            </a:r>
            <a:endParaRPr kumimoji="1" lang="en-US" altLang="ja-JP" sz="2400" kern="1200" dirty="0">
              <a:solidFill>
                <a:prstClr val="black"/>
              </a:solidFill>
              <a:latin typeface="+mn-ea"/>
            </a:endParaRPr>
          </a:p>
          <a:p>
            <a:pPr defTabSz="457200">
              <a:buClrTx/>
              <a:defRPr/>
            </a:pPr>
            <a:endParaRPr kumimoji="1" lang="en-US" altLang="ja-JP" sz="2400" kern="1200" dirty="0">
              <a:solidFill>
                <a:prstClr val="black"/>
              </a:solidFill>
              <a:latin typeface="+mn-ea"/>
            </a:endParaRPr>
          </a:p>
          <a:p>
            <a:pPr algn="ctr" defTabSz="457200">
              <a:buClrTx/>
              <a:defRPr/>
            </a:pPr>
            <a:endParaRPr kumimoji="1" lang="en-US" altLang="ja-JP" sz="2400" u="sng" kern="1200" dirty="0">
              <a:solidFill>
                <a:prstClr val="black"/>
              </a:solidFill>
              <a:latin typeface="+mn-ea"/>
            </a:endParaRPr>
          </a:p>
          <a:p>
            <a:pPr defTabSz="457200">
              <a:buClrTx/>
              <a:defRPr/>
            </a:pPr>
            <a:endParaRPr kumimoji="1" lang="en-US" altLang="ja-JP" sz="1800" dirty="0">
              <a:solidFill>
                <a:prstClr val="black"/>
              </a:solidFill>
              <a:latin typeface="+mn-ea"/>
            </a:endParaRPr>
          </a:p>
          <a:p>
            <a:pPr algn="ctr" defTabSz="457200">
              <a:buClrTx/>
              <a:defRPr/>
            </a:pPr>
            <a:endParaRPr kumimoji="1" lang="en-US" altLang="ja-JP" sz="2400" kern="1200" dirty="0">
              <a:solidFill>
                <a:prstClr val="black"/>
              </a:solidFill>
              <a:latin typeface="+mn-ea"/>
            </a:endParaRPr>
          </a:p>
          <a:p>
            <a:pPr algn="ctr" defTabSz="457200">
              <a:buClrTx/>
              <a:defRPr/>
            </a:pPr>
            <a:endParaRPr kumimoji="1" lang="en-US" altLang="ja-JP" sz="1800" dirty="0">
              <a:solidFill>
                <a:prstClr val="black"/>
              </a:solidFill>
              <a:latin typeface="+mn-ea"/>
            </a:endParaRPr>
          </a:p>
          <a:p>
            <a:pPr algn="ctr" defTabSz="457200">
              <a:buClrTx/>
              <a:defRPr/>
            </a:pPr>
            <a:endParaRPr kumimoji="1" lang="en-US" altLang="ja-JP" sz="1800" dirty="0">
              <a:solidFill>
                <a:prstClr val="black"/>
              </a:solidFill>
              <a:latin typeface="+mn-ea"/>
            </a:endParaRPr>
          </a:p>
          <a:p>
            <a:pPr algn="ctr" defTabSz="457200">
              <a:buClrTx/>
              <a:defRPr/>
            </a:pPr>
            <a:endParaRPr kumimoji="1" lang="en-US" altLang="ja-JP" sz="2400" kern="1200" dirty="0">
              <a:solidFill>
                <a:prstClr val="black"/>
              </a:solidFill>
              <a:latin typeface="+mn-ea"/>
            </a:endParaRPr>
          </a:p>
          <a:p>
            <a:pPr algn="ctr" defTabSz="457200">
              <a:buClrTx/>
              <a:defRPr/>
            </a:pPr>
            <a:endParaRPr kumimoji="1" lang="en-US" altLang="ja-JP" sz="1800" dirty="0">
              <a:solidFill>
                <a:prstClr val="black"/>
              </a:solidFill>
              <a:latin typeface="+mn-ea"/>
            </a:endParaRPr>
          </a:p>
          <a:p>
            <a:pPr defTabSz="457200">
              <a:buClrTx/>
              <a:defRPr/>
            </a:pPr>
            <a:endParaRPr kumimoji="1" lang="ja-JP" altLang="en-US" sz="2400" kern="1200" dirty="0">
              <a:solidFill>
                <a:prstClr val="black"/>
              </a:solidFill>
              <a:latin typeface="+mn-ea"/>
            </a:endParaRPr>
          </a:p>
        </p:txBody>
      </p:sp>
      <p:sp>
        <p:nvSpPr>
          <p:cNvPr id="9" name="Google Shape;337;p8"/>
          <p:cNvSpPr/>
          <p:nvPr/>
        </p:nvSpPr>
        <p:spPr>
          <a:xfrm>
            <a:off x="0" y="0"/>
            <a:ext cx="12192000" cy="81088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4000" dirty="0" smtClean="0">
                <a:solidFill>
                  <a:schemeClr val="lt1"/>
                </a:solidFill>
                <a:latin typeface="+mn-ea"/>
                <a:ea typeface="+mn-ea"/>
                <a:cs typeface="Arial"/>
                <a:sym typeface="Arial"/>
              </a:rPr>
              <a:t>演習：</a:t>
            </a:r>
            <a:r>
              <a:rPr lang="en-US" altLang="ja-JP" sz="4000" dirty="0" smtClean="0">
                <a:solidFill>
                  <a:schemeClr val="lt1"/>
                </a:solidFill>
                <a:latin typeface="+mn-ea"/>
                <a:ea typeface="+mn-ea"/>
                <a:cs typeface="Arial"/>
                <a:sym typeface="Arial"/>
              </a:rPr>
              <a:t>C</a:t>
            </a:r>
            <a:r>
              <a:rPr lang="ja-JP" altLang="en-US" sz="4000" dirty="0" smtClean="0">
                <a:solidFill>
                  <a:schemeClr val="lt1"/>
                </a:solidFill>
                <a:latin typeface="+mn-ea"/>
                <a:ea typeface="+mn-ea"/>
                <a:cs typeface="Arial"/>
                <a:sym typeface="Arial"/>
              </a:rPr>
              <a:t>　各</a:t>
            </a:r>
            <a:r>
              <a:rPr lang="ja-JP" sz="4000" dirty="0" smtClean="0">
                <a:solidFill>
                  <a:schemeClr val="lt1"/>
                </a:solidFill>
                <a:latin typeface="+mn-ea"/>
                <a:ea typeface="+mn-ea"/>
                <a:cs typeface="Arial"/>
                <a:sym typeface="Arial"/>
              </a:rPr>
              <a:t>教科</a:t>
            </a:r>
            <a:r>
              <a:rPr lang="ja-JP" sz="4000" dirty="0">
                <a:solidFill>
                  <a:schemeClr val="lt1"/>
                </a:solidFill>
                <a:latin typeface="+mn-ea"/>
                <a:ea typeface="+mn-ea"/>
                <a:cs typeface="Arial"/>
                <a:sym typeface="Arial"/>
              </a:rPr>
              <a:t>での取組を考える</a:t>
            </a:r>
            <a:endParaRPr sz="4000" dirty="0">
              <a:solidFill>
                <a:schemeClr val="lt1"/>
              </a:solidFill>
              <a:latin typeface="+mn-ea"/>
              <a:ea typeface="+mn-ea"/>
              <a:cs typeface="Arial"/>
              <a:sym typeface="Arial"/>
            </a:endParaRPr>
          </a:p>
        </p:txBody>
      </p:sp>
      <p:sp>
        <p:nvSpPr>
          <p:cNvPr id="2" name="スライド番号プレースホルダー 1"/>
          <p:cNvSpPr>
            <a:spLocks noGrp="1"/>
          </p:cNvSpPr>
          <p:nvPr>
            <p:ph type="sldNum" sz="quarter" idx="12"/>
          </p:nvPr>
        </p:nvSpPr>
        <p:spPr/>
        <p:txBody>
          <a:bodyPr/>
          <a:lstStyle/>
          <a:p>
            <a:fld id="{CAD07F4C-1DE5-4284-8256-E39817300444}" type="slidenum">
              <a:rPr kumimoji="1" lang="ja-JP" altLang="en-US" smtClean="0"/>
              <a:t>13</a:t>
            </a:fld>
            <a:endParaRPr kumimoji="1" lang="ja-JP" altLang="en-US"/>
          </a:p>
        </p:txBody>
      </p:sp>
    </p:spTree>
    <p:extLst>
      <p:ext uri="{BB962C8B-B14F-4D97-AF65-F5344CB8AC3E}">
        <p14:creationId xmlns:p14="http://schemas.microsoft.com/office/powerpoint/2010/main" val="31575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31c3f3f6053_3_0"/>
          <p:cNvSpPr/>
          <p:nvPr/>
        </p:nvSpPr>
        <p:spPr>
          <a:xfrm>
            <a:off x="0" y="0"/>
            <a:ext cx="12192000" cy="8109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4000" dirty="0" smtClean="0">
                <a:solidFill>
                  <a:schemeClr val="lt1"/>
                </a:solidFill>
                <a:latin typeface="+mn-ea"/>
                <a:ea typeface="+mn-ea"/>
              </a:rPr>
              <a:t>まとめ・振り返り</a:t>
            </a:r>
            <a:endParaRPr dirty="0">
              <a:latin typeface="+mn-ea"/>
              <a:ea typeface="+mn-ea"/>
            </a:endParaRPr>
          </a:p>
        </p:txBody>
      </p:sp>
      <p:sp>
        <p:nvSpPr>
          <p:cNvPr id="371" name="Google Shape;371;g31c3f3f6053_3_0"/>
          <p:cNvSpPr txBox="1"/>
          <p:nvPr/>
        </p:nvSpPr>
        <p:spPr>
          <a:xfrm>
            <a:off x="181351" y="1117694"/>
            <a:ext cx="12010649"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smtClean="0">
                <a:solidFill>
                  <a:srgbClr val="00B0F0"/>
                </a:solidFill>
                <a:latin typeface="+mn-ea"/>
                <a:ea typeface="+mn-ea"/>
              </a:rPr>
              <a:t>明日</a:t>
            </a:r>
            <a:r>
              <a:rPr lang="ja-JP" sz="3200" dirty="0" smtClean="0">
                <a:solidFill>
                  <a:schemeClr val="dk1"/>
                </a:solidFill>
                <a:latin typeface="+mn-ea"/>
                <a:ea typeface="+mn-ea"/>
              </a:rPr>
              <a:t>から</a:t>
            </a:r>
            <a:r>
              <a:rPr lang="ja-JP" sz="3200" dirty="0">
                <a:solidFill>
                  <a:schemeClr val="dk1"/>
                </a:solidFill>
                <a:latin typeface="+mn-ea"/>
                <a:ea typeface="+mn-ea"/>
              </a:rPr>
              <a:t>、次の</a:t>
            </a:r>
            <a:r>
              <a:rPr lang="ja-JP" sz="3200" dirty="0" smtClean="0">
                <a:solidFill>
                  <a:schemeClr val="dk1"/>
                </a:solidFill>
                <a:latin typeface="+mn-ea"/>
                <a:ea typeface="+mn-ea"/>
              </a:rPr>
              <a:t>ことに</a:t>
            </a:r>
            <a:r>
              <a:rPr lang="ja-JP" altLang="en-US" sz="3200" dirty="0" smtClean="0">
                <a:solidFill>
                  <a:schemeClr val="dk1"/>
                </a:solidFill>
                <a:latin typeface="+mn-ea"/>
                <a:ea typeface="+mn-ea"/>
              </a:rPr>
              <a:t>取り組みたい</a:t>
            </a:r>
            <a:r>
              <a:rPr lang="ja-JP" sz="3200" dirty="0" smtClean="0">
                <a:solidFill>
                  <a:schemeClr val="dk1"/>
                </a:solidFill>
                <a:latin typeface="+mn-ea"/>
                <a:ea typeface="+mn-ea"/>
              </a:rPr>
              <a:t>！</a:t>
            </a:r>
            <a:endParaRPr sz="3200" dirty="0">
              <a:solidFill>
                <a:schemeClr val="dk1"/>
              </a:solidFill>
              <a:latin typeface="+mn-ea"/>
              <a:ea typeface="+mn-ea"/>
            </a:endParaRPr>
          </a:p>
          <a:p>
            <a:pPr marL="0" marR="0" lvl="0" indent="0" algn="l" rtl="0">
              <a:spcBef>
                <a:spcPts val="0"/>
              </a:spcBef>
              <a:spcAft>
                <a:spcPts val="0"/>
              </a:spcAft>
              <a:buNone/>
            </a:pPr>
            <a:r>
              <a:rPr lang="ja-JP" sz="3200" dirty="0">
                <a:solidFill>
                  <a:schemeClr val="dk1"/>
                </a:solidFill>
                <a:latin typeface="+mn-ea"/>
                <a:ea typeface="+mn-ea"/>
              </a:rPr>
              <a:t>わたしの（　学級　・　学年　・学校　）では、</a:t>
            </a:r>
            <a:endParaRPr sz="3200" dirty="0">
              <a:solidFill>
                <a:schemeClr val="dk1"/>
              </a:solidFill>
              <a:latin typeface="+mn-ea"/>
              <a:ea typeface="+mn-ea"/>
            </a:endParaRPr>
          </a:p>
          <a:p>
            <a:pPr marL="0" marR="0" lvl="0" indent="0" algn="l" rtl="0">
              <a:spcBef>
                <a:spcPts val="0"/>
              </a:spcBef>
              <a:spcAft>
                <a:spcPts val="0"/>
              </a:spcAft>
              <a:buNone/>
            </a:pPr>
            <a:r>
              <a:rPr lang="ja-JP" sz="3200" dirty="0">
                <a:solidFill>
                  <a:schemeClr val="dk1"/>
                </a:solidFill>
                <a:latin typeface="+mn-ea"/>
                <a:ea typeface="+mn-ea"/>
              </a:rPr>
              <a:t>次の</a:t>
            </a:r>
            <a:r>
              <a:rPr lang="ja-JP" sz="3200" dirty="0" smtClean="0">
                <a:solidFill>
                  <a:schemeClr val="dk1"/>
                </a:solidFill>
                <a:latin typeface="+mn-ea"/>
                <a:ea typeface="+mn-ea"/>
              </a:rPr>
              <a:t>ことに</a:t>
            </a:r>
            <a:r>
              <a:rPr lang="ja-JP" altLang="en-US" sz="3200" dirty="0">
                <a:solidFill>
                  <a:schemeClr val="dk1"/>
                </a:solidFill>
                <a:latin typeface="+mn-ea"/>
                <a:ea typeface="+mn-ea"/>
              </a:rPr>
              <a:t>取り組み</a:t>
            </a:r>
            <a:r>
              <a:rPr lang="ja-JP" sz="3200" dirty="0" smtClean="0">
                <a:solidFill>
                  <a:schemeClr val="dk1"/>
                </a:solidFill>
                <a:latin typeface="+mn-ea"/>
                <a:ea typeface="+mn-ea"/>
              </a:rPr>
              <a:t>、</a:t>
            </a:r>
            <a:r>
              <a:rPr lang="ja-JP" altLang="en-US" sz="3200" dirty="0" smtClean="0">
                <a:solidFill>
                  <a:schemeClr val="dk1"/>
                </a:solidFill>
                <a:latin typeface="+mn-ea"/>
                <a:ea typeface="+mn-ea"/>
              </a:rPr>
              <a:t>児童生徒が</a:t>
            </a:r>
            <a:r>
              <a:rPr lang="ja-JP" sz="3200" dirty="0" smtClean="0">
                <a:solidFill>
                  <a:schemeClr val="dk1"/>
                </a:solidFill>
                <a:latin typeface="+mn-ea"/>
                <a:ea typeface="+mn-ea"/>
              </a:rPr>
              <a:t>工夫し</a:t>
            </a:r>
            <a:r>
              <a:rPr lang="ja-JP" altLang="en-US" sz="3200" dirty="0" smtClean="0">
                <a:solidFill>
                  <a:schemeClr val="dk1"/>
                </a:solidFill>
                <a:latin typeface="+mn-ea"/>
                <a:ea typeface="+mn-ea"/>
              </a:rPr>
              <a:t>て</a:t>
            </a:r>
            <a:r>
              <a:rPr lang="ja-JP" sz="3200" dirty="0" smtClean="0">
                <a:solidFill>
                  <a:schemeClr val="dk1"/>
                </a:solidFill>
                <a:latin typeface="+mn-ea"/>
                <a:ea typeface="+mn-ea"/>
              </a:rPr>
              <a:t>発表</a:t>
            </a:r>
            <a:r>
              <a:rPr lang="ja-JP" sz="3200" dirty="0">
                <a:solidFill>
                  <a:schemeClr val="dk1"/>
                </a:solidFill>
                <a:latin typeface="+mn-ea"/>
                <a:ea typeface="+mn-ea"/>
              </a:rPr>
              <a:t>する力を育てます。</a:t>
            </a:r>
            <a:endParaRPr sz="3200" dirty="0">
              <a:solidFill>
                <a:schemeClr val="dk1"/>
              </a:solidFill>
              <a:latin typeface="+mn-ea"/>
              <a:ea typeface="+mn-ea"/>
              <a:sym typeface="Arial"/>
            </a:endParaRPr>
          </a:p>
        </p:txBody>
      </p:sp>
      <p:sp>
        <p:nvSpPr>
          <p:cNvPr id="372" name="Google Shape;372;g31c3f3f6053_3_0"/>
          <p:cNvSpPr/>
          <p:nvPr/>
        </p:nvSpPr>
        <p:spPr>
          <a:xfrm>
            <a:off x="823882" y="3179072"/>
            <a:ext cx="10305600" cy="3136604"/>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ea"/>
              <a:ea typeface="+mn-ea"/>
              <a:cs typeface="Calibri"/>
              <a:sym typeface="Calibri"/>
            </a:endParaRPr>
          </a:p>
        </p:txBody>
      </p:sp>
      <p:sp>
        <p:nvSpPr>
          <p:cNvPr id="6" name="Google Shape;343;p8"/>
          <p:cNvSpPr/>
          <p:nvPr/>
        </p:nvSpPr>
        <p:spPr>
          <a:xfrm>
            <a:off x="4031551" y="3374697"/>
            <a:ext cx="4611407" cy="1667382"/>
          </a:xfrm>
          <a:prstGeom prst="rect">
            <a:avLst/>
          </a:prstGeom>
          <a:solidFill>
            <a:srgbClr val="FFFF00">
              <a:alpha val="69000"/>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altLang="en-US" sz="2000" dirty="0" smtClean="0">
                <a:solidFill>
                  <a:srgbClr val="FF0000"/>
                </a:solidFill>
                <a:latin typeface="Calibri"/>
                <a:ea typeface="Calibri"/>
                <a:cs typeface="Calibri"/>
                <a:sym typeface="Calibri"/>
              </a:rPr>
              <a:t>自分で教科を選んで（中学校は担当教科）考えます。取り組む内容を共有す</a:t>
            </a:r>
            <a:r>
              <a:rPr lang="ja-JP" sz="2000" dirty="0" smtClean="0">
                <a:solidFill>
                  <a:srgbClr val="FF0000"/>
                </a:solidFill>
                <a:latin typeface="Calibri"/>
                <a:ea typeface="Calibri"/>
                <a:cs typeface="Calibri"/>
                <a:sym typeface="Calibri"/>
              </a:rPr>
              <a:t>ることで</a:t>
            </a:r>
            <a:r>
              <a:rPr lang="ja-JP" sz="2000" dirty="0">
                <a:solidFill>
                  <a:srgbClr val="FF0000"/>
                </a:solidFill>
                <a:latin typeface="Calibri"/>
                <a:ea typeface="Calibri"/>
                <a:cs typeface="Calibri"/>
                <a:sym typeface="Calibri"/>
              </a:rPr>
              <a:t>、学校総体の取組へと昇華させることをねらっています。</a:t>
            </a:r>
            <a:endParaRPr sz="2000" dirty="0">
              <a:solidFill>
                <a:srgbClr val="FF0000"/>
              </a:solidFill>
              <a:latin typeface="Calibri"/>
              <a:ea typeface="Calibri"/>
              <a:cs typeface="Calibri"/>
              <a:sym typeface="Calibri"/>
            </a:endParaRPr>
          </a:p>
        </p:txBody>
      </p:sp>
      <p:sp>
        <p:nvSpPr>
          <p:cNvPr id="7" name="Google Shape;128;p4"/>
          <p:cNvSpPr/>
          <p:nvPr/>
        </p:nvSpPr>
        <p:spPr>
          <a:xfrm>
            <a:off x="7524752" y="142380"/>
            <a:ext cx="4462461" cy="1828799"/>
          </a:xfrm>
          <a:prstGeom prst="rect">
            <a:avLst/>
          </a:prstGeom>
          <a:solidFill>
            <a:srgbClr val="FFFF00">
              <a:alpha val="6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lgn="just"/>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a:solidFill>
                  <a:srgbClr val="FF0000"/>
                </a:solidFill>
                <a:latin typeface="Calibri"/>
                <a:ea typeface="Calibri"/>
                <a:cs typeface="Calibri"/>
                <a:sym typeface="Calibri"/>
              </a:rPr>
              <a:t>】</a:t>
            </a:r>
          </a:p>
          <a:p>
            <a:pPr lvl="0" algn="just"/>
            <a:r>
              <a:rPr lang="ja-JP" altLang="en-US" sz="2000" dirty="0" smtClean="0">
                <a:solidFill>
                  <a:srgbClr val="FF0000"/>
                </a:solidFill>
                <a:latin typeface="+mn-ea"/>
                <a:cs typeface="Calibri"/>
                <a:sym typeface="Calibri"/>
              </a:rPr>
              <a:t>この</a:t>
            </a:r>
            <a:r>
              <a:rPr lang="ja-JP" altLang="en-US" sz="2000" dirty="0">
                <a:solidFill>
                  <a:srgbClr val="FF0000"/>
                </a:solidFill>
                <a:latin typeface="+mn-ea"/>
                <a:cs typeface="Calibri"/>
                <a:sym typeface="Calibri"/>
              </a:rPr>
              <a:t>シートは「決意表明版」です。次の「（研究主任の）メッセージ版」のどちらかを選んで、振り返りを行ってください。</a:t>
            </a: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14</a:t>
            </a:fld>
            <a:endParaRPr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0"/>
          <p:cNvSpPr/>
          <p:nvPr/>
        </p:nvSpPr>
        <p:spPr>
          <a:xfrm>
            <a:off x="0" y="0"/>
            <a:ext cx="12192000" cy="81088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4000" dirty="0" smtClean="0">
                <a:solidFill>
                  <a:schemeClr val="lt1"/>
                </a:solidFill>
                <a:latin typeface="Arial"/>
                <a:ea typeface="Arial"/>
                <a:cs typeface="Arial"/>
                <a:sym typeface="Arial"/>
              </a:rPr>
              <a:t>まとめ・</a:t>
            </a:r>
            <a:r>
              <a:rPr lang="ja-JP" sz="4000" dirty="0" smtClean="0">
                <a:solidFill>
                  <a:schemeClr val="lt1"/>
                </a:solidFill>
                <a:latin typeface="Arial"/>
                <a:ea typeface="Arial"/>
                <a:cs typeface="Arial"/>
                <a:sym typeface="Arial"/>
              </a:rPr>
              <a:t>振り返り</a:t>
            </a:r>
            <a:endParaRPr sz="4000" dirty="0">
              <a:solidFill>
                <a:schemeClr val="lt1"/>
              </a:solidFill>
              <a:latin typeface="Arial"/>
              <a:ea typeface="Arial"/>
              <a:cs typeface="Arial"/>
              <a:sym typeface="Arial"/>
            </a:endParaRPr>
          </a:p>
        </p:txBody>
      </p:sp>
      <p:sp>
        <p:nvSpPr>
          <p:cNvPr id="433" name="Google Shape;433;p10"/>
          <p:cNvSpPr/>
          <p:nvPr/>
        </p:nvSpPr>
        <p:spPr>
          <a:xfrm>
            <a:off x="152400" y="978528"/>
            <a:ext cx="11887200" cy="578279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dirty="0">
                <a:solidFill>
                  <a:schemeClr val="bg2">
                    <a:lumMod val="60000"/>
                    <a:lumOff val="40000"/>
                  </a:schemeClr>
                </a:solidFill>
                <a:latin typeface="Arial"/>
                <a:ea typeface="Arial"/>
                <a:cs typeface="Arial"/>
                <a:sym typeface="Arial"/>
              </a:rPr>
              <a:t>（メッセージ例）</a:t>
            </a:r>
            <a:endParaRPr sz="2800" dirty="0">
              <a:solidFill>
                <a:schemeClr val="bg2">
                  <a:lumMod val="60000"/>
                  <a:lumOff val="40000"/>
                </a:schemeClr>
              </a:solidFill>
              <a:latin typeface="Arial"/>
              <a:ea typeface="Arial"/>
              <a:cs typeface="Arial"/>
              <a:sym typeface="Arial"/>
            </a:endParaRPr>
          </a:p>
          <a:p>
            <a:pPr marL="0" marR="0" lvl="0" indent="0" algn="l" rtl="0">
              <a:spcBef>
                <a:spcPts val="0"/>
              </a:spcBef>
              <a:spcAft>
                <a:spcPts val="0"/>
              </a:spcAft>
              <a:buNone/>
            </a:pPr>
            <a:r>
              <a:rPr lang="ja-JP" sz="2800" dirty="0">
                <a:solidFill>
                  <a:schemeClr val="bg2">
                    <a:lumMod val="60000"/>
                    <a:lumOff val="40000"/>
                  </a:schemeClr>
                </a:solidFill>
                <a:latin typeface="Arial"/>
                <a:ea typeface="Arial"/>
                <a:cs typeface="Arial"/>
                <a:sym typeface="Arial"/>
              </a:rPr>
              <a:t>日々の授業には、児童生徒の成長につながる場面がたくさんあります。そのタイミングをとらえ、学級全体で振り返ったり価値づけしたりすることで、授業を充実させたいものですね。</a:t>
            </a:r>
            <a:endParaRPr sz="2800" dirty="0">
              <a:solidFill>
                <a:schemeClr val="bg2">
                  <a:lumMod val="60000"/>
                  <a:lumOff val="40000"/>
                </a:schemeClr>
              </a:solidFill>
              <a:latin typeface="Arial"/>
              <a:ea typeface="Arial"/>
              <a:cs typeface="Arial"/>
              <a:sym typeface="Arial"/>
            </a:endParaRPr>
          </a:p>
          <a:p>
            <a:pPr marL="0" marR="0" lvl="0" indent="0" algn="just" rtl="0">
              <a:spcBef>
                <a:spcPts val="0"/>
              </a:spcBef>
              <a:spcAft>
                <a:spcPts val="0"/>
              </a:spcAft>
              <a:buNone/>
            </a:pPr>
            <a:r>
              <a:rPr lang="ja-JP" altLang="en-US" sz="2800" dirty="0">
                <a:solidFill>
                  <a:schemeClr val="bg2">
                    <a:lumMod val="60000"/>
                    <a:lumOff val="40000"/>
                  </a:schemeClr>
                </a:solidFill>
              </a:rPr>
              <a:t>　</a:t>
            </a:r>
            <a:r>
              <a:rPr lang="ja-JP" sz="2800" dirty="0" smtClean="0">
                <a:solidFill>
                  <a:schemeClr val="bg2">
                    <a:lumMod val="60000"/>
                    <a:lumOff val="40000"/>
                  </a:schemeClr>
                </a:solidFill>
                <a:latin typeface="Arial"/>
                <a:ea typeface="Arial"/>
                <a:cs typeface="Arial"/>
                <a:sym typeface="Arial"/>
              </a:rPr>
              <a:t>最後</a:t>
            </a:r>
            <a:r>
              <a:rPr lang="ja-JP" sz="2800" dirty="0">
                <a:solidFill>
                  <a:schemeClr val="bg2">
                    <a:lumMod val="60000"/>
                    <a:lumOff val="40000"/>
                  </a:schemeClr>
                </a:solidFill>
                <a:latin typeface="Arial"/>
                <a:ea typeface="Arial"/>
                <a:cs typeface="Arial"/>
                <a:sym typeface="Arial"/>
              </a:rPr>
              <a:t>に、本日の研修を振り返り</a:t>
            </a:r>
            <a:r>
              <a:rPr lang="ja-JP" sz="2800" dirty="0" smtClean="0">
                <a:solidFill>
                  <a:schemeClr val="bg2">
                    <a:lumMod val="60000"/>
                    <a:lumOff val="40000"/>
                  </a:schemeClr>
                </a:solidFill>
                <a:latin typeface="Arial"/>
                <a:ea typeface="Arial"/>
                <a:cs typeface="Arial"/>
                <a:sym typeface="Arial"/>
              </a:rPr>
              <a:t>、</a:t>
            </a:r>
            <a:r>
              <a:rPr lang="ja-JP" altLang="en-US" sz="2800" dirty="0" smtClean="0">
                <a:solidFill>
                  <a:schemeClr val="bg2">
                    <a:lumMod val="60000"/>
                    <a:lumOff val="40000"/>
                  </a:schemeClr>
                </a:solidFill>
                <a:latin typeface="Arial"/>
                <a:ea typeface="Arial"/>
                <a:cs typeface="Arial"/>
                <a:sym typeface="Arial"/>
              </a:rPr>
              <a:t>明日からの実践につながるように感想を書きましょう</a:t>
            </a:r>
            <a:r>
              <a:rPr lang="ja-JP" sz="2800" dirty="0" smtClean="0">
                <a:solidFill>
                  <a:schemeClr val="bg2">
                    <a:lumMod val="60000"/>
                    <a:lumOff val="40000"/>
                  </a:schemeClr>
                </a:solidFill>
                <a:latin typeface="Arial"/>
                <a:ea typeface="Arial"/>
                <a:cs typeface="Arial"/>
                <a:sym typeface="Arial"/>
              </a:rPr>
              <a:t>。</a:t>
            </a:r>
            <a:r>
              <a:rPr lang="ja-JP" sz="2800" dirty="0">
                <a:solidFill>
                  <a:schemeClr val="dk1"/>
                </a:solidFill>
                <a:latin typeface="Arial"/>
                <a:ea typeface="Arial"/>
                <a:cs typeface="Arial"/>
                <a:sym typeface="Arial"/>
              </a:rPr>
              <a:t>　</a:t>
            </a:r>
            <a:endParaRPr sz="2400" dirty="0">
              <a:solidFill>
                <a:schemeClr val="dk1"/>
              </a:solidFill>
              <a:latin typeface="Arial"/>
              <a:ea typeface="Arial"/>
              <a:cs typeface="Arial"/>
              <a:sym typeface="Arial"/>
            </a:endParaRPr>
          </a:p>
        </p:txBody>
      </p:sp>
      <p:sp>
        <p:nvSpPr>
          <p:cNvPr id="434" name="Google Shape;434;p10"/>
          <p:cNvSpPr/>
          <p:nvPr/>
        </p:nvSpPr>
        <p:spPr>
          <a:xfrm>
            <a:off x="2595093" y="4259169"/>
            <a:ext cx="7302321" cy="1261610"/>
          </a:xfrm>
          <a:prstGeom prst="rect">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altLang="en-US" sz="2000" dirty="0" smtClean="0">
                <a:solidFill>
                  <a:srgbClr val="FF0000"/>
                </a:solidFill>
                <a:latin typeface="Calibri"/>
                <a:ea typeface="Calibri"/>
                <a:cs typeface="Calibri"/>
                <a:sym typeface="Calibri"/>
              </a:rPr>
              <a:t>　</a:t>
            </a:r>
            <a:r>
              <a:rPr lang="ja-JP" sz="2000" dirty="0" smtClean="0">
                <a:solidFill>
                  <a:srgbClr val="FF0000"/>
                </a:solidFill>
                <a:latin typeface="Calibri"/>
                <a:ea typeface="Calibri"/>
                <a:cs typeface="Calibri"/>
                <a:sym typeface="Calibri"/>
              </a:rPr>
              <a:t>振り返り</a:t>
            </a:r>
            <a:r>
              <a:rPr lang="ja-JP" altLang="en-US" sz="2000" dirty="0" smtClean="0">
                <a:solidFill>
                  <a:srgbClr val="FF0000"/>
                </a:solidFill>
                <a:latin typeface="Calibri"/>
                <a:ea typeface="Calibri"/>
                <a:cs typeface="Calibri"/>
                <a:sym typeface="Calibri"/>
              </a:rPr>
              <a:t>（メッセージ版）</a:t>
            </a:r>
            <a:r>
              <a:rPr lang="ja-JP" sz="2000" dirty="0" smtClean="0">
                <a:solidFill>
                  <a:srgbClr val="FF0000"/>
                </a:solidFill>
                <a:latin typeface="Calibri"/>
                <a:ea typeface="Calibri"/>
                <a:cs typeface="Calibri"/>
                <a:sym typeface="Calibri"/>
              </a:rPr>
              <a:t>では、</a:t>
            </a:r>
            <a:r>
              <a:rPr lang="ja-JP" altLang="en-US" sz="2000" dirty="0" smtClean="0">
                <a:solidFill>
                  <a:srgbClr val="FF0000"/>
                </a:solidFill>
                <a:latin typeface="Calibri"/>
                <a:ea typeface="Calibri"/>
                <a:cs typeface="Calibri"/>
                <a:sym typeface="Calibri"/>
              </a:rPr>
              <a:t>先生方の実践意欲につながるように、</a:t>
            </a:r>
            <a:r>
              <a:rPr lang="ja-JP" sz="2000" dirty="0" smtClean="0">
                <a:solidFill>
                  <a:srgbClr val="FF0000"/>
                </a:solidFill>
                <a:latin typeface="Calibri"/>
                <a:ea typeface="Calibri"/>
                <a:cs typeface="Calibri"/>
                <a:sym typeface="Calibri"/>
              </a:rPr>
              <a:t>研究主任</a:t>
            </a:r>
            <a:r>
              <a:rPr lang="ja-JP" altLang="en-US" sz="2000" dirty="0" smtClean="0">
                <a:solidFill>
                  <a:srgbClr val="FF0000"/>
                </a:solidFill>
                <a:latin typeface="Calibri"/>
                <a:ea typeface="Calibri"/>
                <a:cs typeface="Calibri"/>
                <a:sym typeface="Calibri"/>
              </a:rPr>
              <a:t>等</a:t>
            </a:r>
            <a:r>
              <a:rPr lang="ja-JP" sz="2000" dirty="0" smtClean="0">
                <a:solidFill>
                  <a:srgbClr val="FF0000"/>
                </a:solidFill>
                <a:latin typeface="Calibri"/>
                <a:ea typeface="Calibri"/>
                <a:cs typeface="Calibri"/>
                <a:sym typeface="Calibri"/>
              </a:rPr>
              <a:t>から</a:t>
            </a:r>
            <a:r>
              <a:rPr lang="ja-JP" sz="2000" dirty="0">
                <a:solidFill>
                  <a:srgbClr val="FF0000"/>
                </a:solidFill>
                <a:latin typeface="Calibri"/>
                <a:ea typeface="Calibri"/>
                <a:cs typeface="Calibri"/>
                <a:sym typeface="Calibri"/>
              </a:rPr>
              <a:t>のメッセージを</a:t>
            </a:r>
            <a:r>
              <a:rPr lang="ja-JP" sz="2000" dirty="0" smtClean="0">
                <a:solidFill>
                  <a:srgbClr val="FF0000"/>
                </a:solidFill>
                <a:latin typeface="Calibri"/>
                <a:ea typeface="Calibri"/>
                <a:cs typeface="Calibri"/>
                <a:sym typeface="Calibri"/>
              </a:rPr>
              <a:t>入れ</a:t>
            </a:r>
            <a:r>
              <a:rPr lang="ja-JP" altLang="en-US" sz="2000" dirty="0" smtClean="0">
                <a:solidFill>
                  <a:srgbClr val="FF0000"/>
                </a:solidFill>
                <a:latin typeface="Calibri"/>
                <a:ea typeface="Calibri"/>
                <a:cs typeface="Calibri"/>
                <a:sym typeface="Calibri"/>
              </a:rPr>
              <a:t>てください。</a:t>
            </a:r>
            <a:endParaRPr sz="2000" dirty="0">
              <a:solidFill>
                <a:srgbClr val="FF0000"/>
              </a:solidFill>
              <a:latin typeface="Calibri"/>
              <a:ea typeface="Calibri"/>
              <a:cs typeface="Calibri"/>
              <a:sym typeface="Calibri"/>
            </a:endParaRPr>
          </a:p>
        </p:txBody>
      </p:sp>
      <p:sp>
        <p:nvSpPr>
          <p:cNvPr id="6" name="Google Shape;128;p4"/>
          <p:cNvSpPr/>
          <p:nvPr/>
        </p:nvSpPr>
        <p:spPr>
          <a:xfrm>
            <a:off x="7577139" y="170955"/>
            <a:ext cx="4462461" cy="1828799"/>
          </a:xfrm>
          <a:prstGeom prst="rect">
            <a:avLst/>
          </a:prstGeom>
          <a:solidFill>
            <a:srgbClr val="FFFF00">
              <a:alpha val="6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lgn="just"/>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a:solidFill>
                  <a:srgbClr val="FF0000"/>
                </a:solidFill>
                <a:latin typeface="Calibri"/>
                <a:ea typeface="Calibri"/>
                <a:cs typeface="Calibri"/>
                <a:sym typeface="Calibri"/>
              </a:rPr>
              <a:t>】</a:t>
            </a:r>
          </a:p>
          <a:p>
            <a:pPr lvl="0" algn="just"/>
            <a:r>
              <a:rPr lang="ja-JP" altLang="en-US" sz="2000" dirty="0" smtClean="0">
                <a:solidFill>
                  <a:srgbClr val="FF0000"/>
                </a:solidFill>
                <a:latin typeface="Calibri"/>
                <a:ea typeface="Calibri"/>
                <a:cs typeface="Calibri"/>
                <a:sym typeface="Calibri"/>
              </a:rPr>
              <a:t>この</a:t>
            </a:r>
            <a:r>
              <a:rPr lang="ja-JP" altLang="en-US" sz="2000" dirty="0">
                <a:solidFill>
                  <a:srgbClr val="FF0000"/>
                </a:solidFill>
                <a:latin typeface="Calibri"/>
                <a:ea typeface="Calibri"/>
                <a:cs typeface="Calibri"/>
                <a:sym typeface="Calibri"/>
              </a:rPr>
              <a:t>シートは「（研究主任の）メッセージ版」です。前の「決意表明版」のどちらかを選んで、振り返りを行ってください。</a:t>
            </a: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15</a:t>
            </a:fld>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427" name="Google Shape;427;p9"/>
          <p:cNvSpPr/>
          <p:nvPr/>
        </p:nvSpPr>
        <p:spPr>
          <a:xfrm>
            <a:off x="13621" y="2523"/>
            <a:ext cx="12192000" cy="81088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dirty="0">
                <a:solidFill>
                  <a:schemeClr val="lt1"/>
                </a:solidFill>
                <a:latin typeface="Arial"/>
                <a:ea typeface="Arial"/>
                <a:cs typeface="Arial"/>
                <a:sym typeface="Arial"/>
              </a:rPr>
              <a:t>【参考】　</a:t>
            </a:r>
            <a:r>
              <a:rPr lang="ja-JP" sz="2400" dirty="0" smtClean="0">
                <a:solidFill>
                  <a:schemeClr val="lt1"/>
                </a:solidFill>
                <a:latin typeface="Arial"/>
                <a:ea typeface="Arial"/>
                <a:cs typeface="Arial"/>
                <a:sym typeface="Arial"/>
              </a:rPr>
              <a:t>令和</a:t>
            </a:r>
            <a:r>
              <a:rPr lang="ja-JP" altLang="en-US" sz="2400" dirty="0" smtClean="0">
                <a:solidFill>
                  <a:schemeClr val="lt1"/>
                </a:solidFill>
                <a:latin typeface="Arial"/>
                <a:ea typeface="Arial"/>
                <a:cs typeface="Arial"/>
                <a:sym typeface="Arial"/>
              </a:rPr>
              <a:t>７</a:t>
            </a:r>
            <a:r>
              <a:rPr lang="ja-JP" sz="2400" dirty="0" smtClean="0">
                <a:solidFill>
                  <a:schemeClr val="lt1"/>
                </a:solidFill>
                <a:latin typeface="Arial"/>
                <a:ea typeface="Arial"/>
                <a:cs typeface="Arial"/>
                <a:sym typeface="Arial"/>
              </a:rPr>
              <a:t>年</a:t>
            </a:r>
            <a:r>
              <a:rPr lang="ja-JP" altLang="en-US" sz="2400" dirty="0" smtClean="0">
                <a:solidFill>
                  <a:schemeClr val="lt1"/>
                </a:solidFill>
              </a:rPr>
              <a:t>２</a:t>
            </a:r>
            <a:r>
              <a:rPr lang="ja-JP" sz="2400" dirty="0" smtClean="0">
                <a:solidFill>
                  <a:schemeClr val="lt1"/>
                </a:solidFill>
                <a:latin typeface="Arial"/>
                <a:ea typeface="Arial"/>
                <a:cs typeface="Arial"/>
                <a:sym typeface="Arial"/>
              </a:rPr>
              <a:t>月</a:t>
            </a:r>
            <a:r>
              <a:rPr lang="ja-JP" altLang="en-US" sz="2400" dirty="0">
                <a:solidFill>
                  <a:schemeClr val="lt1"/>
                </a:solidFill>
              </a:rPr>
              <a:t>２７</a:t>
            </a:r>
            <a:r>
              <a:rPr lang="ja-JP" sz="2400" dirty="0" smtClean="0">
                <a:solidFill>
                  <a:schemeClr val="lt1"/>
                </a:solidFill>
                <a:latin typeface="Arial"/>
                <a:ea typeface="Arial"/>
                <a:cs typeface="Arial"/>
                <a:sym typeface="Arial"/>
              </a:rPr>
              <a:t>日付教義第</a:t>
            </a:r>
            <a:r>
              <a:rPr lang="ja-JP" altLang="en-US" sz="2400" dirty="0" smtClean="0">
                <a:solidFill>
                  <a:schemeClr val="lt1"/>
                </a:solidFill>
                <a:latin typeface="Arial"/>
                <a:ea typeface="Arial"/>
                <a:cs typeface="Arial"/>
                <a:sym typeface="Arial"/>
              </a:rPr>
              <a:t>１０１０</a:t>
            </a:r>
            <a:r>
              <a:rPr lang="ja-JP" sz="2400" dirty="0" smtClean="0">
                <a:solidFill>
                  <a:schemeClr val="lt1"/>
                </a:solidFill>
                <a:latin typeface="Arial"/>
                <a:ea typeface="Arial"/>
                <a:cs typeface="Arial"/>
                <a:sym typeface="Arial"/>
              </a:rPr>
              <a:t>号</a:t>
            </a:r>
            <a:r>
              <a:rPr lang="ja-JP" sz="2400" dirty="0">
                <a:solidFill>
                  <a:schemeClr val="lt1"/>
                </a:solidFill>
                <a:latin typeface="Arial"/>
                <a:ea typeface="Arial"/>
                <a:cs typeface="Arial"/>
                <a:sym typeface="Arial"/>
              </a:rPr>
              <a:t>「令和</a:t>
            </a:r>
            <a:r>
              <a:rPr lang="ja-JP" sz="2400" dirty="0" smtClean="0">
                <a:solidFill>
                  <a:schemeClr val="lt1"/>
                </a:solidFill>
                <a:latin typeface="Arial"/>
                <a:ea typeface="Arial"/>
                <a:cs typeface="Arial"/>
                <a:sym typeface="Arial"/>
              </a:rPr>
              <a:t>6年度</a:t>
            </a:r>
            <a:r>
              <a:rPr lang="ja-JP" altLang="en-US" sz="2400" dirty="0" smtClean="0">
                <a:solidFill>
                  <a:schemeClr val="lt1"/>
                </a:solidFill>
                <a:latin typeface="Arial"/>
                <a:ea typeface="Arial"/>
                <a:cs typeface="Arial"/>
                <a:sym typeface="Arial"/>
              </a:rPr>
              <a:t>熊本県</a:t>
            </a:r>
            <a:r>
              <a:rPr lang="ja-JP" sz="2400" dirty="0" smtClean="0">
                <a:solidFill>
                  <a:schemeClr val="lt1"/>
                </a:solidFill>
                <a:latin typeface="Arial"/>
                <a:ea typeface="Arial"/>
                <a:cs typeface="Arial"/>
                <a:sym typeface="Arial"/>
              </a:rPr>
              <a:t>学力</a:t>
            </a:r>
            <a:r>
              <a:rPr lang="ja-JP" sz="2400" dirty="0">
                <a:solidFill>
                  <a:schemeClr val="lt1"/>
                </a:solidFill>
                <a:latin typeface="Arial"/>
                <a:ea typeface="Arial"/>
                <a:cs typeface="Arial"/>
                <a:sym typeface="Arial"/>
              </a:rPr>
              <a:t>・学習状況調査に</a:t>
            </a:r>
            <a:r>
              <a:rPr lang="ja-JP" sz="2400" dirty="0" smtClean="0">
                <a:solidFill>
                  <a:schemeClr val="lt1"/>
                </a:solidFill>
                <a:latin typeface="Arial"/>
                <a:ea typeface="Arial"/>
                <a:cs typeface="Arial"/>
                <a:sym typeface="Arial"/>
              </a:rPr>
              <a:t>おける課題</a:t>
            </a:r>
            <a:r>
              <a:rPr lang="ja-JP" sz="2400" dirty="0">
                <a:solidFill>
                  <a:schemeClr val="lt1"/>
                </a:solidFill>
                <a:latin typeface="Arial"/>
                <a:ea typeface="Arial"/>
                <a:cs typeface="Arial"/>
                <a:sym typeface="Arial"/>
              </a:rPr>
              <a:t>の改善に向けた</a:t>
            </a:r>
            <a:r>
              <a:rPr lang="ja-JP" sz="2400" dirty="0" smtClean="0">
                <a:solidFill>
                  <a:schemeClr val="lt1"/>
                </a:solidFill>
                <a:latin typeface="Arial"/>
                <a:ea typeface="Arial"/>
                <a:cs typeface="Arial"/>
                <a:sym typeface="Arial"/>
              </a:rPr>
              <a:t>重点</a:t>
            </a:r>
            <a:r>
              <a:rPr lang="ja-JP" altLang="en-US" sz="2400" dirty="0" smtClean="0">
                <a:solidFill>
                  <a:schemeClr val="lt1"/>
                </a:solidFill>
                <a:latin typeface="Arial"/>
                <a:ea typeface="Arial"/>
                <a:cs typeface="Arial"/>
                <a:sym typeface="Arial"/>
              </a:rPr>
              <a:t>指標及び重点</a:t>
            </a:r>
            <a:r>
              <a:rPr lang="ja-JP" sz="2400" dirty="0" smtClean="0">
                <a:solidFill>
                  <a:schemeClr val="lt1"/>
                </a:solidFill>
                <a:latin typeface="Arial"/>
                <a:ea typeface="Arial"/>
                <a:cs typeface="Arial"/>
                <a:sym typeface="Arial"/>
              </a:rPr>
              <a:t>取組</a:t>
            </a:r>
            <a:r>
              <a:rPr lang="ja-JP" sz="2400" dirty="0">
                <a:solidFill>
                  <a:schemeClr val="lt1"/>
                </a:solidFill>
                <a:latin typeface="Arial"/>
                <a:ea typeface="Arial"/>
                <a:cs typeface="Arial"/>
                <a:sym typeface="Arial"/>
              </a:rPr>
              <a:t>について」</a:t>
            </a:r>
            <a:endParaRPr sz="2400" dirty="0">
              <a:solidFill>
                <a:srgbClr val="FFFFFF"/>
              </a:solidFill>
              <a:latin typeface="Arial"/>
              <a:ea typeface="Arial"/>
              <a:cs typeface="Arial"/>
              <a:sym typeface="Arial"/>
            </a:endParaRPr>
          </a:p>
        </p:txBody>
      </p:sp>
      <p:pic>
        <p:nvPicPr>
          <p:cNvPr id="2" name="図 1"/>
          <p:cNvPicPr>
            <a:picLocks noChangeAspect="1"/>
          </p:cNvPicPr>
          <p:nvPr/>
        </p:nvPicPr>
        <p:blipFill>
          <a:blip r:embed="rId3"/>
          <a:stretch>
            <a:fillRect/>
          </a:stretch>
        </p:blipFill>
        <p:spPr>
          <a:xfrm>
            <a:off x="1701293" y="931846"/>
            <a:ext cx="8369985" cy="5797301"/>
          </a:xfrm>
          <a:prstGeom prst="rect">
            <a:avLst/>
          </a:prstGeom>
        </p:spPr>
      </p:pic>
      <p:sp>
        <p:nvSpPr>
          <p:cNvPr id="3" name="スライド番号プレースホルダー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16</a:t>
            </a:fld>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0" y="0"/>
            <a:ext cx="12192000" cy="81088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4000" dirty="0" smtClean="0">
                <a:solidFill>
                  <a:schemeClr val="lt1"/>
                </a:solidFill>
                <a:latin typeface="ＭＳ ゴシック" panose="020B0609070205080204" pitchFamily="49" charset="-128"/>
                <a:ea typeface="ＭＳ ゴシック" panose="020B0609070205080204" pitchFamily="49" charset="-128"/>
                <a:cs typeface="Arial"/>
                <a:sym typeface="Arial"/>
              </a:rPr>
              <a:t>本研修の概要及び流れ</a:t>
            </a:r>
            <a:endParaRPr sz="4000" dirty="0">
              <a:solidFill>
                <a:schemeClr val="lt1"/>
              </a:solidFill>
              <a:latin typeface="ＭＳ ゴシック" panose="020B0609070205080204" pitchFamily="49" charset="-128"/>
              <a:ea typeface="ＭＳ ゴシック" panose="020B0609070205080204" pitchFamily="49" charset="-128"/>
              <a:cs typeface="Arial"/>
              <a:sym typeface="Arial"/>
            </a:endParaRPr>
          </a:p>
        </p:txBody>
      </p:sp>
      <p:sp>
        <p:nvSpPr>
          <p:cNvPr id="195" name="Google Shape;195;p5"/>
          <p:cNvSpPr/>
          <p:nvPr/>
        </p:nvSpPr>
        <p:spPr>
          <a:xfrm>
            <a:off x="424874" y="3028743"/>
            <a:ext cx="11369962" cy="361442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2800" dirty="0" smtClean="0">
                <a:solidFill>
                  <a:schemeClr val="dk1"/>
                </a:solidFill>
                <a:latin typeface="ＭＳ ゴシック" panose="020B0609070205080204" pitchFamily="49" charset="-128"/>
                <a:ea typeface="ＭＳ ゴシック" panose="020B0609070205080204" pitchFamily="49" charset="-128"/>
                <a:cs typeface="Arial"/>
                <a:sym typeface="Arial"/>
              </a:rPr>
              <a:t>１．課題の把握（</a:t>
            </a:r>
            <a:r>
              <a:rPr lang="ja-JP" altLang="en-US" sz="2800" dirty="0" smtClean="0">
                <a:solidFill>
                  <a:schemeClr val="dk1"/>
                </a:solidFill>
                <a:latin typeface="ＭＳ ゴシック" panose="020B0609070205080204" pitchFamily="49" charset="-128"/>
                <a:ea typeface="ＭＳ ゴシック" panose="020B0609070205080204" pitchFamily="49" charset="-128"/>
              </a:rPr>
              <a:t>５</a:t>
            </a:r>
            <a:r>
              <a:rPr lang="ja-JP" altLang="en-US" sz="2800" dirty="0" smtClean="0">
                <a:solidFill>
                  <a:schemeClr val="dk1"/>
                </a:solidFill>
                <a:latin typeface="ＭＳ ゴシック" panose="020B0609070205080204" pitchFamily="49" charset="-128"/>
                <a:ea typeface="ＭＳ ゴシック" panose="020B0609070205080204" pitchFamily="49" charset="-128"/>
                <a:cs typeface="Arial"/>
                <a:sym typeface="Arial"/>
              </a:rPr>
              <a:t>分）</a:t>
            </a:r>
            <a:endParaRPr lang="en-US" altLang="ja-JP" sz="2800" dirty="0" smtClean="0">
              <a:solidFill>
                <a:schemeClr val="dk1"/>
              </a:solidFill>
              <a:latin typeface="ＭＳ ゴシック" panose="020B0609070205080204" pitchFamily="49" charset="-128"/>
              <a:ea typeface="ＭＳ ゴシック" panose="020B0609070205080204" pitchFamily="49" charset="-128"/>
              <a:cs typeface="Arial"/>
              <a:sym typeface="Arial"/>
            </a:endParaRPr>
          </a:p>
          <a:p>
            <a:pPr marL="0" marR="0" lvl="0" indent="0" algn="l" rtl="0">
              <a:spcBef>
                <a:spcPts val="0"/>
              </a:spcBef>
              <a:spcAft>
                <a:spcPts val="0"/>
              </a:spcAft>
              <a:buNone/>
            </a:pPr>
            <a:r>
              <a:rPr lang="ja-JP" altLang="en-US" sz="2800" dirty="0">
                <a:solidFill>
                  <a:schemeClr val="dk1"/>
                </a:solidFill>
                <a:latin typeface="ＭＳ ゴシック" panose="020B0609070205080204" pitchFamily="49" charset="-128"/>
                <a:ea typeface="ＭＳ ゴシック" panose="020B0609070205080204" pitchFamily="49" charset="-128"/>
              </a:rPr>
              <a:t>　</a:t>
            </a:r>
            <a:r>
              <a:rPr lang="ja-JP" altLang="en-US" sz="2800" dirty="0" smtClean="0">
                <a:solidFill>
                  <a:schemeClr val="dk1"/>
                </a:solidFill>
                <a:latin typeface="ＭＳ ゴシック" panose="020B0609070205080204" pitchFamily="49" charset="-128"/>
                <a:ea typeface="ＭＳ ゴシック" panose="020B0609070205080204" pitchFamily="49" charset="-128"/>
              </a:rPr>
              <a:t>　Ａ「本県（本校）の実態から」</a:t>
            </a:r>
            <a:endParaRPr lang="en-US" altLang="ja-JP" sz="2800" dirty="0" smtClean="0">
              <a:solidFill>
                <a:schemeClr val="dk1"/>
              </a:solidFill>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r>
              <a:rPr lang="ja-JP" altLang="en-US" sz="2800" dirty="0">
                <a:solidFill>
                  <a:schemeClr val="dk1"/>
                </a:solidFill>
                <a:latin typeface="ＭＳ ゴシック" panose="020B0609070205080204" pitchFamily="49" charset="-128"/>
                <a:ea typeface="ＭＳ ゴシック" panose="020B0609070205080204" pitchFamily="49" charset="-128"/>
                <a:cs typeface="Arial"/>
                <a:sym typeface="Arial"/>
              </a:rPr>
              <a:t>　</a:t>
            </a:r>
            <a:r>
              <a:rPr lang="ja-JP" altLang="en-US" sz="2800" dirty="0" smtClean="0">
                <a:solidFill>
                  <a:schemeClr val="dk1"/>
                </a:solidFill>
                <a:latin typeface="ＭＳ ゴシック" panose="020B0609070205080204" pitchFamily="49" charset="-128"/>
                <a:ea typeface="ＭＳ ゴシック" panose="020B0609070205080204" pitchFamily="49" charset="-128"/>
                <a:cs typeface="Arial"/>
                <a:sym typeface="Arial"/>
              </a:rPr>
              <a:t>　Ｂ「児童生徒の発表の様子から」</a:t>
            </a:r>
            <a:endParaRPr lang="en-US" altLang="ja-JP" sz="2800" dirty="0" smtClean="0">
              <a:solidFill>
                <a:schemeClr val="dk1"/>
              </a:solidFill>
              <a:latin typeface="ＭＳ ゴシック" panose="020B0609070205080204" pitchFamily="49" charset="-128"/>
              <a:ea typeface="ＭＳ ゴシック" panose="020B0609070205080204" pitchFamily="49" charset="-128"/>
              <a:cs typeface="Arial"/>
              <a:sym typeface="Arial"/>
            </a:endParaRPr>
          </a:p>
          <a:p>
            <a:pPr marL="0" marR="0" lvl="0" indent="0" algn="l" rtl="0">
              <a:spcBef>
                <a:spcPts val="0"/>
              </a:spcBef>
              <a:spcAft>
                <a:spcPts val="0"/>
              </a:spcAft>
              <a:buNone/>
            </a:pPr>
            <a:r>
              <a:rPr lang="ja-JP" altLang="en-US" sz="2800" dirty="0">
                <a:solidFill>
                  <a:schemeClr val="dk1"/>
                </a:solidFill>
                <a:latin typeface="ＭＳ ゴシック" panose="020B0609070205080204" pitchFamily="49" charset="-128"/>
                <a:ea typeface="ＭＳ ゴシック" panose="020B0609070205080204" pitchFamily="49" charset="-128"/>
              </a:rPr>
              <a:t>２</a:t>
            </a:r>
            <a:r>
              <a:rPr lang="ja-JP" altLang="en-US" sz="2800" dirty="0" smtClean="0">
                <a:solidFill>
                  <a:schemeClr val="dk1"/>
                </a:solidFill>
                <a:latin typeface="ＭＳ ゴシック" panose="020B0609070205080204" pitchFamily="49" charset="-128"/>
                <a:ea typeface="ＭＳ ゴシック" panose="020B0609070205080204" pitchFamily="49" charset="-128"/>
                <a:cs typeface="Arial"/>
                <a:sym typeface="Arial"/>
              </a:rPr>
              <a:t>．演習（</a:t>
            </a:r>
            <a:r>
              <a:rPr lang="ja-JP" altLang="en-US" sz="2800" dirty="0">
                <a:solidFill>
                  <a:schemeClr val="dk1"/>
                </a:solidFill>
                <a:latin typeface="ＭＳ ゴシック" panose="020B0609070205080204" pitchFamily="49" charset="-128"/>
                <a:ea typeface="ＭＳ ゴシック" panose="020B0609070205080204" pitchFamily="49" charset="-128"/>
              </a:rPr>
              <a:t>２０</a:t>
            </a:r>
            <a:r>
              <a:rPr lang="ja-JP" altLang="en-US" sz="2800" dirty="0" smtClean="0">
                <a:solidFill>
                  <a:schemeClr val="dk1"/>
                </a:solidFill>
                <a:latin typeface="ＭＳ ゴシック" panose="020B0609070205080204" pitchFamily="49" charset="-128"/>
                <a:ea typeface="ＭＳ ゴシック" panose="020B0609070205080204" pitchFamily="49" charset="-128"/>
                <a:cs typeface="Arial"/>
                <a:sym typeface="Arial"/>
              </a:rPr>
              <a:t>分）</a:t>
            </a:r>
            <a:endParaRPr lang="en-US" altLang="ja-JP" sz="2800" dirty="0" smtClean="0">
              <a:solidFill>
                <a:schemeClr val="dk1"/>
              </a:solidFill>
              <a:latin typeface="ＭＳ ゴシック" panose="020B0609070205080204" pitchFamily="49" charset="-128"/>
              <a:ea typeface="ＭＳ ゴシック" panose="020B0609070205080204" pitchFamily="49" charset="-128"/>
              <a:cs typeface="Arial"/>
              <a:sym typeface="Arial"/>
            </a:endParaRPr>
          </a:p>
          <a:p>
            <a:pPr marL="0" marR="0" lvl="0" indent="0" algn="l" rtl="0">
              <a:spcBef>
                <a:spcPts val="0"/>
              </a:spcBef>
              <a:spcAft>
                <a:spcPts val="0"/>
              </a:spcAft>
              <a:buNone/>
            </a:pPr>
            <a:r>
              <a:rPr lang="ja-JP" altLang="en-US" sz="2800" dirty="0">
                <a:solidFill>
                  <a:schemeClr val="dk1"/>
                </a:solidFill>
                <a:latin typeface="ＭＳ ゴシック" panose="020B0609070205080204" pitchFamily="49" charset="-128"/>
                <a:ea typeface="ＭＳ ゴシック" panose="020B0609070205080204" pitchFamily="49" charset="-128"/>
              </a:rPr>
              <a:t>　</a:t>
            </a:r>
            <a:r>
              <a:rPr lang="ja-JP" altLang="en-US" sz="2800" dirty="0" smtClean="0">
                <a:solidFill>
                  <a:schemeClr val="dk1"/>
                </a:solidFill>
                <a:latin typeface="ＭＳ ゴシック" panose="020B0609070205080204" pitchFamily="49" charset="-128"/>
                <a:ea typeface="ＭＳ ゴシック" panose="020B0609070205080204" pitchFamily="49" charset="-128"/>
              </a:rPr>
              <a:t>　Ａ「実際の</a:t>
            </a:r>
            <a:r>
              <a:rPr lang="ja-JP" altLang="en-US" sz="2800" dirty="0" smtClean="0">
                <a:solidFill>
                  <a:schemeClr val="dk1"/>
                </a:solidFill>
                <a:latin typeface="ＭＳ ゴシック" panose="020B0609070205080204" pitchFamily="49" charset="-128"/>
                <a:ea typeface="ＭＳ ゴシック" panose="020B0609070205080204" pitchFamily="49" charset="-128"/>
                <a:cs typeface="Arial"/>
                <a:sym typeface="Arial"/>
              </a:rPr>
              <a:t>授業場面を基に考える」</a:t>
            </a:r>
            <a:endParaRPr lang="en-US" altLang="ja-JP" sz="2800" dirty="0" smtClean="0">
              <a:solidFill>
                <a:schemeClr val="dk1"/>
              </a:solidFill>
              <a:latin typeface="ＭＳ ゴシック" panose="020B0609070205080204" pitchFamily="49" charset="-128"/>
              <a:ea typeface="ＭＳ ゴシック" panose="020B0609070205080204" pitchFamily="49" charset="-128"/>
              <a:cs typeface="Arial"/>
              <a:sym typeface="Arial"/>
            </a:endParaRPr>
          </a:p>
          <a:p>
            <a:pPr marL="0" marR="0" lvl="0" indent="0" algn="l" rtl="0">
              <a:spcBef>
                <a:spcPts val="0"/>
              </a:spcBef>
              <a:spcAft>
                <a:spcPts val="0"/>
              </a:spcAft>
              <a:buNone/>
            </a:pPr>
            <a:r>
              <a:rPr lang="ja-JP" altLang="en-US" sz="2800" dirty="0">
                <a:solidFill>
                  <a:schemeClr val="dk1"/>
                </a:solidFill>
                <a:latin typeface="ＭＳ ゴシック" panose="020B0609070205080204" pitchFamily="49" charset="-128"/>
                <a:ea typeface="ＭＳ ゴシック" panose="020B0609070205080204" pitchFamily="49" charset="-128"/>
              </a:rPr>
              <a:t>　</a:t>
            </a:r>
            <a:r>
              <a:rPr lang="ja-JP" altLang="en-US" sz="2800" dirty="0" smtClean="0">
                <a:solidFill>
                  <a:schemeClr val="dk1"/>
                </a:solidFill>
                <a:latin typeface="ＭＳ ゴシック" panose="020B0609070205080204" pitchFamily="49" charset="-128"/>
                <a:ea typeface="ＭＳ ゴシック" panose="020B0609070205080204" pitchFamily="49" charset="-128"/>
              </a:rPr>
              <a:t>　</a:t>
            </a:r>
            <a:r>
              <a:rPr lang="ja-JP" altLang="en-US" sz="2800" dirty="0">
                <a:solidFill>
                  <a:schemeClr val="dk1"/>
                </a:solidFill>
                <a:latin typeface="ＭＳ ゴシック" panose="020B0609070205080204" pitchFamily="49" charset="-128"/>
                <a:ea typeface="ＭＳ ゴシック" panose="020B0609070205080204" pitchFamily="49" charset="-128"/>
              </a:rPr>
              <a:t>Ｂ</a:t>
            </a:r>
            <a:r>
              <a:rPr lang="ja-JP" altLang="en-US" sz="2800" dirty="0" smtClean="0">
                <a:solidFill>
                  <a:schemeClr val="dk1"/>
                </a:solidFill>
                <a:latin typeface="ＭＳ ゴシック" panose="020B0609070205080204" pitchFamily="49" charset="-128"/>
                <a:ea typeface="ＭＳ ゴシック" panose="020B0609070205080204" pitchFamily="49" charset="-128"/>
              </a:rPr>
              <a:t>「同僚の先生の悩みにアドバイスをする場面で考える」</a:t>
            </a:r>
            <a:endParaRPr lang="en-US" altLang="ja-JP" sz="2800" dirty="0" smtClean="0">
              <a:solidFill>
                <a:schemeClr val="dk1"/>
              </a:solidFill>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r>
              <a:rPr lang="ja-JP" altLang="en-US" sz="2800" dirty="0">
                <a:solidFill>
                  <a:schemeClr val="dk1"/>
                </a:solidFill>
                <a:latin typeface="ＭＳ ゴシック" panose="020B0609070205080204" pitchFamily="49" charset="-128"/>
                <a:ea typeface="ＭＳ ゴシック" panose="020B0609070205080204" pitchFamily="49" charset="-128"/>
                <a:cs typeface="Arial"/>
                <a:sym typeface="Arial"/>
              </a:rPr>
              <a:t>　</a:t>
            </a:r>
            <a:r>
              <a:rPr lang="ja-JP" altLang="en-US" sz="2800" dirty="0" smtClean="0">
                <a:solidFill>
                  <a:schemeClr val="dk1"/>
                </a:solidFill>
                <a:latin typeface="ＭＳ ゴシック" panose="020B0609070205080204" pitchFamily="49" charset="-128"/>
                <a:ea typeface="ＭＳ ゴシック" panose="020B0609070205080204" pitchFamily="49" charset="-128"/>
                <a:cs typeface="Arial"/>
                <a:sym typeface="Arial"/>
              </a:rPr>
              <a:t>　</a:t>
            </a:r>
            <a:r>
              <a:rPr lang="ja-JP" altLang="en-US" sz="2800" dirty="0">
                <a:solidFill>
                  <a:schemeClr val="dk1"/>
                </a:solidFill>
                <a:latin typeface="ＭＳ ゴシック" panose="020B0609070205080204" pitchFamily="49" charset="-128"/>
                <a:ea typeface="ＭＳ ゴシック" panose="020B0609070205080204" pitchFamily="49" charset="-128"/>
                <a:cs typeface="Arial"/>
                <a:sym typeface="Arial"/>
              </a:rPr>
              <a:t>Ｃ</a:t>
            </a:r>
            <a:r>
              <a:rPr lang="ja-JP" altLang="en-US" sz="2800" dirty="0" smtClean="0">
                <a:solidFill>
                  <a:schemeClr val="dk1"/>
                </a:solidFill>
                <a:latin typeface="ＭＳ ゴシック" panose="020B0609070205080204" pitchFamily="49" charset="-128"/>
                <a:ea typeface="ＭＳ ゴシック" panose="020B0609070205080204" pitchFamily="49" charset="-128"/>
                <a:cs typeface="Arial"/>
                <a:sym typeface="Arial"/>
              </a:rPr>
              <a:t>「各教科での取組を考える」</a:t>
            </a:r>
            <a:endParaRPr lang="en-US" altLang="ja-JP" sz="2800" dirty="0" smtClean="0">
              <a:solidFill>
                <a:schemeClr val="dk1"/>
              </a:solidFill>
              <a:latin typeface="ＭＳ ゴシック" panose="020B0609070205080204" pitchFamily="49" charset="-128"/>
              <a:ea typeface="ＭＳ ゴシック" panose="020B0609070205080204" pitchFamily="49" charset="-128"/>
              <a:cs typeface="Arial"/>
              <a:sym typeface="Arial"/>
            </a:endParaRPr>
          </a:p>
          <a:p>
            <a:pPr marL="0" marR="0" lvl="0" indent="0" algn="l" rtl="0">
              <a:spcBef>
                <a:spcPts val="0"/>
              </a:spcBef>
              <a:spcAft>
                <a:spcPts val="0"/>
              </a:spcAft>
              <a:buNone/>
            </a:pPr>
            <a:r>
              <a:rPr lang="ja-JP" altLang="en-US" sz="2800" dirty="0">
                <a:solidFill>
                  <a:schemeClr val="dk1"/>
                </a:solidFill>
                <a:latin typeface="ＭＳ ゴシック" panose="020B0609070205080204" pitchFamily="49" charset="-128"/>
                <a:ea typeface="ＭＳ ゴシック" panose="020B0609070205080204" pitchFamily="49" charset="-128"/>
              </a:rPr>
              <a:t>３</a:t>
            </a:r>
            <a:r>
              <a:rPr lang="ja-JP" altLang="en-US" sz="2800" dirty="0" smtClean="0">
                <a:solidFill>
                  <a:schemeClr val="dk1"/>
                </a:solidFill>
                <a:latin typeface="ＭＳ ゴシック" panose="020B0609070205080204" pitchFamily="49" charset="-128"/>
                <a:ea typeface="ＭＳ ゴシック" panose="020B0609070205080204" pitchFamily="49" charset="-128"/>
              </a:rPr>
              <a:t>．まとめ・振り返り（５分）</a:t>
            </a:r>
            <a:endParaRPr sz="2800" dirty="0">
              <a:solidFill>
                <a:schemeClr val="dk1"/>
              </a:solidFill>
              <a:latin typeface="ＭＳ ゴシック" panose="020B0609070205080204" pitchFamily="49" charset="-128"/>
              <a:ea typeface="ＭＳ ゴシック" panose="020B0609070205080204" pitchFamily="49" charset="-128"/>
              <a:cs typeface="Arial"/>
              <a:sym typeface="Arial"/>
            </a:endParaRPr>
          </a:p>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marL="0" marR="0" lvl="0" indent="0" algn="l" rtl="0">
              <a:spcBef>
                <a:spcPts val="0"/>
              </a:spcBef>
              <a:spcAft>
                <a:spcPts val="0"/>
              </a:spcAft>
              <a:buNone/>
            </a:pPr>
            <a:endParaRPr sz="2800" dirty="0">
              <a:solidFill>
                <a:schemeClr val="dk1"/>
              </a:solidFill>
              <a:latin typeface="Arial"/>
              <a:ea typeface="Arial"/>
              <a:cs typeface="Arial"/>
              <a:sym typeface="Arial"/>
            </a:endParaRPr>
          </a:p>
        </p:txBody>
      </p:sp>
      <p:sp>
        <p:nvSpPr>
          <p:cNvPr id="5" name="Google Shape;195;p5"/>
          <p:cNvSpPr/>
          <p:nvPr/>
        </p:nvSpPr>
        <p:spPr>
          <a:xfrm>
            <a:off x="411019" y="1101013"/>
            <a:ext cx="11369962" cy="182173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a:r>
              <a:rPr lang="en-US" altLang="ja-JP" sz="2800" dirty="0" smtClean="0">
                <a:solidFill>
                  <a:schemeClr val="dk1"/>
                </a:solidFill>
                <a:latin typeface="ＭＳ ゴシック" panose="020B0609070205080204" pitchFamily="49" charset="-128"/>
                <a:ea typeface="ＭＳ ゴシック" panose="020B0609070205080204" pitchFamily="49" charset="-128"/>
                <a:cs typeface="Arial"/>
                <a:sym typeface="Arial"/>
              </a:rPr>
              <a:t>※</a:t>
            </a:r>
            <a:r>
              <a:rPr lang="ja-JP" altLang="en-US" sz="2800" dirty="0" smtClean="0">
                <a:solidFill>
                  <a:schemeClr val="dk1"/>
                </a:solidFill>
                <a:latin typeface="ＭＳ ゴシック" panose="020B0609070205080204" pitchFamily="49" charset="-128"/>
                <a:ea typeface="ＭＳ ゴシック" panose="020B0609070205080204" pitchFamily="49" charset="-128"/>
                <a:cs typeface="Arial"/>
                <a:sym typeface="Arial"/>
              </a:rPr>
              <a:t>研修の概要：</a:t>
            </a:r>
            <a:r>
              <a:rPr lang="ja-JP" altLang="en-US" sz="2400" dirty="0">
                <a:solidFill>
                  <a:schemeClr val="dk1"/>
                </a:solidFill>
                <a:latin typeface="ＭＳ ゴシック" panose="020B0609070205080204" pitchFamily="49" charset="-128"/>
                <a:ea typeface="ＭＳ ゴシック" panose="020B0609070205080204" pitchFamily="49" charset="-128"/>
              </a:rPr>
              <a:t>各学校の現状や実態に応じて３つの演習題から選択し、自分</a:t>
            </a:r>
            <a:r>
              <a:rPr lang="ja-JP" altLang="en-US" sz="2400" dirty="0" smtClean="0">
                <a:solidFill>
                  <a:schemeClr val="dk1"/>
                </a:solidFill>
                <a:latin typeface="ＭＳ ゴシック" panose="020B0609070205080204" pitchFamily="49" charset="-128"/>
                <a:ea typeface="ＭＳ ゴシック" panose="020B0609070205080204" pitchFamily="49" charset="-128"/>
              </a:rPr>
              <a:t>の</a:t>
            </a:r>
            <a:endParaRPr lang="en-US" altLang="ja-JP" sz="24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400" dirty="0">
                <a:solidFill>
                  <a:schemeClr val="dk1"/>
                </a:solidFill>
                <a:latin typeface="ＭＳ ゴシック" panose="020B0609070205080204" pitchFamily="49" charset="-128"/>
                <a:ea typeface="ＭＳ ゴシック" panose="020B0609070205080204" pitchFamily="49" charset="-128"/>
              </a:rPr>
              <a:t>　</a:t>
            </a:r>
            <a:r>
              <a:rPr lang="ja-JP" altLang="en-US" sz="2400" dirty="0" smtClean="0">
                <a:solidFill>
                  <a:schemeClr val="dk1"/>
                </a:solidFill>
                <a:latin typeface="ＭＳ ゴシック" panose="020B0609070205080204" pitchFamily="49" charset="-128"/>
                <a:ea typeface="ＭＳ ゴシック" panose="020B0609070205080204" pitchFamily="49" charset="-128"/>
              </a:rPr>
              <a:t>　　　　　　　考え</a:t>
            </a:r>
            <a:r>
              <a:rPr lang="ja-JP" altLang="en-US" sz="2400" dirty="0">
                <a:solidFill>
                  <a:schemeClr val="dk1"/>
                </a:solidFill>
                <a:latin typeface="ＭＳ ゴシック" panose="020B0609070205080204" pitchFamily="49" charset="-128"/>
                <a:ea typeface="ＭＳ ゴシック" panose="020B0609070205080204" pitchFamily="49" charset="-128"/>
              </a:rPr>
              <a:t>がうまく伝わるよう工夫して発表できる手立てや取組に</a:t>
            </a:r>
            <a:r>
              <a:rPr lang="ja-JP" altLang="en-US" sz="2400" dirty="0" err="1" smtClean="0">
                <a:solidFill>
                  <a:schemeClr val="dk1"/>
                </a:solidFill>
                <a:latin typeface="ＭＳ ゴシック" panose="020B0609070205080204" pitchFamily="49" charset="-128"/>
                <a:ea typeface="ＭＳ ゴシック" panose="020B0609070205080204" pitchFamily="49" charset="-128"/>
              </a:rPr>
              <a:t>つ</a:t>
            </a:r>
            <a:endParaRPr lang="en-US" altLang="ja-JP" sz="24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400">
                <a:solidFill>
                  <a:schemeClr val="dk1"/>
                </a:solidFill>
                <a:latin typeface="ＭＳ ゴシック" panose="020B0609070205080204" pitchFamily="49" charset="-128"/>
                <a:ea typeface="ＭＳ ゴシック" panose="020B0609070205080204" pitchFamily="49" charset="-128"/>
              </a:rPr>
              <a:t>　</a:t>
            </a:r>
            <a:r>
              <a:rPr lang="ja-JP" altLang="en-US" sz="2400" smtClean="0">
                <a:solidFill>
                  <a:schemeClr val="dk1"/>
                </a:solidFill>
                <a:latin typeface="ＭＳ ゴシック" panose="020B0609070205080204" pitchFamily="49" charset="-128"/>
                <a:ea typeface="ＭＳ ゴシック" panose="020B0609070205080204" pitchFamily="49" charset="-128"/>
              </a:rPr>
              <a:t>　　　　　　　いて</a:t>
            </a:r>
            <a:r>
              <a:rPr lang="ja-JP" altLang="en-US" sz="2400">
                <a:solidFill>
                  <a:schemeClr val="dk1"/>
                </a:solidFill>
                <a:latin typeface="ＭＳ ゴシック" panose="020B0609070205080204" pitchFamily="49" charset="-128"/>
                <a:ea typeface="ＭＳ ゴシック" panose="020B0609070205080204" pitchFamily="49" charset="-128"/>
              </a:rPr>
              <a:t>考える。</a:t>
            </a:r>
          </a:p>
          <a:p>
            <a:pPr marL="0" marR="0" lvl="0" indent="0" algn="l" rtl="0">
              <a:spcBef>
                <a:spcPts val="0"/>
              </a:spcBef>
              <a:spcAft>
                <a:spcPts val="0"/>
              </a:spcAft>
              <a:buNone/>
            </a:pPr>
            <a:r>
              <a:rPr lang="en-US" altLang="ja-JP" sz="2800" dirty="0" smtClean="0">
                <a:solidFill>
                  <a:schemeClr val="dk1"/>
                </a:solidFill>
                <a:latin typeface="ＭＳ ゴシック" panose="020B0609070205080204" pitchFamily="49" charset="-128"/>
                <a:ea typeface="ＭＳ ゴシック" panose="020B0609070205080204" pitchFamily="49" charset="-128"/>
                <a:cs typeface="Arial"/>
                <a:sym typeface="Arial"/>
              </a:rPr>
              <a:t>※</a:t>
            </a:r>
            <a:r>
              <a:rPr lang="ja-JP" altLang="en-US" sz="2800" dirty="0" smtClean="0">
                <a:solidFill>
                  <a:schemeClr val="dk1"/>
                </a:solidFill>
                <a:latin typeface="ＭＳ ゴシック" panose="020B0609070205080204" pitchFamily="49" charset="-128"/>
                <a:ea typeface="ＭＳ ゴシック" panose="020B0609070205080204" pitchFamily="49" charset="-128"/>
                <a:cs typeface="Arial"/>
                <a:sym typeface="Arial"/>
              </a:rPr>
              <a:t>目安の研修時間：３０分</a:t>
            </a:r>
            <a:endParaRPr sz="2800" dirty="0">
              <a:solidFill>
                <a:schemeClr val="dk1"/>
              </a:solidFill>
              <a:latin typeface="Arial"/>
              <a:ea typeface="Arial"/>
              <a:cs typeface="Arial"/>
              <a:sym typeface="Arial"/>
            </a:endParaRPr>
          </a:p>
        </p:txBody>
      </p:sp>
      <p:sp>
        <p:nvSpPr>
          <p:cNvPr id="7" name="Google Shape;128;p4"/>
          <p:cNvSpPr/>
          <p:nvPr/>
        </p:nvSpPr>
        <p:spPr>
          <a:xfrm>
            <a:off x="7022894" y="3188676"/>
            <a:ext cx="4649994" cy="1602724"/>
          </a:xfrm>
          <a:prstGeom prst="rect">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a:solidFill>
                  <a:srgbClr val="FF0000"/>
                </a:solidFill>
                <a:latin typeface="Calibri"/>
                <a:ea typeface="Calibri"/>
                <a:cs typeface="Calibri"/>
                <a:sym typeface="Calibri"/>
              </a:rPr>
              <a:t>】</a:t>
            </a:r>
          </a:p>
          <a:p>
            <a:pPr lvl="0"/>
            <a:r>
              <a:rPr lang="ja-JP" altLang="en-US" sz="2000" dirty="0" smtClean="0">
                <a:solidFill>
                  <a:srgbClr val="FF0000"/>
                </a:solidFill>
                <a:latin typeface="Calibri"/>
                <a:ea typeface="Calibri"/>
                <a:cs typeface="Calibri"/>
                <a:sym typeface="Calibri"/>
              </a:rPr>
              <a:t>１・２・３</a:t>
            </a:r>
            <a:r>
              <a:rPr lang="ja-JP" altLang="en-US" sz="2000" dirty="0">
                <a:solidFill>
                  <a:srgbClr val="FF0000"/>
                </a:solidFill>
                <a:latin typeface="Calibri"/>
                <a:ea typeface="Calibri"/>
                <a:cs typeface="Calibri"/>
                <a:sym typeface="Calibri"/>
              </a:rPr>
              <a:t>については、それぞれ研修のねらいや各学校の実態に応じて選択してください。</a:t>
            </a: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a:t>
            </a:fld>
            <a:endParaRPr lang="ja-JP" altLang="en-US"/>
          </a:p>
        </p:txBody>
      </p:sp>
    </p:spTree>
    <p:extLst>
      <p:ext uri="{BB962C8B-B14F-4D97-AF65-F5344CB8AC3E}">
        <p14:creationId xmlns:p14="http://schemas.microsoft.com/office/powerpoint/2010/main" val="3099270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4"/>
          <p:cNvGrpSpPr/>
          <p:nvPr/>
        </p:nvGrpSpPr>
        <p:grpSpPr>
          <a:xfrm>
            <a:off x="396607" y="916469"/>
            <a:ext cx="11600762" cy="4215266"/>
            <a:chOff x="1953516" y="830192"/>
            <a:chExt cx="9776679" cy="4443147"/>
          </a:xfrm>
        </p:grpSpPr>
        <p:sp>
          <p:nvSpPr>
            <p:cNvPr id="175" name="Google Shape;175;p4"/>
            <p:cNvSpPr/>
            <p:nvPr/>
          </p:nvSpPr>
          <p:spPr>
            <a:xfrm>
              <a:off x="8159171" y="830192"/>
              <a:ext cx="3571024" cy="786665"/>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ts val="1680"/>
                </a:lnSpc>
                <a:spcBef>
                  <a:spcPts val="0"/>
                </a:spcBef>
                <a:spcAft>
                  <a:spcPts val="0"/>
                </a:spcAft>
                <a:buNone/>
              </a:pPr>
              <a:r>
                <a:rPr lang="ja-JP" sz="1100" dirty="0" smtClean="0">
                  <a:solidFill>
                    <a:srgbClr val="000000"/>
                  </a:solidFill>
                  <a:latin typeface="Arial"/>
                  <a:ea typeface="Arial"/>
                  <a:cs typeface="Arial"/>
                  <a:sym typeface="Arial"/>
                </a:rPr>
                <a:t>調査</a:t>
              </a:r>
              <a:r>
                <a:rPr lang="ja-JP" sz="1100" dirty="0">
                  <a:solidFill>
                    <a:srgbClr val="000000"/>
                  </a:solidFill>
                  <a:latin typeface="Arial"/>
                  <a:ea typeface="Arial"/>
                  <a:cs typeface="Arial"/>
                  <a:sym typeface="Arial"/>
                </a:rPr>
                <a:t>対象学年の児童生徒は,授業において,自らの考えがうまく伝わるよう,資料や文章,話の組立てなどを工夫して,発言や発表を行うことができていると思いますか。</a:t>
              </a:r>
              <a:endParaRPr sz="1100" dirty="0">
                <a:solidFill>
                  <a:srgbClr val="000000"/>
                </a:solidFill>
                <a:latin typeface="Arial"/>
                <a:ea typeface="Arial"/>
                <a:cs typeface="Arial"/>
                <a:sym typeface="Arial"/>
              </a:endParaRPr>
            </a:p>
          </p:txBody>
        </p:sp>
        <p:grpSp>
          <p:nvGrpSpPr>
            <p:cNvPr id="176" name="Google Shape;176;p4"/>
            <p:cNvGrpSpPr/>
            <p:nvPr/>
          </p:nvGrpSpPr>
          <p:grpSpPr>
            <a:xfrm>
              <a:off x="1953516" y="904941"/>
              <a:ext cx="9491373" cy="4368398"/>
              <a:chOff x="1807520" y="915391"/>
              <a:chExt cx="9491373" cy="4368398"/>
            </a:xfrm>
          </p:grpSpPr>
          <p:sp>
            <p:nvSpPr>
              <p:cNvPr id="177" name="Google Shape;177;p4"/>
              <p:cNvSpPr/>
              <p:nvPr/>
            </p:nvSpPr>
            <p:spPr>
              <a:xfrm>
                <a:off x="1807520" y="1568071"/>
                <a:ext cx="3767657" cy="2217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dirty="0">
                    <a:solidFill>
                      <a:srgbClr val="000000"/>
                    </a:solidFill>
                    <a:latin typeface="Arial"/>
                    <a:ea typeface="Arial"/>
                    <a:cs typeface="Arial"/>
                    <a:sym typeface="Arial"/>
                  </a:rPr>
                  <a:t>「発表していた」＋「どちらかといえば，発表していた」の割合</a:t>
                </a:r>
                <a:endParaRPr sz="1000" dirty="0">
                  <a:solidFill>
                    <a:srgbClr val="000000"/>
                  </a:solidFill>
                  <a:latin typeface="Arial"/>
                  <a:ea typeface="Arial"/>
                  <a:cs typeface="Arial"/>
                  <a:sym typeface="Arial"/>
                </a:endParaRPr>
              </a:p>
            </p:txBody>
          </p:sp>
          <p:graphicFrame>
            <p:nvGraphicFramePr>
              <p:cNvPr id="178" name="Google Shape;178;p4"/>
              <p:cNvGraphicFramePr/>
              <p:nvPr>
                <p:extLst>
                  <p:ext uri="{D42A27DB-BD31-4B8C-83A1-F6EECF244321}">
                    <p14:modId xmlns:p14="http://schemas.microsoft.com/office/powerpoint/2010/main" val="3644733144"/>
                  </p:ext>
                </p:extLst>
              </p:nvPr>
            </p:nvGraphicFramePr>
            <p:xfrm>
              <a:off x="8397207" y="1950804"/>
              <a:ext cx="2691522" cy="3290134"/>
            </p:xfrm>
            <a:graphic>
              <a:graphicData uri="http://schemas.openxmlformats.org/drawingml/2006/chart">
                <c:chart xmlns:c="http://schemas.openxmlformats.org/drawingml/2006/chart" xmlns:r="http://schemas.openxmlformats.org/officeDocument/2006/relationships" r:id="rId3"/>
              </a:graphicData>
            </a:graphic>
          </p:graphicFrame>
          <p:sp>
            <p:nvSpPr>
              <p:cNvPr id="179" name="Google Shape;179;p4"/>
              <p:cNvSpPr/>
              <p:nvPr/>
            </p:nvSpPr>
            <p:spPr>
              <a:xfrm>
                <a:off x="1856137" y="915391"/>
                <a:ext cx="5723821" cy="61634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smtClean="0">
                    <a:solidFill>
                      <a:srgbClr val="000000"/>
                    </a:solidFill>
                    <a:latin typeface="Arial"/>
                    <a:ea typeface="Arial"/>
                    <a:cs typeface="Arial"/>
                    <a:sym typeface="Arial"/>
                  </a:rPr>
                  <a:t>授業</a:t>
                </a:r>
                <a:r>
                  <a:rPr lang="ja-JP" sz="1600" dirty="0">
                    <a:solidFill>
                      <a:srgbClr val="000000"/>
                    </a:solidFill>
                    <a:latin typeface="Arial"/>
                    <a:ea typeface="Arial"/>
                    <a:cs typeface="Arial"/>
                    <a:sym typeface="Arial"/>
                  </a:rPr>
                  <a:t>で，自分の考えを発表する機会では，自分の考えがうまく伝わるよう，資料や文章，話の組立てなどを工夫して発表していましたか。</a:t>
                </a:r>
                <a:endParaRPr sz="1600" dirty="0">
                  <a:solidFill>
                    <a:srgbClr val="000000"/>
                  </a:solidFill>
                  <a:latin typeface="Arial"/>
                  <a:ea typeface="Arial"/>
                  <a:cs typeface="Arial"/>
                  <a:sym typeface="Arial"/>
                </a:endParaRPr>
              </a:p>
            </p:txBody>
          </p:sp>
          <p:graphicFrame>
            <p:nvGraphicFramePr>
              <p:cNvPr id="180" name="Google Shape;180;p4"/>
              <p:cNvGraphicFramePr/>
              <p:nvPr/>
            </p:nvGraphicFramePr>
            <p:xfrm>
              <a:off x="1807520" y="1983037"/>
              <a:ext cx="2814867" cy="3300752"/>
            </p:xfrm>
            <a:graphic>
              <a:graphicData uri="http://schemas.openxmlformats.org/drawingml/2006/chart">
                <c:chart xmlns:c="http://schemas.openxmlformats.org/drawingml/2006/chart" xmlns:r="http://schemas.openxmlformats.org/officeDocument/2006/relationships" r:id="rId4"/>
              </a:graphicData>
            </a:graphic>
          </p:graphicFrame>
          <p:sp>
            <p:nvSpPr>
              <p:cNvPr id="181" name="Google Shape;181;p4"/>
              <p:cNvSpPr/>
              <p:nvPr/>
            </p:nvSpPr>
            <p:spPr>
              <a:xfrm>
                <a:off x="3217011" y="2009495"/>
                <a:ext cx="1071670" cy="367839"/>
              </a:xfrm>
              <a:prstGeom prst="ellipse">
                <a:avLst/>
              </a:prstGeom>
              <a:gradFill>
                <a:gsLst>
                  <a:gs pos="0">
                    <a:srgbClr val="B0CAE9"/>
                  </a:gs>
                  <a:gs pos="50000">
                    <a:srgbClr val="A1C1E4"/>
                  </a:gs>
                  <a:gs pos="100000">
                    <a:srgbClr val="90B8E4"/>
                  </a:gs>
                </a:gsLst>
                <a:lin ang="5400000" scaled="0"/>
              </a:gradFill>
              <a:ln w="9525" cap="flat" cmpd="sng">
                <a:solidFill>
                  <a:srgbClr val="5B9B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77">
                    <a:solidFill>
                      <a:srgbClr val="000000"/>
                    </a:solidFill>
                    <a:latin typeface="Arial"/>
                    <a:ea typeface="Arial"/>
                    <a:cs typeface="Arial"/>
                    <a:sym typeface="Arial"/>
                  </a:rPr>
                  <a:t>小学校</a:t>
                </a:r>
                <a:endParaRPr/>
              </a:p>
            </p:txBody>
          </p:sp>
          <p:graphicFrame>
            <p:nvGraphicFramePr>
              <p:cNvPr id="182" name="Google Shape;182;p4"/>
              <p:cNvGraphicFramePr/>
              <p:nvPr/>
            </p:nvGraphicFramePr>
            <p:xfrm>
              <a:off x="4687902" y="1977260"/>
              <a:ext cx="2843438" cy="3287061"/>
            </p:xfrm>
            <a:graphic>
              <a:graphicData uri="http://schemas.openxmlformats.org/drawingml/2006/chart">
                <c:chart xmlns:c="http://schemas.openxmlformats.org/drawingml/2006/chart" xmlns:r="http://schemas.openxmlformats.org/officeDocument/2006/relationships" r:id="rId5"/>
              </a:graphicData>
            </a:graphic>
          </p:graphicFrame>
          <p:sp>
            <p:nvSpPr>
              <p:cNvPr id="183" name="Google Shape;183;p4"/>
              <p:cNvSpPr/>
              <p:nvPr/>
            </p:nvSpPr>
            <p:spPr>
              <a:xfrm>
                <a:off x="6032430" y="2009495"/>
                <a:ext cx="1113831" cy="387185"/>
              </a:xfrm>
              <a:prstGeom prst="ellipse">
                <a:avLst/>
              </a:prstGeom>
              <a:gradFill>
                <a:gsLst>
                  <a:gs pos="0">
                    <a:srgbClr val="F7BCA2"/>
                  </a:gs>
                  <a:gs pos="50000">
                    <a:srgbClr val="F4B093"/>
                  </a:gs>
                  <a:gs pos="100000">
                    <a:srgbClr val="F7A47F"/>
                  </a:gs>
                </a:gsLst>
                <a:lin ang="5400000" scaled="0"/>
              </a:gradFill>
              <a:ln w="9525" cap="flat" cmpd="sng">
                <a:solidFill>
                  <a:srgbClr val="ED7D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77">
                    <a:solidFill>
                      <a:srgbClr val="000000"/>
                    </a:solidFill>
                    <a:latin typeface="Arial"/>
                    <a:ea typeface="Arial"/>
                    <a:cs typeface="Arial"/>
                    <a:sym typeface="Arial"/>
                  </a:rPr>
                  <a:t>中学校</a:t>
                </a:r>
                <a:endParaRPr/>
              </a:p>
            </p:txBody>
          </p:sp>
          <p:sp>
            <p:nvSpPr>
              <p:cNvPr id="184" name="Google Shape;184;p4"/>
              <p:cNvSpPr/>
              <p:nvPr/>
            </p:nvSpPr>
            <p:spPr>
              <a:xfrm>
                <a:off x="7870584" y="1684660"/>
                <a:ext cx="3428309" cy="2217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dirty="0">
                    <a:solidFill>
                      <a:srgbClr val="000000"/>
                    </a:solidFill>
                    <a:latin typeface="Arial"/>
                    <a:ea typeface="Arial"/>
                    <a:cs typeface="Arial"/>
                    <a:sym typeface="Arial"/>
                  </a:rPr>
                  <a:t>「そう思う」＋「どちらかといえば，そう思う」の割合</a:t>
                </a:r>
                <a:endParaRPr sz="1000" dirty="0">
                  <a:solidFill>
                    <a:srgbClr val="000000"/>
                  </a:solidFill>
                  <a:latin typeface="Arial"/>
                  <a:ea typeface="Arial"/>
                  <a:cs typeface="Arial"/>
                  <a:sym typeface="Arial"/>
                </a:endParaRPr>
              </a:p>
            </p:txBody>
          </p:sp>
        </p:grpSp>
      </p:grpSp>
      <p:sp>
        <p:nvSpPr>
          <p:cNvPr id="185" name="Google Shape;185;p4"/>
          <p:cNvSpPr/>
          <p:nvPr/>
        </p:nvSpPr>
        <p:spPr>
          <a:xfrm>
            <a:off x="13621" y="2523"/>
            <a:ext cx="12192000" cy="81088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2800" dirty="0" smtClean="0">
                <a:solidFill>
                  <a:schemeClr val="lt1"/>
                </a:solidFill>
                <a:latin typeface="Arial"/>
                <a:ea typeface="Arial"/>
                <a:cs typeface="Arial"/>
                <a:sym typeface="Arial"/>
              </a:rPr>
              <a:t>１．課題の把握</a:t>
            </a:r>
            <a:endParaRPr lang="en-US" altLang="ja-JP" sz="2800" dirty="0" smtClean="0">
              <a:solidFill>
                <a:schemeClr val="lt1"/>
              </a:solidFill>
              <a:latin typeface="Arial"/>
              <a:ea typeface="Arial"/>
              <a:cs typeface="Arial"/>
              <a:sym typeface="Arial"/>
            </a:endParaRPr>
          </a:p>
          <a:p>
            <a:pPr marL="0" marR="0" lvl="0" indent="0" algn="l" rtl="0">
              <a:spcBef>
                <a:spcPts val="0"/>
              </a:spcBef>
              <a:spcAft>
                <a:spcPts val="0"/>
              </a:spcAft>
              <a:buNone/>
            </a:pPr>
            <a:r>
              <a:rPr lang="en-US" altLang="ja-JP" sz="2800" dirty="0" smtClean="0">
                <a:solidFill>
                  <a:schemeClr val="lt1"/>
                </a:solidFill>
                <a:latin typeface="Arial"/>
                <a:ea typeface="Arial"/>
                <a:cs typeface="Arial"/>
                <a:sym typeface="Arial"/>
              </a:rPr>
              <a:t>A</a:t>
            </a:r>
            <a:r>
              <a:rPr lang="ja-JP" altLang="en-US" sz="2800" dirty="0" smtClean="0">
                <a:solidFill>
                  <a:schemeClr val="lt1"/>
                </a:solidFill>
                <a:latin typeface="Arial"/>
                <a:ea typeface="Arial"/>
                <a:cs typeface="Arial"/>
                <a:sym typeface="Arial"/>
              </a:rPr>
              <a:t>「</a:t>
            </a:r>
            <a:r>
              <a:rPr lang="ja-JP" sz="2800" dirty="0" smtClean="0">
                <a:solidFill>
                  <a:schemeClr val="lt1"/>
                </a:solidFill>
                <a:latin typeface="Arial"/>
                <a:ea typeface="Arial"/>
                <a:cs typeface="Arial"/>
                <a:sym typeface="Arial"/>
              </a:rPr>
              <a:t>本県</a:t>
            </a:r>
            <a:r>
              <a:rPr lang="ja-JP" sz="2800" dirty="0">
                <a:solidFill>
                  <a:schemeClr val="lt1"/>
                </a:solidFill>
                <a:latin typeface="Arial"/>
                <a:ea typeface="Arial"/>
                <a:cs typeface="Arial"/>
                <a:sym typeface="Arial"/>
              </a:rPr>
              <a:t>（本校）の実態：全国学力・学習状況調査　質問調査</a:t>
            </a:r>
            <a:r>
              <a:rPr lang="ja-JP" sz="2800" dirty="0" smtClean="0">
                <a:solidFill>
                  <a:schemeClr val="lt1"/>
                </a:solidFill>
                <a:latin typeface="Arial"/>
                <a:ea typeface="Arial"/>
                <a:cs typeface="Arial"/>
                <a:sym typeface="Arial"/>
              </a:rPr>
              <a:t>より</a:t>
            </a:r>
            <a:r>
              <a:rPr lang="ja-JP" altLang="en-US" sz="2800" dirty="0" smtClean="0">
                <a:solidFill>
                  <a:schemeClr val="lt1"/>
                </a:solidFill>
                <a:latin typeface="Arial"/>
                <a:ea typeface="Arial"/>
                <a:cs typeface="Arial"/>
                <a:sym typeface="Arial"/>
              </a:rPr>
              <a:t>」</a:t>
            </a:r>
            <a:endParaRPr sz="2800" dirty="0">
              <a:solidFill>
                <a:srgbClr val="FFFFFF"/>
              </a:solidFill>
              <a:latin typeface="Arial"/>
              <a:ea typeface="Arial"/>
              <a:cs typeface="Arial"/>
              <a:sym typeface="Arial"/>
            </a:endParaRPr>
          </a:p>
        </p:txBody>
      </p:sp>
      <p:sp>
        <p:nvSpPr>
          <p:cNvPr id="186" name="Google Shape;186;p4"/>
          <p:cNvSpPr/>
          <p:nvPr/>
        </p:nvSpPr>
        <p:spPr>
          <a:xfrm>
            <a:off x="9340078" y="1984091"/>
            <a:ext cx="1157612" cy="460360"/>
          </a:xfrm>
          <a:prstGeom prst="ellipse">
            <a:avLst/>
          </a:prstGeom>
          <a:solidFill>
            <a:srgbClr val="FFFF00"/>
          </a:solidFill>
          <a:ln w="9525" cap="flat" cmpd="sng">
            <a:solidFill>
              <a:srgbClr val="ED7D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77">
                <a:solidFill>
                  <a:srgbClr val="000000"/>
                </a:solidFill>
                <a:latin typeface="Arial"/>
                <a:ea typeface="Arial"/>
                <a:cs typeface="Arial"/>
                <a:sym typeface="Arial"/>
              </a:rPr>
              <a:t>教師</a:t>
            </a:r>
            <a:endParaRPr sz="1477">
              <a:solidFill>
                <a:srgbClr val="000000"/>
              </a:solidFill>
              <a:latin typeface="Arial"/>
              <a:ea typeface="Arial"/>
              <a:cs typeface="Arial"/>
              <a:sym typeface="Arial"/>
            </a:endParaRPr>
          </a:p>
        </p:txBody>
      </p:sp>
      <p:sp>
        <p:nvSpPr>
          <p:cNvPr id="17" name="Google Shape;194;p5"/>
          <p:cNvSpPr/>
          <p:nvPr/>
        </p:nvSpPr>
        <p:spPr>
          <a:xfrm>
            <a:off x="228600" y="5156542"/>
            <a:ext cx="11963400" cy="400069"/>
          </a:xfrm>
          <a:prstGeom prst="rect">
            <a:avLst/>
          </a:prstGeom>
          <a:solidFill>
            <a:schemeClr val="accent6">
              <a:lumMod val="40000"/>
              <a:lumOff val="6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000" dirty="0">
                <a:solidFill>
                  <a:schemeClr val="dk1"/>
                </a:solidFill>
                <a:latin typeface="+mj-ea"/>
                <a:ea typeface="+mj-ea"/>
              </a:rPr>
              <a:t>　</a:t>
            </a:r>
            <a:r>
              <a:rPr lang="ja-JP" altLang="en-US" sz="2000" dirty="0" smtClean="0">
                <a:solidFill>
                  <a:schemeClr val="dk1"/>
                </a:solidFill>
                <a:latin typeface="+mj-ea"/>
                <a:ea typeface="+mj-ea"/>
              </a:rPr>
              <a:t>この資料が示す課題の要因について近くの人と話し合ってみましょう</a:t>
            </a:r>
            <a:r>
              <a:rPr lang="ja-JP" sz="2000" dirty="0" smtClean="0">
                <a:solidFill>
                  <a:schemeClr val="dk1"/>
                </a:solidFill>
                <a:latin typeface="+mj-ea"/>
                <a:ea typeface="+mj-ea"/>
                <a:sym typeface="Arial"/>
              </a:rPr>
              <a:t>。</a:t>
            </a:r>
            <a:endParaRPr sz="2000" dirty="0">
              <a:solidFill>
                <a:schemeClr val="dk1"/>
              </a:solidFill>
              <a:latin typeface="+mj-ea"/>
              <a:ea typeface="+mj-ea"/>
              <a:sym typeface="Arial"/>
            </a:endParaRPr>
          </a:p>
        </p:txBody>
      </p:sp>
      <p:sp>
        <p:nvSpPr>
          <p:cNvPr id="18" name="Google Shape;195;p5"/>
          <p:cNvSpPr/>
          <p:nvPr/>
        </p:nvSpPr>
        <p:spPr>
          <a:xfrm>
            <a:off x="125164" y="5621710"/>
            <a:ext cx="11963400" cy="116587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1800" dirty="0" smtClean="0">
                <a:solidFill>
                  <a:schemeClr val="dk1"/>
                </a:solidFill>
                <a:latin typeface="Arial"/>
                <a:ea typeface="Arial"/>
                <a:cs typeface="Arial"/>
                <a:sym typeface="Arial"/>
              </a:rPr>
              <a:t>（</a:t>
            </a:r>
            <a:r>
              <a:rPr lang="ja-JP" altLang="en-US" sz="1800" dirty="0" smtClean="0">
                <a:solidFill>
                  <a:schemeClr val="dk1"/>
                </a:solidFill>
                <a:latin typeface="Arial"/>
                <a:ea typeface="Arial"/>
                <a:cs typeface="Arial"/>
                <a:sym typeface="Arial"/>
              </a:rPr>
              <a:t>考えられる要因</a:t>
            </a:r>
            <a:r>
              <a:rPr lang="ja-JP" sz="1800" dirty="0" smtClean="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9" name="Google Shape;128;p4"/>
          <p:cNvSpPr/>
          <p:nvPr/>
        </p:nvSpPr>
        <p:spPr>
          <a:xfrm>
            <a:off x="5501372" y="2622320"/>
            <a:ext cx="4649994" cy="1376687"/>
          </a:xfrm>
          <a:prstGeom prst="rect">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a:solidFill>
                  <a:srgbClr val="FF0000"/>
                </a:solidFill>
                <a:latin typeface="Calibri"/>
                <a:ea typeface="Calibri"/>
                <a:cs typeface="Calibri"/>
                <a:sym typeface="Calibri"/>
              </a:rPr>
              <a:t>】</a:t>
            </a:r>
          </a:p>
          <a:p>
            <a:pPr lvl="0"/>
            <a:r>
              <a:rPr lang="ja-JP" altLang="en-US" sz="2000" dirty="0" smtClean="0">
                <a:solidFill>
                  <a:srgbClr val="FF0000"/>
                </a:solidFill>
                <a:latin typeface="Calibri"/>
                <a:ea typeface="Calibri"/>
                <a:cs typeface="Calibri"/>
                <a:sym typeface="Calibri"/>
              </a:rPr>
              <a:t>熊本県</a:t>
            </a:r>
            <a:r>
              <a:rPr lang="ja-JP" altLang="en-US" sz="2000" dirty="0">
                <a:solidFill>
                  <a:srgbClr val="FF0000"/>
                </a:solidFill>
                <a:latin typeface="Calibri"/>
                <a:ea typeface="Calibri"/>
                <a:cs typeface="Calibri"/>
                <a:sym typeface="Calibri"/>
              </a:rPr>
              <a:t>の実態ですが、それぞれの学校の実態を用いることも考えられます。</a:t>
            </a: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a:t>
            </a:fld>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g31c3f3f6053_4_4"/>
          <p:cNvSpPr txBox="1"/>
          <p:nvPr/>
        </p:nvSpPr>
        <p:spPr>
          <a:xfrm>
            <a:off x="266700" y="1038334"/>
            <a:ext cx="11827200" cy="1523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100" dirty="0" smtClean="0">
                <a:solidFill>
                  <a:schemeClr val="dk1"/>
                </a:solidFill>
              </a:rPr>
              <a:t>「</a:t>
            </a:r>
            <a:r>
              <a:rPr lang="ja-JP" altLang="en-US" sz="3100" dirty="0">
                <a:solidFill>
                  <a:schemeClr val="dk1"/>
                </a:solidFill>
              </a:rPr>
              <a:t>自身</a:t>
            </a:r>
            <a:r>
              <a:rPr lang="ja-JP" altLang="en-US" sz="3100" dirty="0" smtClean="0">
                <a:solidFill>
                  <a:schemeClr val="dk1"/>
                </a:solidFill>
              </a:rPr>
              <a:t>の授業で、児童生徒が考えを伝え合うために発表しているときの様子を振り返りましょう。また、その</a:t>
            </a:r>
            <a:r>
              <a:rPr lang="ja-JP" altLang="en-US" sz="3100" dirty="0">
                <a:solidFill>
                  <a:schemeClr val="dk1"/>
                </a:solidFill>
              </a:rPr>
              <a:t>様子</a:t>
            </a:r>
            <a:r>
              <a:rPr lang="ja-JP" altLang="en-US" sz="3100" dirty="0" smtClean="0">
                <a:solidFill>
                  <a:schemeClr val="dk1"/>
                </a:solidFill>
              </a:rPr>
              <a:t>を、矢印を用いたり、線で囲んだりしながら下の図に表しましょう。</a:t>
            </a:r>
            <a:r>
              <a:rPr lang="ja-JP" sz="3100" dirty="0">
                <a:solidFill>
                  <a:schemeClr val="dk1"/>
                </a:solidFill>
                <a:latin typeface="Arial"/>
                <a:ea typeface="Arial"/>
                <a:cs typeface="Arial"/>
                <a:sym typeface="Arial"/>
              </a:rPr>
              <a:t>　　　　　　　　　　　</a:t>
            </a:r>
            <a:endParaRPr sz="3100" dirty="0">
              <a:solidFill>
                <a:schemeClr val="dk1"/>
              </a:solidFill>
              <a:latin typeface="Arial"/>
              <a:ea typeface="Arial"/>
              <a:cs typeface="Arial"/>
              <a:sym typeface="Arial"/>
            </a:endParaRPr>
          </a:p>
        </p:txBody>
      </p:sp>
      <p:sp>
        <p:nvSpPr>
          <p:cNvPr id="253" name="Google Shape;253;g31c3f3f6053_4_4"/>
          <p:cNvSpPr/>
          <p:nvPr/>
        </p:nvSpPr>
        <p:spPr>
          <a:xfrm>
            <a:off x="5488575" y="2617225"/>
            <a:ext cx="6396900" cy="3962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55" name="Google Shape;255;g31c3f3f6053_4_4"/>
          <p:cNvGrpSpPr/>
          <p:nvPr/>
        </p:nvGrpSpPr>
        <p:grpSpPr>
          <a:xfrm>
            <a:off x="365027" y="3483238"/>
            <a:ext cx="2780173" cy="2778499"/>
            <a:chOff x="3316781" y="2972200"/>
            <a:chExt cx="4073816" cy="3083453"/>
          </a:xfrm>
        </p:grpSpPr>
        <p:grpSp>
          <p:nvGrpSpPr>
            <p:cNvPr id="256" name="Google Shape;256;g31c3f3f6053_4_4"/>
            <p:cNvGrpSpPr/>
            <p:nvPr/>
          </p:nvGrpSpPr>
          <p:grpSpPr>
            <a:xfrm>
              <a:off x="3316781" y="2972200"/>
              <a:ext cx="4073777" cy="3083453"/>
              <a:chOff x="1503191" y="4240145"/>
              <a:chExt cx="1727934" cy="1774956"/>
            </a:xfrm>
          </p:grpSpPr>
          <p:grpSp>
            <p:nvGrpSpPr>
              <p:cNvPr id="257" name="Google Shape;257;g31c3f3f6053_4_4"/>
              <p:cNvGrpSpPr/>
              <p:nvPr/>
            </p:nvGrpSpPr>
            <p:grpSpPr>
              <a:xfrm>
                <a:off x="1503191" y="4240145"/>
                <a:ext cx="1064717" cy="1172156"/>
                <a:chOff x="1609623" y="2966319"/>
                <a:chExt cx="739541" cy="803066"/>
              </a:xfrm>
            </p:grpSpPr>
            <p:sp>
              <p:nvSpPr>
                <p:cNvPr id="258" name="Google Shape;258;g31c3f3f6053_4_4"/>
                <p:cNvSpPr/>
                <p:nvPr/>
              </p:nvSpPr>
              <p:spPr>
                <a:xfrm>
                  <a:off x="1664865" y="2966319"/>
                  <a:ext cx="684300" cy="390000"/>
                </a:xfrm>
                <a:prstGeom prst="ellipse">
                  <a:avLst/>
                </a:prstGeom>
                <a:solidFill>
                  <a:schemeClr val="accen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a:solidFill>
                        <a:schemeClr val="lt1"/>
                      </a:solidFill>
                      <a:latin typeface="Arial"/>
                      <a:ea typeface="Arial"/>
                      <a:cs typeface="Arial"/>
                      <a:sym typeface="Arial"/>
                    </a:rPr>
                    <a:t>教師</a:t>
                  </a:r>
                  <a:endParaRPr/>
                </a:p>
              </p:txBody>
            </p:sp>
            <p:sp>
              <p:nvSpPr>
                <p:cNvPr id="259" name="Google Shape;259;g31c3f3f6053_4_4"/>
                <p:cNvSpPr/>
                <p:nvPr/>
              </p:nvSpPr>
              <p:spPr>
                <a:xfrm>
                  <a:off x="1609623" y="3445385"/>
                  <a:ext cx="324000" cy="324000"/>
                </a:xfrm>
                <a:prstGeom prst="ellipse">
                  <a:avLst/>
                </a:prstGeom>
                <a:solidFill>
                  <a:schemeClr val="accent6"/>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sz="1200">
                    <a:solidFill>
                      <a:schemeClr val="lt1"/>
                    </a:solidFill>
                    <a:latin typeface="Arial"/>
                    <a:ea typeface="Arial"/>
                    <a:cs typeface="Arial"/>
                    <a:sym typeface="Arial"/>
                  </a:endParaRPr>
                </a:p>
              </p:txBody>
            </p:sp>
          </p:grpSp>
          <p:sp>
            <p:nvSpPr>
              <p:cNvPr id="260" name="Google Shape;260;g31c3f3f6053_4_4"/>
              <p:cNvSpPr/>
              <p:nvPr/>
            </p:nvSpPr>
            <p:spPr>
              <a:xfrm>
                <a:off x="1503318" y="5542301"/>
                <a:ext cx="466200" cy="472800"/>
              </a:xfrm>
              <a:prstGeom prst="ellipse">
                <a:avLst/>
              </a:prstGeom>
              <a:solidFill>
                <a:schemeClr val="accent6"/>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sz="1200">
                  <a:solidFill>
                    <a:schemeClr val="lt1"/>
                  </a:solidFill>
                  <a:latin typeface="Arial"/>
                  <a:ea typeface="Arial"/>
                  <a:cs typeface="Arial"/>
                  <a:sym typeface="Arial"/>
                </a:endParaRPr>
              </a:p>
            </p:txBody>
          </p:sp>
          <p:sp>
            <p:nvSpPr>
              <p:cNvPr id="261" name="Google Shape;261;g31c3f3f6053_4_4"/>
              <p:cNvSpPr/>
              <p:nvPr/>
            </p:nvSpPr>
            <p:spPr>
              <a:xfrm>
                <a:off x="2195505" y="5542297"/>
                <a:ext cx="466200" cy="472800"/>
              </a:xfrm>
              <a:prstGeom prst="ellipse">
                <a:avLst/>
              </a:prstGeom>
              <a:solidFill>
                <a:schemeClr val="accent6"/>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a:p>
            </p:txBody>
          </p:sp>
          <p:sp>
            <p:nvSpPr>
              <p:cNvPr id="262" name="Google Shape;262;g31c3f3f6053_4_4"/>
              <p:cNvSpPr/>
              <p:nvPr/>
            </p:nvSpPr>
            <p:spPr>
              <a:xfrm>
                <a:off x="2195501" y="4939448"/>
                <a:ext cx="466200" cy="472800"/>
              </a:xfrm>
              <a:prstGeom prst="ellipse">
                <a:avLst/>
              </a:prstGeom>
              <a:solidFill>
                <a:schemeClr val="accent6"/>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a:p>
            </p:txBody>
          </p:sp>
          <p:sp>
            <p:nvSpPr>
              <p:cNvPr id="263" name="Google Shape;263;g31c3f3f6053_4_4"/>
              <p:cNvSpPr/>
              <p:nvPr/>
            </p:nvSpPr>
            <p:spPr>
              <a:xfrm>
                <a:off x="2764925" y="5473599"/>
                <a:ext cx="466200" cy="472800"/>
              </a:xfrm>
              <a:prstGeom prst="ellipse">
                <a:avLst/>
              </a:prstGeom>
              <a:solidFill>
                <a:schemeClr val="accent6"/>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a:p>
            </p:txBody>
          </p:sp>
        </p:grpSp>
        <p:sp>
          <p:nvSpPr>
            <p:cNvPr id="264" name="Google Shape;264;g31c3f3f6053_4_4"/>
            <p:cNvSpPr/>
            <p:nvPr/>
          </p:nvSpPr>
          <p:spPr>
            <a:xfrm>
              <a:off x="6291396" y="4109160"/>
              <a:ext cx="1099200" cy="821100"/>
            </a:xfrm>
            <a:prstGeom prst="ellipse">
              <a:avLst/>
            </a:prstGeom>
            <a:solidFill>
              <a:schemeClr val="accent6"/>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lt1"/>
                  </a:solidFill>
                  <a:latin typeface="Arial"/>
                  <a:ea typeface="Arial"/>
                  <a:cs typeface="Arial"/>
                  <a:sym typeface="Arial"/>
                </a:rPr>
                <a:t>児童生徒</a:t>
              </a:r>
              <a:endParaRPr dirty="0"/>
            </a:p>
          </p:txBody>
        </p:sp>
      </p:grpSp>
      <p:cxnSp>
        <p:nvCxnSpPr>
          <p:cNvPr id="265" name="Google Shape;265;g31c3f3f6053_4_4"/>
          <p:cNvCxnSpPr/>
          <p:nvPr/>
        </p:nvCxnSpPr>
        <p:spPr>
          <a:xfrm flipH="1" flipV="1">
            <a:off x="2229003" y="3348523"/>
            <a:ext cx="1595280" cy="369"/>
          </a:xfrm>
          <a:prstGeom prst="straightConnector1">
            <a:avLst/>
          </a:prstGeom>
          <a:noFill/>
          <a:ln w="76200" cap="flat" cmpd="sng">
            <a:solidFill>
              <a:srgbClr val="FF0000"/>
            </a:solidFill>
            <a:prstDash val="solid"/>
            <a:round/>
            <a:headEnd type="none" w="sm" len="sm"/>
            <a:tailEnd type="triangle" w="med" len="med"/>
          </a:ln>
        </p:spPr>
      </p:cxnSp>
      <p:cxnSp>
        <p:nvCxnSpPr>
          <p:cNvPr id="266" name="Google Shape;266;g31c3f3f6053_4_4"/>
          <p:cNvCxnSpPr/>
          <p:nvPr/>
        </p:nvCxnSpPr>
        <p:spPr>
          <a:xfrm flipH="1">
            <a:off x="2229003" y="2913375"/>
            <a:ext cx="1726500" cy="19800"/>
          </a:xfrm>
          <a:prstGeom prst="straightConnector1">
            <a:avLst/>
          </a:prstGeom>
          <a:noFill/>
          <a:ln w="76200" cap="flat" cmpd="sng">
            <a:solidFill>
              <a:srgbClr val="FF0000"/>
            </a:solidFill>
            <a:prstDash val="solid"/>
            <a:round/>
            <a:headEnd type="triangle" w="med" len="med"/>
            <a:tailEnd type="triangle" w="med" len="med"/>
          </a:ln>
        </p:spPr>
      </p:cxnSp>
      <p:sp>
        <p:nvSpPr>
          <p:cNvPr id="2" name="楕円 1"/>
          <p:cNvSpPr/>
          <p:nvPr/>
        </p:nvSpPr>
        <p:spPr>
          <a:xfrm>
            <a:off x="3092253" y="3590304"/>
            <a:ext cx="2080482" cy="11603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9073165" y="4900936"/>
            <a:ext cx="2438242" cy="1585688"/>
            <a:chOff x="8834906" y="4913319"/>
            <a:chExt cx="2438242" cy="1585688"/>
          </a:xfrm>
        </p:grpSpPr>
        <p:pic>
          <p:nvPicPr>
            <p:cNvPr id="3" name="図 2"/>
            <p:cNvPicPr>
              <a:picLocks noChangeAspect="1"/>
            </p:cNvPicPr>
            <p:nvPr/>
          </p:nvPicPr>
          <p:blipFill>
            <a:blip r:embed="rId3"/>
            <a:stretch>
              <a:fillRect/>
            </a:stretch>
          </p:blipFill>
          <p:spPr>
            <a:xfrm>
              <a:off x="8911589" y="4913319"/>
              <a:ext cx="2361559" cy="1585688"/>
            </a:xfrm>
            <a:prstGeom prst="rect">
              <a:avLst/>
            </a:prstGeom>
          </p:spPr>
        </p:pic>
        <p:sp>
          <p:nvSpPr>
            <p:cNvPr id="4" name="テキスト ボックス 3"/>
            <p:cNvSpPr txBox="1"/>
            <p:nvPr/>
          </p:nvSpPr>
          <p:spPr>
            <a:xfrm>
              <a:off x="8834906" y="4952251"/>
              <a:ext cx="740535" cy="307777"/>
            </a:xfrm>
            <a:prstGeom prst="rect">
              <a:avLst/>
            </a:prstGeom>
            <a:noFill/>
          </p:spPr>
          <p:txBody>
            <a:bodyPr wrap="square" rtlCol="0">
              <a:spAutoFit/>
            </a:bodyPr>
            <a:lstStyle/>
            <a:p>
              <a:r>
                <a:rPr kumimoji="1" lang="ja-JP" altLang="en-US" dirty="0" smtClean="0"/>
                <a:t>（例）</a:t>
              </a:r>
              <a:endParaRPr kumimoji="1" lang="ja-JP" altLang="en-US" dirty="0"/>
            </a:p>
          </p:txBody>
        </p:sp>
      </p:grpSp>
      <p:sp>
        <p:nvSpPr>
          <p:cNvPr id="22" name="Google Shape;185;p4"/>
          <p:cNvSpPr/>
          <p:nvPr/>
        </p:nvSpPr>
        <p:spPr>
          <a:xfrm>
            <a:off x="13621" y="2523"/>
            <a:ext cx="12192000" cy="81088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2800" dirty="0" smtClean="0">
                <a:solidFill>
                  <a:schemeClr val="lt1"/>
                </a:solidFill>
                <a:latin typeface="Arial"/>
                <a:ea typeface="Arial"/>
                <a:cs typeface="Arial"/>
                <a:sym typeface="Arial"/>
              </a:rPr>
              <a:t>１．課題の把握</a:t>
            </a:r>
            <a:endParaRPr lang="en-US" altLang="ja-JP" sz="2800" dirty="0" smtClean="0">
              <a:solidFill>
                <a:schemeClr val="lt1"/>
              </a:solidFill>
              <a:latin typeface="Arial"/>
              <a:ea typeface="Arial"/>
              <a:cs typeface="Arial"/>
              <a:sym typeface="Arial"/>
            </a:endParaRPr>
          </a:p>
          <a:p>
            <a:pPr marL="0" marR="0" lvl="0" indent="0" algn="l" rtl="0">
              <a:spcBef>
                <a:spcPts val="0"/>
              </a:spcBef>
              <a:spcAft>
                <a:spcPts val="0"/>
              </a:spcAft>
              <a:buNone/>
            </a:pPr>
            <a:r>
              <a:rPr lang="en-US" altLang="ja-JP" sz="2800" dirty="0">
                <a:solidFill>
                  <a:schemeClr val="lt1"/>
                </a:solidFill>
              </a:rPr>
              <a:t>B</a:t>
            </a:r>
            <a:r>
              <a:rPr lang="ja-JP" altLang="en-US" sz="2800" dirty="0" smtClean="0">
                <a:solidFill>
                  <a:schemeClr val="lt1"/>
                </a:solidFill>
                <a:latin typeface="Arial"/>
                <a:ea typeface="Arial"/>
                <a:cs typeface="Arial"/>
                <a:sym typeface="Arial"/>
              </a:rPr>
              <a:t>「児童生徒の発表の様子から」</a:t>
            </a:r>
            <a:endParaRPr sz="2800" dirty="0">
              <a:solidFill>
                <a:srgbClr val="FFFFFF"/>
              </a:solidFill>
              <a:latin typeface="Arial"/>
              <a:ea typeface="Arial"/>
              <a:cs typeface="Arial"/>
              <a:sym typeface="Arial"/>
            </a:endParaRPr>
          </a:p>
        </p:txBody>
      </p:sp>
      <p:sp>
        <p:nvSpPr>
          <p:cNvPr id="23" name="Google Shape;128;p4"/>
          <p:cNvSpPr/>
          <p:nvPr/>
        </p:nvSpPr>
        <p:spPr>
          <a:xfrm>
            <a:off x="5613347" y="2702332"/>
            <a:ext cx="5372997" cy="2048343"/>
          </a:xfrm>
          <a:prstGeom prst="rect">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a:solidFill>
                  <a:srgbClr val="FF0000"/>
                </a:solidFill>
                <a:latin typeface="Calibri"/>
                <a:ea typeface="Calibri"/>
                <a:cs typeface="Calibri"/>
                <a:sym typeface="Calibri"/>
              </a:rPr>
              <a:t>】</a:t>
            </a:r>
          </a:p>
          <a:p>
            <a:pPr lvl="0"/>
            <a:r>
              <a:rPr lang="ja-JP" altLang="en-US" sz="2000" dirty="0" smtClean="0">
                <a:solidFill>
                  <a:srgbClr val="FF0000"/>
                </a:solidFill>
                <a:latin typeface="Calibri"/>
                <a:ea typeface="Calibri"/>
                <a:cs typeface="Calibri"/>
                <a:sym typeface="Calibri"/>
              </a:rPr>
              <a:t>左</a:t>
            </a:r>
            <a:r>
              <a:rPr lang="ja-JP" altLang="en-US" sz="2000" dirty="0">
                <a:solidFill>
                  <a:srgbClr val="FF0000"/>
                </a:solidFill>
                <a:latin typeface="Calibri"/>
                <a:ea typeface="Calibri"/>
                <a:cs typeface="Calibri"/>
                <a:sym typeface="Calibri"/>
              </a:rPr>
              <a:t>の図（パーツ）は一例ですので、それぞれの先生が自分の授業を振り返って、自由に記入してください。また、難しそうな場合は下の図を例として提示してみてください。</a:t>
            </a:r>
          </a:p>
        </p:txBody>
      </p:sp>
      <p:sp>
        <p:nvSpPr>
          <p:cNvPr id="6" name="スライド番号プレースホルダー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a:t>
            </a:fld>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
          <p:cNvSpPr txBox="1"/>
          <p:nvPr/>
        </p:nvSpPr>
        <p:spPr>
          <a:xfrm>
            <a:off x="157790" y="877221"/>
            <a:ext cx="11827329"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dirty="0">
                <a:solidFill>
                  <a:schemeClr val="dk1"/>
                </a:solidFill>
                <a:latin typeface="Arial"/>
                <a:ea typeface="Arial"/>
                <a:cs typeface="Arial"/>
                <a:sym typeface="Arial"/>
              </a:rPr>
              <a:t>次</a:t>
            </a:r>
            <a:r>
              <a:rPr lang="ja-JP" sz="3200" dirty="0" smtClean="0">
                <a:solidFill>
                  <a:schemeClr val="dk1"/>
                </a:solidFill>
                <a:latin typeface="Arial"/>
                <a:ea typeface="Arial"/>
                <a:cs typeface="Arial"/>
                <a:sym typeface="Arial"/>
              </a:rPr>
              <a:t>の図</a:t>
            </a:r>
            <a:r>
              <a:rPr lang="ja-JP" sz="3200" dirty="0">
                <a:solidFill>
                  <a:schemeClr val="dk1"/>
                </a:solidFill>
                <a:latin typeface="Arial"/>
                <a:ea typeface="Arial"/>
                <a:cs typeface="Arial"/>
                <a:sym typeface="Arial"/>
              </a:rPr>
              <a:t>は</a:t>
            </a:r>
            <a:r>
              <a:rPr lang="ja-JP" sz="3200" dirty="0" smtClean="0">
                <a:solidFill>
                  <a:schemeClr val="dk1"/>
                </a:solidFill>
                <a:latin typeface="Arial"/>
                <a:ea typeface="Arial"/>
                <a:cs typeface="Arial"/>
                <a:sym typeface="Arial"/>
              </a:rPr>
              <a:t>、授業中</a:t>
            </a:r>
            <a:r>
              <a:rPr lang="ja-JP" sz="3200" dirty="0">
                <a:solidFill>
                  <a:schemeClr val="dk1"/>
                </a:solidFill>
                <a:latin typeface="Arial"/>
                <a:ea typeface="Arial"/>
                <a:cs typeface="Arial"/>
                <a:sym typeface="Arial"/>
              </a:rPr>
              <a:t>の話合いの場面を表しています</a:t>
            </a:r>
            <a:r>
              <a:rPr lang="ja-JP" sz="3200" dirty="0" smtClean="0">
                <a:solidFill>
                  <a:schemeClr val="dk1"/>
                </a:solidFill>
                <a:latin typeface="Arial"/>
                <a:ea typeface="Arial"/>
                <a:cs typeface="Arial"/>
                <a:sym typeface="Arial"/>
              </a:rPr>
              <a:t>。</a:t>
            </a:r>
            <a:endParaRPr lang="en-US" altLang="ja-JP" sz="3200" dirty="0" smtClean="0">
              <a:solidFill>
                <a:schemeClr val="dk1"/>
              </a:solidFill>
              <a:latin typeface="Arial"/>
              <a:ea typeface="Arial"/>
              <a:cs typeface="Arial"/>
              <a:sym typeface="Arial"/>
            </a:endParaRPr>
          </a:p>
          <a:p>
            <a:pPr marL="0" marR="0" lvl="0" indent="0" algn="l" rtl="0">
              <a:spcBef>
                <a:spcPts val="0"/>
              </a:spcBef>
              <a:spcAft>
                <a:spcPts val="0"/>
              </a:spcAft>
              <a:buNone/>
            </a:pPr>
            <a:r>
              <a:rPr lang="ja-JP" altLang="en-US" sz="3200" dirty="0">
                <a:solidFill>
                  <a:schemeClr val="dk1"/>
                </a:solidFill>
              </a:rPr>
              <a:t>それぞれ</a:t>
            </a:r>
            <a:r>
              <a:rPr lang="ja-JP" altLang="en-US" sz="3200" dirty="0" smtClean="0">
                <a:solidFill>
                  <a:schemeClr val="dk1"/>
                </a:solidFill>
              </a:rPr>
              <a:t>の図を見て</a:t>
            </a:r>
            <a:r>
              <a:rPr lang="ja-JP" altLang="en-US" sz="3200" dirty="0">
                <a:solidFill>
                  <a:schemeClr val="dk1"/>
                </a:solidFill>
              </a:rPr>
              <a:t>気付いたこと</a:t>
            </a:r>
            <a:r>
              <a:rPr lang="ja-JP" altLang="en-US" sz="3200" dirty="0" smtClean="0">
                <a:solidFill>
                  <a:schemeClr val="dk1"/>
                </a:solidFill>
              </a:rPr>
              <a:t>を交流しましょう</a:t>
            </a:r>
            <a:r>
              <a:rPr lang="ja-JP" sz="3200" dirty="0" smtClean="0">
                <a:solidFill>
                  <a:schemeClr val="dk1"/>
                </a:solidFill>
                <a:latin typeface="Arial"/>
                <a:ea typeface="Arial"/>
                <a:cs typeface="Arial"/>
                <a:sym typeface="Arial"/>
              </a:rPr>
              <a:t>。</a:t>
            </a:r>
            <a:r>
              <a:rPr lang="ja-JP" sz="3200" dirty="0">
                <a:solidFill>
                  <a:schemeClr val="dk1"/>
                </a:solidFill>
                <a:latin typeface="Arial"/>
                <a:ea typeface="Arial"/>
                <a:cs typeface="Arial"/>
                <a:sym typeface="Arial"/>
              </a:rPr>
              <a:t>　　　　　　　　　　　</a:t>
            </a:r>
            <a:endParaRPr sz="3200" dirty="0">
              <a:solidFill>
                <a:schemeClr val="dk1"/>
              </a:solidFill>
              <a:latin typeface="Arial"/>
              <a:ea typeface="Arial"/>
              <a:cs typeface="Arial"/>
              <a:sym typeface="Arial"/>
            </a:endParaRPr>
          </a:p>
        </p:txBody>
      </p:sp>
      <p:grpSp>
        <p:nvGrpSpPr>
          <p:cNvPr id="204" name="Google Shape;204;p2"/>
          <p:cNvGrpSpPr/>
          <p:nvPr/>
        </p:nvGrpSpPr>
        <p:grpSpPr>
          <a:xfrm>
            <a:off x="102338" y="2369661"/>
            <a:ext cx="5913664" cy="3962400"/>
            <a:chOff x="266700" y="2373086"/>
            <a:chExt cx="5913664" cy="3962400"/>
          </a:xfrm>
        </p:grpSpPr>
        <p:grpSp>
          <p:nvGrpSpPr>
            <p:cNvPr id="205" name="Google Shape;205;p2"/>
            <p:cNvGrpSpPr/>
            <p:nvPr/>
          </p:nvGrpSpPr>
          <p:grpSpPr>
            <a:xfrm>
              <a:off x="441183" y="2742570"/>
              <a:ext cx="5592373" cy="3480854"/>
              <a:chOff x="1797604" y="2262147"/>
              <a:chExt cx="8567830" cy="3862755"/>
            </a:xfrm>
          </p:grpSpPr>
          <p:grpSp>
            <p:nvGrpSpPr>
              <p:cNvPr id="206" name="Google Shape;206;p2"/>
              <p:cNvGrpSpPr/>
              <p:nvPr/>
            </p:nvGrpSpPr>
            <p:grpSpPr>
              <a:xfrm>
                <a:off x="1797604" y="2262147"/>
                <a:ext cx="8567830" cy="3862755"/>
                <a:chOff x="1182387" y="2061845"/>
                <a:chExt cx="8567830" cy="3862755"/>
              </a:xfrm>
            </p:grpSpPr>
            <p:grpSp>
              <p:nvGrpSpPr>
                <p:cNvPr id="207" name="Google Shape;207;p2"/>
                <p:cNvGrpSpPr/>
                <p:nvPr/>
              </p:nvGrpSpPr>
              <p:grpSpPr>
                <a:xfrm>
                  <a:off x="1182387" y="2061845"/>
                  <a:ext cx="8567830" cy="3862755"/>
                  <a:chOff x="858806" y="3831430"/>
                  <a:chExt cx="3634087" cy="2223563"/>
                </a:xfrm>
              </p:grpSpPr>
              <p:grpSp>
                <p:nvGrpSpPr>
                  <p:cNvPr id="208" name="Google Shape;208;p2"/>
                  <p:cNvGrpSpPr/>
                  <p:nvPr/>
                </p:nvGrpSpPr>
                <p:grpSpPr>
                  <a:xfrm>
                    <a:off x="858806" y="3831430"/>
                    <a:ext cx="2646614" cy="2163953"/>
                    <a:chOff x="1162050" y="2686217"/>
                    <a:chExt cx="1838324" cy="1482520"/>
                  </a:xfrm>
                </p:grpSpPr>
                <p:sp>
                  <p:nvSpPr>
                    <p:cNvPr id="209" name="Google Shape;209;p2"/>
                    <p:cNvSpPr/>
                    <p:nvPr/>
                  </p:nvSpPr>
                  <p:spPr>
                    <a:xfrm>
                      <a:off x="1933574" y="2686217"/>
                      <a:ext cx="1066800" cy="400050"/>
                    </a:xfrm>
                    <a:prstGeom prst="ellipse">
                      <a:avLst/>
                    </a:prstGeom>
                    <a:solidFill>
                      <a:schemeClr val="accent1"/>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a:solidFill>
                            <a:schemeClr val="lt1"/>
                          </a:solidFill>
                          <a:latin typeface="Arial"/>
                          <a:ea typeface="Arial"/>
                          <a:cs typeface="Arial"/>
                          <a:sym typeface="Arial"/>
                        </a:rPr>
                        <a:t>教師</a:t>
                      </a:r>
                      <a:endParaRPr/>
                    </a:p>
                  </p:txBody>
                </p:sp>
                <p:cxnSp>
                  <p:nvCxnSpPr>
                    <p:cNvPr id="210" name="Google Shape;210;p2"/>
                    <p:cNvCxnSpPr/>
                    <p:nvPr/>
                  </p:nvCxnSpPr>
                  <p:spPr>
                    <a:xfrm flipH="1">
                      <a:off x="1771651" y="3247734"/>
                      <a:ext cx="269835" cy="476534"/>
                    </a:xfrm>
                    <a:prstGeom prst="straightConnector1">
                      <a:avLst/>
                    </a:prstGeom>
                    <a:noFill/>
                    <a:ln w="76200" cap="flat" cmpd="sng">
                      <a:solidFill>
                        <a:srgbClr val="FF0000"/>
                      </a:solidFill>
                      <a:prstDash val="solid"/>
                      <a:round/>
                      <a:headEnd type="triangle" w="med" len="med"/>
                      <a:tailEnd type="triangle" w="med" len="med"/>
                    </a:ln>
                  </p:spPr>
                </p:cxnSp>
                <p:cxnSp>
                  <p:nvCxnSpPr>
                    <p:cNvPr id="211" name="Google Shape;211;p2"/>
                    <p:cNvCxnSpPr/>
                    <p:nvPr/>
                  </p:nvCxnSpPr>
                  <p:spPr>
                    <a:xfrm flipH="1">
                      <a:off x="2261597" y="3237542"/>
                      <a:ext cx="84838" cy="498959"/>
                    </a:xfrm>
                    <a:prstGeom prst="straightConnector1">
                      <a:avLst/>
                    </a:prstGeom>
                    <a:noFill/>
                    <a:ln w="76200" cap="flat" cmpd="sng">
                      <a:solidFill>
                        <a:srgbClr val="FF0000"/>
                      </a:solidFill>
                      <a:prstDash val="solid"/>
                      <a:round/>
                      <a:headEnd type="triangle" w="med" len="med"/>
                      <a:tailEnd type="triangle" w="med" len="med"/>
                    </a:ln>
                  </p:spPr>
                </p:cxnSp>
                <p:sp>
                  <p:nvSpPr>
                    <p:cNvPr id="212" name="Google Shape;212;p2"/>
                    <p:cNvSpPr/>
                    <p:nvPr/>
                  </p:nvSpPr>
                  <p:spPr>
                    <a:xfrm>
                      <a:off x="1162050" y="3844887"/>
                      <a:ext cx="323850" cy="323850"/>
                    </a:xfrm>
                    <a:prstGeom prst="ellipse">
                      <a:avLst/>
                    </a:prstGeom>
                    <a:solidFill>
                      <a:schemeClr val="accent6"/>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sz="1200">
                        <a:solidFill>
                          <a:schemeClr val="lt1"/>
                        </a:solidFill>
                        <a:latin typeface="Arial"/>
                        <a:ea typeface="Arial"/>
                        <a:cs typeface="Arial"/>
                        <a:sym typeface="Arial"/>
                      </a:endParaRPr>
                    </a:p>
                  </p:txBody>
                </p:sp>
              </p:grpSp>
              <p:sp>
                <p:nvSpPr>
                  <p:cNvPr id="213" name="Google Shape;213;p2"/>
                  <p:cNvSpPr/>
                  <p:nvPr/>
                </p:nvSpPr>
                <p:spPr>
                  <a:xfrm>
                    <a:off x="1503318" y="5542301"/>
                    <a:ext cx="466243" cy="472706"/>
                  </a:xfrm>
                  <a:prstGeom prst="ellipse">
                    <a:avLst/>
                  </a:prstGeom>
                  <a:solidFill>
                    <a:schemeClr val="accent6"/>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sz="1200">
                      <a:solidFill>
                        <a:schemeClr val="lt1"/>
                      </a:solidFill>
                      <a:latin typeface="Arial"/>
                      <a:ea typeface="Arial"/>
                      <a:cs typeface="Arial"/>
                      <a:sym typeface="Arial"/>
                    </a:endParaRPr>
                  </a:p>
                </p:txBody>
              </p:sp>
              <p:sp>
                <p:nvSpPr>
                  <p:cNvPr id="214" name="Google Shape;214;p2"/>
                  <p:cNvSpPr/>
                  <p:nvPr/>
                </p:nvSpPr>
                <p:spPr>
                  <a:xfrm>
                    <a:off x="2215748" y="5582287"/>
                    <a:ext cx="466243" cy="472706"/>
                  </a:xfrm>
                  <a:prstGeom prst="ellipse">
                    <a:avLst/>
                  </a:prstGeom>
                  <a:solidFill>
                    <a:schemeClr val="accent6"/>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a:p>
                </p:txBody>
              </p:sp>
              <p:sp>
                <p:nvSpPr>
                  <p:cNvPr id="215" name="Google Shape;215;p2"/>
                  <p:cNvSpPr/>
                  <p:nvPr/>
                </p:nvSpPr>
                <p:spPr>
                  <a:xfrm>
                    <a:off x="2887686" y="5542301"/>
                    <a:ext cx="466243" cy="472706"/>
                  </a:xfrm>
                  <a:prstGeom prst="ellipse">
                    <a:avLst/>
                  </a:prstGeom>
                  <a:solidFill>
                    <a:schemeClr val="accent6"/>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a:p>
                </p:txBody>
              </p:sp>
              <p:sp>
                <p:nvSpPr>
                  <p:cNvPr id="216" name="Google Shape;216;p2"/>
                  <p:cNvSpPr/>
                  <p:nvPr/>
                </p:nvSpPr>
                <p:spPr>
                  <a:xfrm>
                    <a:off x="4026650" y="5522676"/>
                    <a:ext cx="466243" cy="472706"/>
                  </a:xfrm>
                  <a:prstGeom prst="ellipse">
                    <a:avLst/>
                  </a:prstGeom>
                  <a:solidFill>
                    <a:schemeClr val="accent6"/>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a:p>
                </p:txBody>
              </p:sp>
            </p:grpSp>
            <p:cxnSp>
              <p:nvCxnSpPr>
                <p:cNvPr id="217" name="Google Shape;217;p2"/>
                <p:cNvCxnSpPr/>
                <p:nvPr/>
              </p:nvCxnSpPr>
              <p:spPr>
                <a:xfrm>
                  <a:off x="5955945" y="3481943"/>
                  <a:ext cx="499492" cy="1225654"/>
                </a:xfrm>
                <a:prstGeom prst="straightConnector1">
                  <a:avLst/>
                </a:prstGeom>
                <a:noFill/>
                <a:ln w="76200" cap="flat" cmpd="sng">
                  <a:solidFill>
                    <a:srgbClr val="FF0000"/>
                  </a:solidFill>
                  <a:prstDash val="solid"/>
                  <a:round/>
                  <a:headEnd type="none" w="sm" len="sm"/>
                  <a:tailEnd type="triangle" w="med" len="med"/>
                </a:ln>
              </p:spPr>
            </p:cxnSp>
            <p:cxnSp>
              <p:nvCxnSpPr>
                <p:cNvPr id="218" name="Google Shape;218;p2"/>
                <p:cNvCxnSpPr/>
                <p:nvPr/>
              </p:nvCxnSpPr>
              <p:spPr>
                <a:xfrm>
                  <a:off x="6898766" y="3451970"/>
                  <a:ext cx="814517" cy="1290489"/>
                </a:xfrm>
                <a:prstGeom prst="straightConnector1">
                  <a:avLst/>
                </a:prstGeom>
                <a:noFill/>
                <a:ln w="76200" cap="flat" cmpd="sng">
                  <a:solidFill>
                    <a:srgbClr val="FF0000"/>
                  </a:solidFill>
                  <a:prstDash val="dash"/>
                  <a:round/>
                  <a:headEnd type="none" w="sm" len="sm"/>
                  <a:tailEnd type="triangle" w="med" len="med"/>
                </a:ln>
              </p:spPr>
            </p:cxnSp>
          </p:grpSp>
          <p:sp>
            <p:nvSpPr>
              <p:cNvPr id="219" name="Google Shape;219;p2"/>
              <p:cNvSpPr/>
              <p:nvPr/>
            </p:nvSpPr>
            <p:spPr>
              <a:xfrm>
                <a:off x="7942059" y="5246118"/>
                <a:ext cx="1099228" cy="821181"/>
              </a:xfrm>
              <a:prstGeom prst="ellipse">
                <a:avLst/>
              </a:prstGeom>
              <a:solidFill>
                <a:schemeClr val="accent6"/>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a:p>
            </p:txBody>
          </p:sp>
        </p:grpSp>
        <p:sp>
          <p:nvSpPr>
            <p:cNvPr id="220" name="Google Shape;220;p2"/>
            <p:cNvSpPr/>
            <p:nvPr/>
          </p:nvSpPr>
          <p:spPr>
            <a:xfrm>
              <a:off x="266700" y="2373086"/>
              <a:ext cx="5913664" cy="3962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1" name="Google Shape;221;p2"/>
          <p:cNvGrpSpPr/>
          <p:nvPr/>
        </p:nvGrpSpPr>
        <p:grpSpPr>
          <a:xfrm>
            <a:off x="6124937" y="2357615"/>
            <a:ext cx="5913664" cy="3962400"/>
            <a:chOff x="6151102" y="2362521"/>
            <a:chExt cx="5913664" cy="3962400"/>
          </a:xfrm>
        </p:grpSpPr>
        <p:sp>
          <p:nvSpPr>
            <p:cNvPr id="222" name="Google Shape;222;p2"/>
            <p:cNvSpPr/>
            <p:nvPr/>
          </p:nvSpPr>
          <p:spPr>
            <a:xfrm>
              <a:off x="6325585" y="5114503"/>
              <a:ext cx="2891043" cy="1108921"/>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3" name="Google Shape;223;p2"/>
            <p:cNvGrpSpPr/>
            <p:nvPr/>
          </p:nvGrpSpPr>
          <p:grpSpPr>
            <a:xfrm>
              <a:off x="6151102" y="2362521"/>
              <a:ext cx="5913664" cy="3962400"/>
              <a:chOff x="6225707" y="2343003"/>
              <a:chExt cx="5913664" cy="3962400"/>
            </a:xfrm>
          </p:grpSpPr>
          <p:grpSp>
            <p:nvGrpSpPr>
              <p:cNvPr id="224" name="Google Shape;224;p2"/>
              <p:cNvGrpSpPr/>
              <p:nvPr/>
            </p:nvGrpSpPr>
            <p:grpSpPr>
              <a:xfrm>
                <a:off x="6225707" y="2343003"/>
                <a:ext cx="5913664" cy="3962400"/>
                <a:chOff x="266700" y="2373086"/>
                <a:chExt cx="5913664" cy="3962400"/>
              </a:xfrm>
            </p:grpSpPr>
            <p:grpSp>
              <p:nvGrpSpPr>
                <p:cNvPr id="225" name="Google Shape;225;p2"/>
                <p:cNvGrpSpPr/>
                <p:nvPr/>
              </p:nvGrpSpPr>
              <p:grpSpPr>
                <a:xfrm>
                  <a:off x="441183" y="2742571"/>
                  <a:ext cx="5504396" cy="3418258"/>
                  <a:chOff x="1797604" y="2262148"/>
                  <a:chExt cx="8433047" cy="3793291"/>
                </a:xfrm>
              </p:grpSpPr>
              <p:grpSp>
                <p:nvGrpSpPr>
                  <p:cNvPr id="226" name="Google Shape;226;p2"/>
                  <p:cNvGrpSpPr/>
                  <p:nvPr/>
                </p:nvGrpSpPr>
                <p:grpSpPr>
                  <a:xfrm>
                    <a:off x="1797604" y="2262148"/>
                    <a:ext cx="7225807" cy="3793291"/>
                    <a:chOff x="858806" y="3831430"/>
                    <a:chExt cx="3064863" cy="2183577"/>
                  </a:xfrm>
                </p:grpSpPr>
                <p:grpSp>
                  <p:nvGrpSpPr>
                    <p:cNvPr id="227" name="Google Shape;227;p2"/>
                    <p:cNvGrpSpPr/>
                    <p:nvPr/>
                  </p:nvGrpSpPr>
                  <p:grpSpPr>
                    <a:xfrm>
                      <a:off x="858806" y="3831430"/>
                      <a:ext cx="2646614" cy="2163953"/>
                      <a:chOff x="1162050" y="2686217"/>
                      <a:chExt cx="1838324" cy="1482520"/>
                    </a:xfrm>
                  </p:grpSpPr>
                  <p:sp>
                    <p:nvSpPr>
                      <p:cNvPr id="228" name="Google Shape;228;p2"/>
                      <p:cNvSpPr/>
                      <p:nvPr/>
                    </p:nvSpPr>
                    <p:spPr>
                      <a:xfrm>
                        <a:off x="1933574" y="2686217"/>
                        <a:ext cx="1066800" cy="400050"/>
                      </a:xfrm>
                      <a:prstGeom prst="ellipse">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a:solidFill>
                              <a:schemeClr val="lt1"/>
                            </a:solidFill>
                            <a:latin typeface="Arial"/>
                            <a:ea typeface="Arial"/>
                            <a:cs typeface="Arial"/>
                            <a:sym typeface="Arial"/>
                          </a:rPr>
                          <a:t>教師</a:t>
                        </a:r>
                        <a:endParaRPr/>
                      </a:p>
                    </p:txBody>
                  </p:sp>
                  <p:cxnSp>
                    <p:nvCxnSpPr>
                      <p:cNvPr id="229" name="Google Shape;229;p2"/>
                      <p:cNvCxnSpPr/>
                      <p:nvPr/>
                    </p:nvCxnSpPr>
                    <p:spPr>
                      <a:xfrm flipH="1">
                        <a:off x="1837821" y="3131643"/>
                        <a:ext cx="333981" cy="535274"/>
                      </a:xfrm>
                      <a:prstGeom prst="straightConnector1">
                        <a:avLst/>
                      </a:prstGeom>
                      <a:noFill/>
                      <a:ln w="76200" cap="flat" cmpd="sng">
                        <a:solidFill>
                          <a:srgbClr val="FF0000"/>
                        </a:solidFill>
                        <a:prstDash val="sysDot"/>
                        <a:round/>
                        <a:headEnd type="triangle" w="med" len="med"/>
                        <a:tailEnd type="triangle" w="med" len="med"/>
                      </a:ln>
                    </p:spPr>
                  </p:cxnSp>
                  <p:sp>
                    <p:nvSpPr>
                      <p:cNvPr id="230" name="Google Shape;230;p2"/>
                      <p:cNvSpPr/>
                      <p:nvPr/>
                    </p:nvSpPr>
                    <p:spPr>
                      <a:xfrm>
                        <a:off x="1162050" y="3844887"/>
                        <a:ext cx="323850" cy="323850"/>
                      </a:xfrm>
                      <a:prstGeom prst="ellipse">
                        <a:avLst/>
                      </a:prstGeom>
                      <a:solidFill>
                        <a:schemeClr val="accent6"/>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sz="1200">
                          <a:solidFill>
                            <a:schemeClr val="lt1"/>
                          </a:solidFill>
                          <a:latin typeface="Arial"/>
                          <a:ea typeface="Arial"/>
                          <a:cs typeface="Arial"/>
                          <a:sym typeface="Arial"/>
                        </a:endParaRPr>
                      </a:p>
                    </p:txBody>
                  </p:sp>
                </p:grpSp>
                <p:sp>
                  <p:nvSpPr>
                    <p:cNvPr id="231" name="Google Shape;231;p2"/>
                    <p:cNvSpPr/>
                    <p:nvPr/>
                  </p:nvSpPr>
                  <p:spPr>
                    <a:xfrm>
                      <a:off x="1503318" y="5542301"/>
                      <a:ext cx="466243" cy="472706"/>
                    </a:xfrm>
                    <a:prstGeom prst="ellipse">
                      <a:avLst/>
                    </a:prstGeom>
                    <a:solidFill>
                      <a:schemeClr val="accent6"/>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sz="1200">
                        <a:solidFill>
                          <a:schemeClr val="lt1"/>
                        </a:solidFill>
                        <a:latin typeface="Arial"/>
                        <a:ea typeface="Arial"/>
                        <a:cs typeface="Arial"/>
                        <a:sym typeface="Arial"/>
                      </a:endParaRPr>
                    </a:p>
                  </p:txBody>
                </p:sp>
                <p:sp>
                  <p:nvSpPr>
                    <p:cNvPr id="232" name="Google Shape;232;p2"/>
                    <p:cNvSpPr/>
                    <p:nvPr/>
                  </p:nvSpPr>
                  <p:spPr>
                    <a:xfrm>
                      <a:off x="2238668" y="5534287"/>
                      <a:ext cx="466243" cy="472706"/>
                    </a:xfrm>
                    <a:prstGeom prst="ellipse">
                      <a:avLst/>
                    </a:prstGeom>
                    <a:solidFill>
                      <a:schemeClr val="accent6"/>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a:p>
                  </p:txBody>
                </p:sp>
                <p:sp>
                  <p:nvSpPr>
                    <p:cNvPr id="233" name="Google Shape;233;p2"/>
                    <p:cNvSpPr/>
                    <p:nvPr/>
                  </p:nvSpPr>
                  <p:spPr>
                    <a:xfrm>
                      <a:off x="3036463" y="5513738"/>
                      <a:ext cx="466243" cy="472706"/>
                    </a:xfrm>
                    <a:prstGeom prst="ellipse">
                      <a:avLst/>
                    </a:prstGeom>
                    <a:solidFill>
                      <a:schemeClr val="accent6"/>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a:p>
                  </p:txBody>
                </p:sp>
                <p:sp>
                  <p:nvSpPr>
                    <p:cNvPr id="234" name="Google Shape;234;p2"/>
                    <p:cNvSpPr/>
                    <p:nvPr/>
                  </p:nvSpPr>
                  <p:spPr>
                    <a:xfrm>
                      <a:off x="3457426" y="5060323"/>
                      <a:ext cx="466243" cy="472706"/>
                    </a:xfrm>
                    <a:prstGeom prst="ellipse">
                      <a:avLst/>
                    </a:prstGeom>
                    <a:solidFill>
                      <a:schemeClr val="accent6"/>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a:p>
                  </p:txBody>
                </p:sp>
              </p:grpSp>
              <p:sp>
                <p:nvSpPr>
                  <p:cNvPr id="235" name="Google Shape;235;p2"/>
                  <p:cNvSpPr/>
                  <p:nvPr/>
                </p:nvSpPr>
                <p:spPr>
                  <a:xfrm>
                    <a:off x="9131423" y="5184639"/>
                    <a:ext cx="1099228" cy="821181"/>
                  </a:xfrm>
                  <a:prstGeom prst="ellipse">
                    <a:avLst/>
                  </a:prstGeom>
                  <a:solidFill>
                    <a:schemeClr val="accent6"/>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lt1"/>
                        </a:solidFill>
                        <a:latin typeface="Arial"/>
                        <a:ea typeface="Arial"/>
                        <a:cs typeface="Arial"/>
                        <a:sym typeface="Arial"/>
                      </a:rPr>
                      <a:t>児童生徒</a:t>
                    </a:r>
                    <a:endParaRPr/>
                  </a:p>
                </p:txBody>
              </p:sp>
            </p:grpSp>
            <p:sp>
              <p:nvSpPr>
                <p:cNvPr id="236" name="Google Shape;236;p2"/>
                <p:cNvSpPr/>
                <p:nvPr/>
              </p:nvSpPr>
              <p:spPr>
                <a:xfrm>
                  <a:off x="266700" y="2373086"/>
                  <a:ext cx="5913664" cy="3962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37" name="Google Shape;237;p2"/>
              <p:cNvCxnSpPr/>
              <p:nvPr/>
            </p:nvCxnSpPr>
            <p:spPr>
              <a:xfrm rot="10800000">
                <a:off x="7933948" y="5638112"/>
                <a:ext cx="700054" cy="22665"/>
              </a:xfrm>
              <a:prstGeom prst="straightConnector1">
                <a:avLst/>
              </a:prstGeom>
              <a:noFill/>
              <a:ln w="76200" cap="flat" cmpd="sng">
                <a:solidFill>
                  <a:srgbClr val="FF0000"/>
                </a:solidFill>
                <a:prstDash val="solid"/>
                <a:round/>
                <a:headEnd type="triangle" w="med" len="med"/>
                <a:tailEnd type="triangle" w="med" len="med"/>
              </a:ln>
            </p:spPr>
          </p:cxnSp>
          <p:cxnSp>
            <p:nvCxnSpPr>
              <p:cNvPr id="240" name="Google Shape;240;p2"/>
              <p:cNvCxnSpPr/>
              <p:nvPr/>
            </p:nvCxnSpPr>
            <p:spPr>
              <a:xfrm rot="10800000">
                <a:off x="10854258" y="5229930"/>
                <a:ext cx="524220" cy="321332"/>
              </a:xfrm>
              <a:prstGeom prst="straightConnector1">
                <a:avLst/>
              </a:prstGeom>
              <a:noFill/>
              <a:ln w="76200" cap="flat" cmpd="sng">
                <a:solidFill>
                  <a:srgbClr val="FF0000"/>
                </a:solidFill>
                <a:prstDash val="solid"/>
                <a:round/>
                <a:headEnd type="triangle" w="med" len="med"/>
                <a:tailEnd type="triangle" w="med" len="med"/>
              </a:ln>
            </p:spPr>
          </p:cxnSp>
          <p:sp>
            <p:nvSpPr>
              <p:cNvPr id="241" name="Google Shape;241;p2"/>
              <p:cNvSpPr/>
              <p:nvPr/>
            </p:nvSpPr>
            <p:spPr>
              <a:xfrm>
                <a:off x="9470087" y="4517570"/>
                <a:ext cx="2623942" cy="1754532"/>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42" name="Google Shape;242;p2"/>
              <p:cNvCxnSpPr/>
              <p:nvPr/>
            </p:nvCxnSpPr>
            <p:spPr>
              <a:xfrm>
                <a:off x="9661328" y="3735359"/>
                <a:ext cx="644700" cy="1021200"/>
              </a:xfrm>
              <a:prstGeom prst="straightConnector1">
                <a:avLst/>
              </a:prstGeom>
              <a:noFill/>
              <a:ln w="76200" cap="flat" cmpd="sng">
                <a:solidFill>
                  <a:srgbClr val="FF0000"/>
                </a:solidFill>
                <a:prstDash val="solid"/>
                <a:round/>
                <a:headEnd type="triangle" w="med" len="med"/>
                <a:tailEnd type="triangle" w="med" len="med"/>
              </a:ln>
            </p:spPr>
          </p:cxnSp>
        </p:grpSp>
      </p:grpSp>
      <p:cxnSp>
        <p:nvCxnSpPr>
          <p:cNvPr id="243" name="Google Shape;243;p2"/>
          <p:cNvCxnSpPr/>
          <p:nvPr/>
        </p:nvCxnSpPr>
        <p:spPr>
          <a:xfrm flipH="1">
            <a:off x="821389" y="3871045"/>
            <a:ext cx="896700" cy="1273200"/>
          </a:xfrm>
          <a:prstGeom prst="straightConnector1">
            <a:avLst/>
          </a:prstGeom>
          <a:noFill/>
          <a:ln w="76200" cap="flat" cmpd="sng">
            <a:solidFill>
              <a:srgbClr val="FF0000"/>
            </a:solidFill>
            <a:prstDash val="solid"/>
            <a:round/>
            <a:headEnd type="none" w="sm" len="sm"/>
            <a:tailEnd type="triangle" w="med" len="med"/>
          </a:ln>
        </p:spPr>
      </p:cxnSp>
      <p:cxnSp>
        <p:nvCxnSpPr>
          <p:cNvPr id="245" name="Google Shape;245;p2"/>
          <p:cNvCxnSpPr/>
          <p:nvPr/>
        </p:nvCxnSpPr>
        <p:spPr>
          <a:xfrm rot="10800000">
            <a:off x="8820673" y="5303100"/>
            <a:ext cx="700200" cy="22800"/>
          </a:xfrm>
          <a:prstGeom prst="straightConnector1">
            <a:avLst/>
          </a:prstGeom>
          <a:noFill/>
          <a:ln w="76200" cap="flat" cmpd="sng">
            <a:solidFill>
              <a:srgbClr val="FF0000"/>
            </a:solidFill>
            <a:prstDash val="solid"/>
            <a:round/>
            <a:headEnd type="triangle" w="med" len="med"/>
            <a:tailEnd type="triangle" w="med" len="med"/>
          </a:ln>
        </p:spPr>
      </p:cxnSp>
      <p:sp>
        <p:nvSpPr>
          <p:cNvPr id="48" name="Google Shape;185;p4"/>
          <p:cNvSpPr/>
          <p:nvPr/>
        </p:nvSpPr>
        <p:spPr>
          <a:xfrm>
            <a:off x="13621" y="2523"/>
            <a:ext cx="12192000" cy="81088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2800" dirty="0" smtClean="0">
                <a:solidFill>
                  <a:schemeClr val="lt1"/>
                </a:solidFill>
                <a:latin typeface="Arial"/>
                <a:ea typeface="Arial"/>
                <a:cs typeface="Arial"/>
                <a:sym typeface="Arial"/>
              </a:rPr>
              <a:t>１．課題の把握</a:t>
            </a:r>
            <a:endParaRPr lang="en-US" altLang="ja-JP" sz="2800" dirty="0" smtClean="0">
              <a:solidFill>
                <a:schemeClr val="lt1"/>
              </a:solidFill>
              <a:latin typeface="Arial"/>
              <a:ea typeface="Arial"/>
              <a:cs typeface="Arial"/>
              <a:sym typeface="Arial"/>
            </a:endParaRPr>
          </a:p>
          <a:p>
            <a:pPr marL="0" marR="0" lvl="0" indent="0" algn="l" rtl="0">
              <a:spcBef>
                <a:spcPts val="0"/>
              </a:spcBef>
              <a:spcAft>
                <a:spcPts val="0"/>
              </a:spcAft>
              <a:buNone/>
            </a:pPr>
            <a:r>
              <a:rPr lang="en-US" altLang="ja-JP" sz="2800" dirty="0">
                <a:solidFill>
                  <a:schemeClr val="lt1"/>
                </a:solidFill>
              </a:rPr>
              <a:t>B</a:t>
            </a:r>
            <a:r>
              <a:rPr lang="ja-JP" altLang="en-US" sz="2800" dirty="0" smtClean="0">
                <a:solidFill>
                  <a:schemeClr val="lt1"/>
                </a:solidFill>
                <a:latin typeface="Arial"/>
                <a:ea typeface="Arial"/>
                <a:cs typeface="Arial"/>
                <a:sym typeface="Arial"/>
              </a:rPr>
              <a:t>「児童生徒の発表の様子から」</a:t>
            </a:r>
            <a:endParaRPr sz="2800" dirty="0">
              <a:solidFill>
                <a:srgbClr val="FFFFFF"/>
              </a:solidFill>
              <a:latin typeface="Arial"/>
              <a:ea typeface="Arial"/>
              <a:cs typeface="Arial"/>
              <a:sym typeface="Arial"/>
            </a:endParaRPr>
          </a:p>
        </p:txBody>
      </p:sp>
      <p:cxnSp>
        <p:nvCxnSpPr>
          <p:cNvPr id="49" name="Google Shape;218;p2"/>
          <p:cNvCxnSpPr/>
          <p:nvPr/>
        </p:nvCxnSpPr>
        <p:spPr>
          <a:xfrm flipV="1">
            <a:off x="9882908" y="5020854"/>
            <a:ext cx="597648" cy="455657"/>
          </a:xfrm>
          <a:prstGeom prst="straightConnector1">
            <a:avLst/>
          </a:prstGeom>
          <a:noFill/>
          <a:ln w="76200" cap="flat" cmpd="sng">
            <a:solidFill>
              <a:srgbClr val="FF0000"/>
            </a:solidFill>
            <a:prstDash val="sysDash"/>
            <a:round/>
            <a:headEnd type="none" w="sm" len="sm"/>
            <a:tailEnd type="triangle" w="med" len="med"/>
          </a:ln>
        </p:spPr>
      </p:cxnSp>
      <p:cxnSp>
        <p:nvCxnSpPr>
          <p:cNvPr id="52" name="Google Shape;218;p2"/>
          <p:cNvCxnSpPr>
            <a:stCxn id="235" idx="2"/>
          </p:cNvCxnSpPr>
          <p:nvPr/>
        </p:nvCxnSpPr>
        <p:spPr>
          <a:xfrm flipH="1">
            <a:off x="10305016" y="5730649"/>
            <a:ext cx="781315" cy="115903"/>
          </a:xfrm>
          <a:prstGeom prst="straightConnector1">
            <a:avLst/>
          </a:prstGeom>
          <a:noFill/>
          <a:ln w="76200" cap="flat" cmpd="sng">
            <a:solidFill>
              <a:srgbClr val="FF0000"/>
            </a:solidFill>
            <a:prstDash val="sysDot"/>
            <a:round/>
            <a:headEnd type="none" w="sm" len="sm"/>
            <a:tailEnd type="triangle" w="med" len="med"/>
          </a:ln>
        </p:spPr>
      </p:cxnSp>
      <p:sp>
        <p:nvSpPr>
          <p:cNvPr id="46" name="Google Shape;128;p4"/>
          <p:cNvSpPr/>
          <p:nvPr/>
        </p:nvSpPr>
        <p:spPr>
          <a:xfrm>
            <a:off x="3082459" y="1999762"/>
            <a:ext cx="5946674" cy="2379910"/>
          </a:xfrm>
          <a:prstGeom prst="rect">
            <a:avLst/>
          </a:prstGeom>
          <a:solidFill>
            <a:srgbClr val="FFFF00">
              <a:alpha val="6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a:solidFill>
                  <a:srgbClr val="FF0000"/>
                </a:solidFill>
                <a:latin typeface="Calibri"/>
                <a:ea typeface="Calibri"/>
                <a:cs typeface="Calibri"/>
                <a:sym typeface="Calibri"/>
              </a:rPr>
              <a:t>】</a:t>
            </a:r>
          </a:p>
          <a:p>
            <a:r>
              <a:rPr lang="ja-JP" altLang="en-US" sz="2000" dirty="0" smtClean="0">
                <a:solidFill>
                  <a:srgbClr val="FF0000"/>
                </a:solidFill>
                <a:latin typeface="Calibri"/>
                <a:ea typeface="Calibri"/>
                <a:cs typeface="Calibri"/>
                <a:sym typeface="Calibri"/>
              </a:rPr>
              <a:t>児童</a:t>
            </a:r>
            <a:r>
              <a:rPr lang="ja-JP" altLang="en-US" sz="2000" dirty="0">
                <a:solidFill>
                  <a:srgbClr val="FF0000"/>
                </a:solidFill>
                <a:latin typeface="Calibri"/>
                <a:ea typeface="Calibri"/>
                <a:cs typeface="Calibri"/>
                <a:sym typeface="Calibri"/>
              </a:rPr>
              <a:t>生徒の相互のやり取りの必要性に気づいてもらうために、必要に応じて活用するシートです。</a:t>
            </a:r>
          </a:p>
          <a:p>
            <a:pPr lvl="0"/>
            <a:r>
              <a:rPr lang="ja-JP" altLang="en-US" sz="2000" dirty="0">
                <a:solidFill>
                  <a:srgbClr val="FF0000"/>
                </a:solidFill>
                <a:latin typeface="Calibri"/>
                <a:ea typeface="Calibri"/>
                <a:cs typeface="Calibri"/>
                <a:sym typeface="Calibri"/>
              </a:rPr>
              <a:t>教師からの一方向の図と児童生徒が相互につながる図を比較しています。また、児童生徒間の話し合いでも、うまくつながっていない様子も示して</a:t>
            </a:r>
            <a:r>
              <a:rPr lang="ja-JP" altLang="en-US" sz="2000" dirty="0" smtClean="0">
                <a:solidFill>
                  <a:srgbClr val="FF0000"/>
                </a:solidFill>
                <a:latin typeface="Calibri"/>
                <a:ea typeface="Calibri"/>
                <a:cs typeface="Calibri"/>
                <a:sym typeface="Calibri"/>
              </a:rPr>
              <a:t>います。</a:t>
            </a:r>
            <a:endParaRPr lang="ja-JP" altLang="en-US" sz="2000" dirty="0">
              <a:solidFill>
                <a:srgbClr val="FF0000"/>
              </a:solidFill>
              <a:latin typeface="Calibri"/>
              <a:ea typeface="Calibri"/>
              <a:cs typeface="Calibri"/>
              <a:sym typeface="Calibri"/>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5</a:t>
            </a:fld>
            <a:endParaRPr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3"/>
          <p:cNvSpPr txBox="1"/>
          <p:nvPr/>
        </p:nvSpPr>
        <p:spPr>
          <a:xfrm>
            <a:off x="109516" y="868965"/>
            <a:ext cx="12082484"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ja-JP" sz="2800" dirty="0">
                <a:solidFill>
                  <a:schemeClr val="dk1"/>
                </a:solidFill>
                <a:latin typeface="Arial"/>
                <a:ea typeface="Arial"/>
                <a:cs typeface="Arial"/>
                <a:sym typeface="Arial"/>
              </a:rPr>
              <a:t>「児童</a:t>
            </a:r>
            <a:r>
              <a:rPr lang="ja-JP" sz="2800" dirty="0" smtClean="0">
                <a:solidFill>
                  <a:schemeClr val="dk1"/>
                </a:solidFill>
                <a:latin typeface="Arial"/>
                <a:ea typeface="Arial"/>
                <a:cs typeface="Arial"/>
                <a:sym typeface="Arial"/>
              </a:rPr>
              <a:t>生徒</a:t>
            </a:r>
            <a:r>
              <a:rPr lang="ja-JP" altLang="en-US" sz="2800" dirty="0" smtClean="0">
                <a:solidFill>
                  <a:schemeClr val="dk1"/>
                </a:solidFill>
              </a:rPr>
              <a:t>が相互に意見を交流しながら考えを深め合うためには、</a:t>
            </a:r>
            <a:r>
              <a:rPr lang="ja-JP" sz="2800" dirty="0" smtClean="0">
                <a:solidFill>
                  <a:schemeClr val="dk1"/>
                </a:solidFill>
                <a:latin typeface="Arial"/>
                <a:ea typeface="Arial"/>
                <a:cs typeface="Arial"/>
                <a:sym typeface="Arial"/>
              </a:rPr>
              <a:t>自分</a:t>
            </a:r>
            <a:r>
              <a:rPr lang="ja-JP" sz="2800" dirty="0">
                <a:solidFill>
                  <a:schemeClr val="dk1"/>
                </a:solidFill>
                <a:latin typeface="Arial"/>
                <a:ea typeface="Arial"/>
                <a:cs typeface="Arial"/>
                <a:sym typeface="Arial"/>
              </a:rPr>
              <a:t>の考えを相手に伝わるように工夫して発表する</a:t>
            </a:r>
            <a:r>
              <a:rPr lang="ja-JP" sz="2800" dirty="0" smtClean="0">
                <a:solidFill>
                  <a:schemeClr val="dk1"/>
                </a:solidFill>
                <a:latin typeface="Arial"/>
                <a:ea typeface="Arial"/>
                <a:cs typeface="Arial"/>
                <a:sym typeface="Arial"/>
              </a:rPr>
              <a:t>力</a:t>
            </a:r>
            <a:r>
              <a:rPr lang="ja-JP" altLang="en-US" sz="2800" dirty="0" smtClean="0">
                <a:solidFill>
                  <a:schemeClr val="dk1"/>
                </a:solidFill>
                <a:latin typeface="Arial"/>
                <a:ea typeface="Arial"/>
                <a:cs typeface="Arial"/>
                <a:sym typeface="Arial"/>
              </a:rPr>
              <a:t>が必要です。</a:t>
            </a:r>
            <a:endParaRPr lang="en-US" altLang="ja-JP" sz="2800" dirty="0" smtClean="0">
              <a:solidFill>
                <a:schemeClr val="dk1"/>
              </a:solidFill>
              <a:latin typeface="Arial"/>
              <a:ea typeface="Arial"/>
              <a:cs typeface="Arial"/>
              <a:sym typeface="Arial"/>
            </a:endParaRPr>
          </a:p>
          <a:p>
            <a:pPr marL="0" marR="0" lvl="0" indent="0" algn="just" rtl="0">
              <a:spcBef>
                <a:spcPts val="0"/>
              </a:spcBef>
              <a:spcAft>
                <a:spcPts val="0"/>
              </a:spcAft>
              <a:buNone/>
            </a:pPr>
            <a:r>
              <a:rPr lang="ja-JP" altLang="en-US" sz="2800" dirty="0" smtClean="0">
                <a:solidFill>
                  <a:schemeClr val="dk1"/>
                </a:solidFill>
                <a:latin typeface="Arial"/>
                <a:ea typeface="Arial"/>
                <a:cs typeface="Arial"/>
                <a:sym typeface="Arial"/>
              </a:rPr>
              <a:t>　そこで、</a:t>
            </a:r>
            <a:r>
              <a:rPr lang="ja-JP" sz="2800" u="sng" dirty="0" smtClean="0">
                <a:solidFill>
                  <a:schemeClr val="dk1"/>
                </a:solidFill>
                <a:latin typeface="Arial"/>
                <a:ea typeface="Arial"/>
                <a:cs typeface="Arial"/>
                <a:sym typeface="Arial"/>
              </a:rPr>
              <a:t>教師</a:t>
            </a:r>
            <a:r>
              <a:rPr lang="ja-JP" sz="2800" u="sng" dirty="0">
                <a:solidFill>
                  <a:schemeClr val="dk1"/>
                </a:solidFill>
                <a:latin typeface="Arial"/>
                <a:ea typeface="Arial"/>
                <a:cs typeface="Arial"/>
                <a:sym typeface="Arial"/>
              </a:rPr>
              <a:t>がどのように関わっていくか</a:t>
            </a:r>
            <a:r>
              <a:rPr lang="ja-JP" sz="2800" dirty="0" smtClean="0">
                <a:solidFill>
                  <a:schemeClr val="dk1"/>
                </a:solidFill>
                <a:latin typeface="Arial"/>
                <a:ea typeface="Arial"/>
                <a:cs typeface="Arial"/>
                <a:sym typeface="Arial"/>
              </a:rPr>
              <a:t>に</a:t>
            </a:r>
            <a:r>
              <a:rPr lang="ja-JP" altLang="en-US" sz="2800" dirty="0" smtClean="0">
                <a:solidFill>
                  <a:schemeClr val="dk1"/>
                </a:solidFill>
                <a:latin typeface="Arial"/>
                <a:ea typeface="Arial"/>
                <a:cs typeface="Arial"/>
                <a:sym typeface="Arial"/>
              </a:rPr>
              <a:t>ついて</a:t>
            </a:r>
            <a:r>
              <a:rPr lang="ja-JP" sz="2800" dirty="0" smtClean="0">
                <a:solidFill>
                  <a:schemeClr val="dk1"/>
                </a:solidFill>
                <a:latin typeface="Arial"/>
                <a:ea typeface="Arial"/>
                <a:cs typeface="Arial"/>
                <a:sym typeface="Arial"/>
              </a:rPr>
              <a:t>考えて</a:t>
            </a:r>
            <a:r>
              <a:rPr lang="ja-JP" sz="2800" dirty="0">
                <a:solidFill>
                  <a:schemeClr val="dk1"/>
                </a:solidFill>
                <a:latin typeface="Arial"/>
                <a:ea typeface="Arial"/>
                <a:cs typeface="Arial"/>
                <a:sym typeface="Arial"/>
              </a:rPr>
              <a:t>いきましょう。　　　　　　　　　　　</a:t>
            </a:r>
            <a:endParaRPr sz="2800" dirty="0">
              <a:solidFill>
                <a:schemeClr val="dk1"/>
              </a:solidFill>
              <a:latin typeface="Arial"/>
              <a:ea typeface="Arial"/>
              <a:cs typeface="Arial"/>
              <a:sym typeface="Arial"/>
            </a:endParaRPr>
          </a:p>
        </p:txBody>
      </p:sp>
      <p:grpSp>
        <p:nvGrpSpPr>
          <p:cNvPr id="273" name="Google Shape;273;p3"/>
          <p:cNvGrpSpPr/>
          <p:nvPr/>
        </p:nvGrpSpPr>
        <p:grpSpPr>
          <a:xfrm>
            <a:off x="544196" y="2645024"/>
            <a:ext cx="5693839" cy="3559614"/>
            <a:chOff x="6325585" y="2732006"/>
            <a:chExt cx="5693839" cy="3559614"/>
          </a:xfrm>
        </p:grpSpPr>
        <p:sp>
          <p:nvSpPr>
            <p:cNvPr id="274" name="Google Shape;274;p3"/>
            <p:cNvSpPr/>
            <p:nvPr/>
          </p:nvSpPr>
          <p:spPr>
            <a:xfrm>
              <a:off x="6325585" y="5114503"/>
              <a:ext cx="2891043" cy="1108921"/>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75" name="Google Shape;275;p3"/>
            <p:cNvGrpSpPr/>
            <p:nvPr/>
          </p:nvGrpSpPr>
          <p:grpSpPr>
            <a:xfrm>
              <a:off x="6325585" y="2732006"/>
              <a:ext cx="5693839" cy="3559614"/>
              <a:chOff x="6400190" y="2712488"/>
              <a:chExt cx="5693839" cy="3559614"/>
            </a:xfrm>
          </p:grpSpPr>
          <p:sp>
            <p:nvSpPr>
              <p:cNvPr id="276" name="Google Shape;276;p3"/>
              <p:cNvSpPr/>
              <p:nvPr/>
            </p:nvSpPr>
            <p:spPr>
              <a:xfrm>
                <a:off x="9470087" y="4517570"/>
                <a:ext cx="2623942" cy="1754532"/>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77" name="Google Shape;277;p3"/>
              <p:cNvGrpSpPr/>
              <p:nvPr/>
            </p:nvGrpSpPr>
            <p:grpSpPr>
              <a:xfrm>
                <a:off x="6400190" y="2712488"/>
                <a:ext cx="5504396" cy="3418258"/>
                <a:chOff x="1797604" y="2262148"/>
                <a:chExt cx="8433047" cy="3793291"/>
              </a:xfrm>
            </p:grpSpPr>
            <p:grpSp>
              <p:nvGrpSpPr>
                <p:cNvPr id="278" name="Google Shape;278;p3"/>
                <p:cNvGrpSpPr/>
                <p:nvPr/>
              </p:nvGrpSpPr>
              <p:grpSpPr>
                <a:xfrm>
                  <a:off x="1797604" y="2262148"/>
                  <a:ext cx="7254789" cy="3793291"/>
                  <a:chOff x="858806" y="3831430"/>
                  <a:chExt cx="3077157" cy="2183577"/>
                </a:xfrm>
              </p:grpSpPr>
              <p:grpSp>
                <p:nvGrpSpPr>
                  <p:cNvPr id="279" name="Google Shape;279;p3"/>
                  <p:cNvGrpSpPr/>
                  <p:nvPr/>
                </p:nvGrpSpPr>
                <p:grpSpPr>
                  <a:xfrm>
                    <a:off x="858806" y="3831430"/>
                    <a:ext cx="2646614" cy="2163953"/>
                    <a:chOff x="1162050" y="2686217"/>
                    <a:chExt cx="1838324" cy="1482520"/>
                  </a:xfrm>
                </p:grpSpPr>
                <p:sp>
                  <p:nvSpPr>
                    <p:cNvPr id="280" name="Google Shape;280;p3"/>
                    <p:cNvSpPr/>
                    <p:nvPr/>
                  </p:nvSpPr>
                  <p:spPr>
                    <a:xfrm>
                      <a:off x="1933574" y="2686217"/>
                      <a:ext cx="1066800" cy="400050"/>
                    </a:xfrm>
                    <a:prstGeom prst="ellipse">
                      <a:avLst/>
                    </a:prstGeom>
                    <a:solidFill>
                      <a:srgbClr val="4F81BD"/>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Arial"/>
                        <a:buNone/>
                      </a:pPr>
                      <a:r>
                        <a:rPr lang="ja-JP" sz="2400" b="0" i="0" u="none" strike="noStrike" cap="none">
                          <a:solidFill>
                            <a:srgbClr val="FFFFFF"/>
                          </a:solidFill>
                          <a:latin typeface="Arial"/>
                          <a:ea typeface="Arial"/>
                          <a:cs typeface="Arial"/>
                          <a:sym typeface="Arial"/>
                        </a:rPr>
                        <a:t>教師</a:t>
                      </a:r>
                      <a:endParaRPr/>
                    </a:p>
                  </p:txBody>
                </p:sp>
                <p:cxnSp>
                  <p:nvCxnSpPr>
                    <p:cNvPr id="281" name="Google Shape;281;p3"/>
                    <p:cNvCxnSpPr/>
                    <p:nvPr/>
                  </p:nvCxnSpPr>
                  <p:spPr>
                    <a:xfrm flipH="1">
                      <a:off x="1837821" y="3131643"/>
                      <a:ext cx="333981" cy="535274"/>
                    </a:xfrm>
                    <a:prstGeom prst="straightConnector1">
                      <a:avLst/>
                    </a:prstGeom>
                    <a:noFill/>
                    <a:ln w="76200" cap="flat" cmpd="sng">
                      <a:solidFill>
                        <a:srgbClr val="FF0000"/>
                      </a:solidFill>
                      <a:prstDash val="solid"/>
                      <a:round/>
                      <a:headEnd type="triangle" w="med" len="med"/>
                      <a:tailEnd type="triangle" w="med" len="med"/>
                    </a:ln>
                  </p:spPr>
                </p:cxnSp>
                <p:sp>
                  <p:nvSpPr>
                    <p:cNvPr id="282" name="Google Shape;282;p3"/>
                    <p:cNvSpPr/>
                    <p:nvPr/>
                  </p:nvSpPr>
                  <p:spPr>
                    <a:xfrm>
                      <a:off x="1162050" y="3844887"/>
                      <a:ext cx="323850" cy="323850"/>
                    </a:xfrm>
                    <a:prstGeom prst="ellipse">
                      <a:avLst/>
                    </a:prstGeom>
                    <a:solidFill>
                      <a:srgbClr val="F79646"/>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ja-JP" sz="1200" b="0" i="0" u="none" strike="noStrike" cap="none">
                          <a:solidFill>
                            <a:srgbClr val="FFFFFF"/>
                          </a:solidFill>
                          <a:latin typeface="Arial"/>
                          <a:ea typeface="Arial"/>
                          <a:cs typeface="Arial"/>
                          <a:sym typeface="Arial"/>
                        </a:rPr>
                        <a:t>児童生徒</a:t>
                      </a:r>
                      <a:endParaRPr/>
                    </a:p>
                  </p:txBody>
                </p:sp>
              </p:grpSp>
              <p:sp>
                <p:nvSpPr>
                  <p:cNvPr id="283" name="Google Shape;283;p3"/>
                  <p:cNvSpPr/>
                  <p:nvPr/>
                </p:nvSpPr>
                <p:spPr>
                  <a:xfrm>
                    <a:off x="1503318" y="5542301"/>
                    <a:ext cx="466243" cy="472706"/>
                  </a:xfrm>
                  <a:prstGeom prst="ellipse">
                    <a:avLst/>
                  </a:prstGeom>
                  <a:solidFill>
                    <a:srgbClr val="F79646"/>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ja-JP" sz="1200" b="0" i="0" u="none" strike="noStrike" cap="none">
                        <a:solidFill>
                          <a:srgbClr val="FFFFFF"/>
                        </a:solidFill>
                        <a:latin typeface="Arial"/>
                        <a:ea typeface="Arial"/>
                        <a:cs typeface="Arial"/>
                        <a:sym typeface="Arial"/>
                      </a:rPr>
                      <a:t>児童生徒</a:t>
                    </a:r>
                    <a:endParaRPr/>
                  </a:p>
                </p:txBody>
              </p:sp>
              <p:sp>
                <p:nvSpPr>
                  <p:cNvPr id="284" name="Google Shape;284;p3"/>
                  <p:cNvSpPr/>
                  <p:nvPr/>
                </p:nvSpPr>
                <p:spPr>
                  <a:xfrm>
                    <a:off x="2238668" y="5534287"/>
                    <a:ext cx="466243" cy="472706"/>
                  </a:xfrm>
                  <a:prstGeom prst="ellipse">
                    <a:avLst/>
                  </a:prstGeom>
                  <a:solidFill>
                    <a:srgbClr val="F79646"/>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ja-JP" sz="1200" b="0" i="0" u="none" strike="noStrike" cap="none">
                        <a:solidFill>
                          <a:srgbClr val="FFFFFF"/>
                        </a:solidFill>
                        <a:latin typeface="Arial"/>
                        <a:ea typeface="Arial"/>
                        <a:cs typeface="Arial"/>
                        <a:sym typeface="Arial"/>
                      </a:rPr>
                      <a:t>児童生徒</a:t>
                    </a:r>
                    <a:endParaRPr/>
                  </a:p>
                </p:txBody>
              </p:sp>
              <p:sp>
                <p:nvSpPr>
                  <p:cNvPr id="285" name="Google Shape;285;p3"/>
                  <p:cNvSpPr/>
                  <p:nvPr/>
                </p:nvSpPr>
                <p:spPr>
                  <a:xfrm>
                    <a:off x="3036463" y="5513738"/>
                    <a:ext cx="466243" cy="472706"/>
                  </a:xfrm>
                  <a:prstGeom prst="ellipse">
                    <a:avLst/>
                  </a:prstGeom>
                  <a:solidFill>
                    <a:srgbClr val="F79646"/>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ja-JP" sz="1200" b="0" i="0" u="none" strike="noStrike" cap="none">
                        <a:solidFill>
                          <a:srgbClr val="FFFFFF"/>
                        </a:solidFill>
                        <a:latin typeface="Arial"/>
                        <a:ea typeface="Arial"/>
                        <a:cs typeface="Arial"/>
                        <a:sym typeface="Arial"/>
                      </a:rPr>
                      <a:t>児童生徒</a:t>
                    </a:r>
                    <a:endParaRPr/>
                  </a:p>
                </p:txBody>
              </p:sp>
              <p:sp>
                <p:nvSpPr>
                  <p:cNvPr id="286" name="Google Shape;286;p3"/>
                  <p:cNvSpPr/>
                  <p:nvPr/>
                </p:nvSpPr>
                <p:spPr>
                  <a:xfrm>
                    <a:off x="3469720" y="5072407"/>
                    <a:ext cx="466243" cy="472706"/>
                  </a:xfrm>
                  <a:prstGeom prst="ellipse">
                    <a:avLst/>
                  </a:prstGeom>
                  <a:solidFill>
                    <a:srgbClr val="F79646"/>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ja-JP" sz="1200" b="0" i="0" u="none" strike="noStrike" cap="none">
                        <a:solidFill>
                          <a:srgbClr val="FFFFFF"/>
                        </a:solidFill>
                        <a:latin typeface="Arial"/>
                        <a:ea typeface="Arial"/>
                        <a:cs typeface="Arial"/>
                        <a:sym typeface="Arial"/>
                      </a:rPr>
                      <a:t>児童生徒</a:t>
                    </a:r>
                    <a:endParaRPr/>
                  </a:p>
                </p:txBody>
              </p:sp>
            </p:grpSp>
            <p:sp>
              <p:nvSpPr>
                <p:cNvPr id="287" name="Google Shape;287;p3"/>
                <p:cNvSpPr/>
                <p:nvPr/>
              </p:nvSpPr>
              <p:spPr>
                <a:xfrm>
                  <a:off x="9131423" y="5184639"/>
                  <a:ext cx="1099228" cy="821181"/>
                </a:xfrm>
                <a:prstGeom prst="ellipse">
                  <a:avLst/>
                </a:prstGeom>
                <a:solidFill>
                  <a:srgbClr val="F79646"/>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ja-JP" sz="1200" b="0" i="0" u="none" strike="noStrike" cap="none">
                      <a:solidFill>
                        <a:srgbClr val="FFFFFF"/>
                      </a:solidFill>
                      <a:latin typeface="Arial"/>
                      <a:ea typeface="Arial"/>
                      <a:cs typeface="Arial"/>
                      <a:sym typeface="Arial"/>
                    </a:rPr>
                    <a:t>児童生徒</a:t>
                  </a:r>
                  <a:endParaRPr/>
                </a:p>
              </p:txBody>
            </p:sp>
          </p:grpSp>
          <p:cxnSp>
            <p:nvCxnSpPr>
              <p:cNvPr id="288" name="Google Shape;288;p3"/>
              <p:cNvCxnSpPr>
                <a:stCxn id="284" idx="2"/>
              </p:cNvCxnSpPr>
              <p:nvPr/>
            </p:nvCxnSpPr>
            <p:spPr>
              <a:xfrm flipH="1">
                <a:off x="7853410" y="5748204"/>
                <a:ext cx="670200" cy="19800"/>
              </a:xfrm>
              <a:prstGeom prst="straightConnector1">
                <a:avLst/>
              </a:prstGeom>
              <a:noFill/>
              <a:ln w="76200" cap="flat" cmpd="sng">
                <a:solidFill>
                  <a:srgbClr val="FF0000"/>
                </a:solidFill>
                <a:prstDash val="solid"/>
                <a:round/>
                <a:headEnd type="triangle" w="med" len="med"/>
                <a:tailEnd type="triangle" w="med" len="med"/>
              </a:ln>
            </p:spPr>
          </p:cxnSp>
          <p:cxnSp>
            <p:nvCxnSpPr>
              <p:cNvPr id="289" name="Google Shape;289;p3"/>
              <p:cNvCxnSpPr/>
              <p:nvPr/>
            </p:nvCxnSpPr>
            <p:spPr>
              <a:xfrm rot="10800000">
                <a:off x="6699968" y="5768032"/>
                <a:ext cx="700200" cy="22800"/>
              </a:xfrm>
              <a:prstGeom prst="straightConnector1">
                <a:avLst/>
              </a:prstGeom>
              <a:noFill/>
              <a:ln w="76200" cap="flat" cmpd="sng">
                <a:solidFill>
                  <a:srgbClr val="FF0000"/>
                </a:solidFill>
                <a:prstDash val="solid"/>
                <a:round/>
                <a:headEnd type="triangle" w="med" len="med"/>
                <a:tailEnd type="triangle" w="med" len="med"/>
              </a:ln>
            </p:spPr>
          </p:cxnSp>
          <p:cxnSp>
            <p:nvCxnSpPr>
              <p:cNvPr id="290" name="Google Shape;290;p3"/>
              <p:cNvCxnSpPr/>
              <p:nvPr/>
            </p:nvCxnSpPr>
            <p:spPr>
              <a:xfrm rot="10800000">
                <a:off x="10217572" y="5801384"/>
                <a:ext cx="700200" cy="22800"/>
              </a:xfrm>
              <a:prstGeom prst="straightConnector1">
                <a:avLst/>
              </a:prstGeom>
              <a:noFill/>
              <a:ln w="76200" cap="flat" cmpd="sng">
                <a:solidFill>
                  <a:srgbClr val="FF0000"/>
                </a:solidFill>
                <a:prstDash val="solid"/>
                <a:round/>
                <a:headEnd type="triangle" w="med" len="med"/>
                <a:tailEnd type="triangle" w="med" len="med"/>
              </a:ln>
            </p:spPr>
          </p:cxnSp>
          <p:cxnSp>
            <p:nvCxnSpPr>
              <p:cNvPr id="291" name="Google Shape;291;p3"/>
              <p:cNvCxnSpPr/>
              <p:nvPr/>
            </p:nvCxnSpPr>
            <p:spPr>
              <a:xfrm flipH="1">
                <a:off x="9665876" y="5051286"/>
                <a:ext cx="566400" cy="405000"/>
              </a:xfrm>
              <a:prstGeom prst="straightConnector1">
                <a:avLst/>
              </a:prstGeom>
              <a:noFill/>
              <a:ln w="76200" cap="flat" cmpd="sng">
                <a:solidFill>
                  <a:srgbClr val="FF0000"/>
                </a:solidFill>
                <a:prstDash val="solid"/>
                <a:round/>
                <a:headEnd type="triangle" w="med" len="med"/>
                <a:tailEnd type="triangle" w="med" len="med"/>
              </a:ln>
            </p:spPr>
          </p:cxnSp>
          <p:cxnSp>
            <p:nvCxnSpPr>
              <p:cNvPr id="292" name="Google Shape;292;p3"/>
              <p:cNvCxnSpPr/>
              <p:nvPr/>
            </p:nvCxnSpPr>
            <p:spPr>
              <a:xfrm rot="10800000">
                <a:off x="11082978" y="5001362"/>
                <a:ext cx="524100" cy="321300"/>
              </a:xfrm>
              <a:prstGeom prst="straightConnector1">
                <a:avLst/>
              </a:prstGeom>
              <a:noFill/>
              <a:ln w="76200" cap="flat" cmpd="sng">
                <a:solidFill>
                  <a:srgbClr val="FF0000"/>
                </a:solidFill>
                <a:prstDash val="solid"/>
                <a:round/>
                <a:headEnd type="triangle" w="med" len="med"/>
                <a:tailEnd type="triangle" w="med" len="med"/>
              </a:ln>
            </p:spPr>
          </p:cxnSp>
          <p:cxnSp>
            <p:nvCxnSpPr>
              <p:cNvPr id="293" name="Google Shape;293;p3"/>
              <p:cNvCxnSpPr/>
              <p:nvPr/>
            </p:nvCxnSpPr>
            <p:spPr>
              <a:xfrm>
                <a:off x="9661328" y="3735359"/>
                <a:ext cx="668726" cy="1163212"/>
              </a:xfrm>
              <a:prstGeom prst="straightConnector1">
                <a:avLst/>
              </a:prstGeom>
              <a:noFill/>
              <a:ln w="76200" cap="flat" cmpd="sng">
                <a:solidFill>
                  <a:srgbClr val="FF0000"/>
                </a:solidFill>
                <a:prstDash val="solid"/>
                <a:round/>
                <a:headEnd type="triangle" w="med" len="med"/>
                <a:tailEnd type="triangle" w="med" len="med"/>
              </a:ln>
            </p:spPr>
          </p:cxnSp>
        </p:grpSp>
      </p:grpSp>
      <p:sp>
        <p:nvSpPr>
          <p:cNvPr id="294" name="Google Shape;294;p3"/>
          <p:cNvSpPr/>
          <p:nvPr/>
        </p:nvSpPr>
        <p:spPr>
          <a:xfrm>
            <a:off x="6017416" y="2208934"/>
            <a:ext cx="5986467" cy="4431585"/>
          </a:xfrm>
          <a:prstGeom prst="wedgeEllipseCallout">
            <a:avLst>
              <a:gd name="adj1" fmla="val -81319"/>
              <a:gd name="adj2" fmla="val -6237"/>
            </a:avLst>
          </a:prstGeom>
          <a:solidFill>
            <a:schemeClr val="accent6">
              <a:lumMod val="40000"/>
              <a:lumOff val="60000"/>
            </a:schemeClr>
          </a:solid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95" name="Google Shape;295;p3"/>
          <p:cNvGrpSpPr/>
          <p:nvPr/>
        </p:nvGrpSpPr>
        <p:grpSpPr>
          <a:xfrm>
            <a:off x="6967714" y="2567639"/>
            <a:ext cx="4362113" cy="3714175"/>
            <a:chOff x="6967714" y="2567639"/>
            <a:chExt cx="4362113" cy="3714175"/>
          </a:xfrm>
        </p:grpSpPr>
        <p:grpSp>
          <p:nvGrpSpPr>
            <p:cNvPr id="296" name="Google Shape;296;p3"/>
            <p:cNvGrpSpPr/>
            <p:nvPr/>
          </p:nvGrpSpPr>
          <p:grpSpPr>
            <a:xfrm>
              <a:off x="6967714" y="2567639"/>
              <a:ext cx="4362113" cy="3714175"/>
              <a:chOff x="6967714" y="2561334"/>
              <a:chExt cx="4362113" cy="3714175"/>
            </a:xfrm>
          </p:grpSpPr>
          <p:grpSp>
            <p:nvGrpSpPr>
              <p:cNvPr id="297" name="Google Shape;297;p3"/>
              <p:cNvGrpSpPr/>
              <p:nvPr/>
            </p:nvGrpSpPr>
            <p:grpSpPr>
              <a:xfrm>
                <a:off x="6967714" y="2561334"/>
                <a:ext cx="4362113" cy="3714175"/>
                <a:chOff x="2519949" y="3066879"/>
                <a:chExt cx="3683377" cy="2054181"/>
              </a:xfrm>
            </p:grpSpPr>
            <p:sp>
              <p:nvSpPr>
                <p:cNvPr id="298" name="Google Shape;298;p3"/>
                <p:cNvSpPr/>
                <p:nvPr/>
              </p:nvSpPr>
              <p:spPr>
                <a:xfrm>
                  <a:off x="2519949" y="3066879"/>
                  <a:ext cx="2269970" cy="622880"/>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a:solidFill>
                        <a:schemeClr val="lt1"/>
                      </a:solidFill>
                      <a:latin typeface="Arial"/>
                      <a:ea typeface="Arial"/>
                      <a:cs typeface="Arial"/>
                      <a:sym typeface="Arial"/>
                    </a:rPr>
                    <a:t>教師</a:t>
                  </a:r>
                  <a:endParaRPr/>
                </a:p>
              </p:txBody>
            </p:sp>
            <p:sp>
              <p:nvSpPr>
                <p:cNvPr id="299" name="Google Shape;299;p3"/>
                <p:cNvSpPr/>
                <p:nvPr/>
              </p:nvSpPr>
              <p:spPr>
                <a:xfrm>
                  <a:off x="3370185" y="4486595"/>
                  <a:ext cx="880128" cy="469641"/>
                </a:xfrm>
                <a:prstGeom prst="ellipse">
                  <a:avLst/>
                </a:prstGeom>
                <a:solidFill>
                  <a:srgbClr val="F4B08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Arial"/>
                      <a:ea typeface="Arial"/>
                      <a:cs typeface="Arial"/>
                      <a:sym typeface="Arial"/>
                    </a:rPr>
                    <a:t>児童生徒</a:t>
                  </a:r>
                  <a:endParaRPr/>
                </a:p>
              </p:txBody>
            </p:sp>
            <p:cxnSp>
              <p:nvCxnSpPr>
                <p:cNvPr id="300" name="Google Shape;300;p3"/>
                <p:cNvCxnSpPr/>
                <p:nvPr/>
              </p:nvCxnSpPr>
              <p:spPr>
                <a:xfrm>
                  <a:off x="4105286" y="3639616"/>
                  <a:ext cx="516522" cy="401487"/>
                </a:xfrm>
                <a:prstGeom prst="straightConnector1">
                  <a:avLst/>
                </a:prstGeom>
                <a:noFill/>
                <a:ln w="76200" cap="flat" cmpd="sng">
                  <a:solidFill>
                    <a:srgbClr val="FF0000"/>
                  </a:solidFill>
                  <a:prstDash val="solid"/>
                  <a:miter lim="800000"/>
                  <a:headEnd type="triangle" w="med" len="med"/>
                  <a:tailEnd type="triangle" w="med" len="med"/>
                </a:ln>
              </p:spPr>
            </p:cxnSp>
            <p:sp>
              <p:nvSpPr>
                <p:cNvPr id="301" name="Google Shape;301;p3"/>
                <p:cNvSpPr/>
                <p:nvPr/>
              </p:nvSpPr>
              <p:spPr>
                <a:xfrm>
                  <a:off x="3048258" y="4012107"/>
                  <a:ext cx="3155068" cy="1108953"/>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302" name="Google Shape;302;p3"/>
              <p:cNvSpPr/>
              <p:nvPr/>
            </p:nvSpPr>
            <p:spPr>
              <a:xfrm>
                <a:off x="9980361" y="5156972"/>
                <a:ext cx="971425" cy="841238"/>
              </a:xfrm>
              <a:prstGeom prst="ellipse">
                <a:avLst/>
              </a:prstGeom>
              <a:solidFill>
                <a:srgbClr val="F4B08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Arial"/>
                    <a:ea typeface="Arial"/>
                    <a:cs typeface="Arial"/>
                    <a:sym typeface="Arial"/>
                  </a:rPr>
                  <a:t>児童生徒</a:t>
                </a:r>
                <a:endParaRPr/>
              </a:p>
            </p:txBody>
          </p:sp>
          <p:sp>
            <p:nvSpPr>
              <p:cNvPr id="303" name="Google Shape;303;p3"/>
              <p:cNvSpPr/>
              <p:nvPr/>
            </p:nvSpPr>
            <p:spPr>
              <a:xfrm>
                <a:off x="9058944" y="4418422"/>
                <a:ext cx="971425" cy="841238"/>
              </a:xfrm>
              <a:prstGeom prst="ellipse">
                <a:avLst/>
              </a:prstGeom>
              <a:solidFill>
                <a:srgbClr val="F4B08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Arial"/>
                    <a:ea typeface="Arial"/>
                    <a:cs typeface="Arial"/>
                    <a:sym typeface="Arial"/>
                  </a:rPr>
                  <a:t>児童生徒</a:t>
                </a:r>
                <a:endParaRPr/>
              </a:p>
            </p:txBody>
          </p:sp>
          <p:cxnSp>
            <p:nvCxnSpPr>
              <p:cNvPr id="304" name="Google Shape;304;p3"/>
              <p:cNvCxnSpPr>
                <a:stCxn id="302" idx="2"/>
              </p:cNvCxnSpPr>
              <p:nvPr/>
            </p:nvCxnSpPr>
            <p:spPr>
              <a:xfrm flipH="1">
                <a:off x="8880561" y="5577591"/>
                <a:ext cx="1099800" cy="22500"/>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305" name="Google Shape;305;p3"/>
              <p:cNvCxnSpPr/>
              <p:nvPr/>
            </p:nvCxnSpPr>
            <p:spPr>
              <a:xfrm flipH="1">
                <a:off x="8094246" y="4779574"/>
                <a:ext cx="763200" cy="319200"/>
              </a:xfrm>
              <a:prstGeom prst="straightConnector1">
                <a:avLst/>
              </a:prstGeom>
              <a:noFill/>
              <a:ln w="76200" cap="flat" cmpd="sng">
                <a:solidFill>
                  <a:srgbClr val="FF0000"/>
                </a:solidFill>
                <a:prstDash val="solid"/>
                <a:miter lim="800000"/>
                <a:headEnd type="triangle" w="med" len="med"/>
                <a:tailEnd type="triangle" w="med" len="med"/>
              </a:ln>
            </p:spPr>
          </p:cxnSp>
        </p:grpSp>
        <p:cxnSp>
          <p:nvCxnSpPr>
            <p:cNvPr id="306" name="Google Shape;306;p3"/>
            <p:cNvCxnSpPr/>
            <p:nvPr/>
          </p:nvCxnSpPr>
          <p:spPr>
            <a:xfrm rot="10800000">
              <a:off x="9898394" y="4712067"/>
              <a:ext cx="690600" cy="362400"/>
            </a:xfrm>
            <a:prstGeom prst="straightConnector1">
              <a:avLst/>
            </a:prstGeom>
            <a:noFill/>
            <a:ln w="76200" cap="flat" cmpd="sng">
              <a:solidFill>
                <a:srgbClr val="FF0000"/>
              </a:solidFill>
              <a:prstDash val="solid"/>
              <a:miter lim="800000"/>
              <a:headEnd type="triangle" w="med" len="med"/>
              <a:tailEnd type="triangle" w="med" len="med"/>
            </a:ln>
          </p:spPr>
        </p:cxnSp>
      </p:grpSp>
      <p:sp>
        <p:nvSpPr>
          <p:cNvPr id="38" name="Google Shape;185;p4"/>
          <p:cNvSpPr/>
          <p:nvPr/>
        </p:nvSpPr>
        <p:spPr>
          <a:xfrm>
            <a:off x="13621" y="2523"/>
            <a:ext cx="12192000" cy="81088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2800" dirty="0" smtClean="0">
                <a:solidFill>
                  <a:schemeClr val="lt1"/>
                </a:solidFill>
                <a:latin typeface="Arial"/>
                <a:ea typeface="Arial"/>
                <a:cs typeface="Arial"/>
                <a:sym typeface="Arial"/>
              </a:rPr>
              <a:t>１．課題の把握</a:t>
            </a:r>
            <a:endParaRPr lang="en-US" altLang="ja-JP" sz="2800" dirty="0" smtClean="0">
              <a:solidFill>
                <a:schemeClr val="lt1"/>
              </a:solidFill>
              <a:latin typeface="Arial"/>
              <a:ea typeface="Arial"/>
              <a:cs typeface="Arial"/>
              <a:sym typeface="Arial"/>
            </a:endParaRPr>
          </a:p>
          <a:p>
            <a:pPr marL="0" marR="0" lvl="0" indent="0" algn="l" rtl="0">
              <a:spcBef>
                <a:spcPts val="0"/>
              </a:spcBef>
              <a:spcAft>
                <a:spcPts val="0"/>
              </a:spcAft>
              <a:buNone/>
            </a:pPr>
            <a:r>
              <a:rPr lang="en-US" altLang="ja-JP" sz="2800" dirty="0">
                <a:solidFill>
                  <a:schemeClr val="lt1"/>
                </a:solidFill>
              </a:rPr>
              <a:t>B</a:t>
            </a:r>
            <a:r>
              <a:rPr lang="ja-JP" altLang="en-US" sz="2800" dirty="0" smtClean="0">
                <a:solidFill>
                  <a:schemeClr val="lt1"/>
                </a:solidFill>
                <a:latin typeface="Arial"/>
                <a:ea typeface="Arial"/>
                <a:cs typeface="Arial"/>
                <a:sym typeface="Arial"/>
              </a:rPr>
              <a:t>「児童生徒の発表の様子から」</a:t>
            </a:r>
            <a:endParaRPr sz="2800" dirty="0">
              <a:solidFill>
                <a:srgbClr val="FFFFFF"/>
              </a:solidFill>
              <a:latin typeface="Arial"/>
              <a:ea typeface="Arial"/>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6</a:t>
            </a:fld>
            <a:endParaRPr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
          <p:cNvSpPr/>
          <p:nvPr/>
        </p:nvSpPr>
        <p:spPr>
          <a:xfrm>
            <a:off x="0" y="0"/>
            <a:ext cx="12192000" cy="81088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4000" dirty="0" smtClean="0">
                <a:solidFill>
                  <a:schemeClr val="lt1"/>
                </a:solidFill>
                <a:latin typeface="Arial"/>
                <a:ea typeface="Arial"/>
                <a:cs typeface="Arial"/>
                <a:sym typeface="Arial"/>
              </a:rPr>
              <a:t>演習：</a:t>
            </a:r>
            <a:r>
              <a:rPr lang="en-US" altLang="ja-JP" sz="4000" dirty="0" smtClean="0">
                <a:solidFill>
                  <a:schemeClr val="lt1"/>
                </a:solidFill>
                <a:latin typeface="Arial"/>
                <a:ea typeface="Arial"/>
                <a:cs typeface="Arial"/>
                <a:sym typeface="Arial"/>
              </a:rPr>
              <a:t>A</a:t>
            </a:r>
            <a:r>
              <a:rPr lang="ja-JP" altLang="en-US" sz="4000" dirty="0" smtClean="0">
                <a:solidFill>
                  <a:schemeClr val="lt1"/>
                </a:solidFill>
                <a:latin typeface="Arial"/>
                <a:ea typeface="Arial"/>
                <a:cs typeface="Arial"/>
                <a:sym typeface="Arial"/>
              </a:rPr>
              <a:t>　</a:t>
            </a:r>
            <a:r>
              <a:rPr lang="ja-JP" sz="4000" dirty="0" smtClean="0">
                <a:solidFill>
                  <a:schemeClr val="lt1"/>
                </a:solidFill>
                <a:latin typeface="Arial"/>
                <a:ea typeface="Arial"/>
                <a:cs typeface="Arial"/>
                <a:sym typeface="Arial"/>
              </a:rPr>
              <a:t>実際</a:t>
            </a:r>
            <a:r>
              <a:rPr lang="ja-JP" sz="4000" dirty="0">
                <a:solidFill>
                  <a:schemeClr val="lt1"/>
                </a:solidFill>
                <a:latin typeface="Arial"/>
                <a:ea typeface="Arial"/>
                <a:cs typeface="Arial"/>
                <a:sym typeface="Arial"/>
              </a:rPr>
              <a:t>の授業場面を基に考える</a:t>
            </a:r>
            <a:endParaRPr sz="4000" dirty="0">
              <a:solidFill>
                <a:schemeClr val="lt1"/>
              </a:solidFill>
              <a:latin typeface="Arial"/>
              <a:ea typeface="Arial"/>
              <a:cs typeface="Arial"/>
              <a:sym typeface="Arial"/>
            </a:endParaRPr>
          </a:p>
        </p:txBody>
      </p:sp>
      <p:sp>
        <p:nvSpPr>
          <p:cNvPr id="312" name="Google Shape;312;p6"/>
          <p:cNvSpPr/>
          <p:nvPr/>
        </p:nvSpPr>
        <p:spPr>
          <a:xfrm>
            <a:off x="126338" y="1003611"/>
            <a:ext cx="11963400" cy="56799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2300" dirty="0">
                <a:solidFill>
                  <a:schemeClr val="dk1"/>
                </a:solidFill>
                <a:latin typeface="Arial"/>
                <a:ea typeface="Arial"/>
                <a:cs typeface="Arial"/>
                <a:sym typeface="Arial"/>
              </a:rPr>
              <a:t>教材名：２年生国語　「スイミー」</a:t>
            </a:r>
            <a:endParaRPr sz="2300" dirty="0">
              <a:solidFill>
                <a:schemeClr val="dk1"/>
              </a:solidFill>
              <a:latin typeface="Arial"/>
              <a:ea typeface="Arial"/>
              <a:cs typeface="Arial"/>
              <a:sym typeface="Arial"/>
            </a:endParaRPr>
          </a:p>
          <a:p>
            <a:pPr marL="0" marR="0" lvl="0" indent="0" algn="l" rtl="0">
              <a:spcBef>
                <a:spcPts val="0"/>
              </a:spcBef>
              <a:spcAft>
                <a:spcPts val="0"/>
              </a:spcAft>
              <a:buNone/>
            </a:pPr>
            <a:r>
              <a:rPr lang="ja-JP" sz="2300" dirty="0">
                <a:solidFill>
                  <a:schemeClr val="dk1"/>
                </a:solidFill>
                <a:latin typeface="Arial"/>
                <a:ea typeface="Arial"/>
                <a:cs typeface="Arial"/>
                <a:sym typeface="Arial"/>
              </a:rPr>
              <a:t>単元の目標：場面の様子に着目して、登場人物の行動を具体的に想像することができる。</a:t>
            </a:r>
            <a:endParaRPr sz="2300" dirty="0">
              <a:solidFill>
                <a:schemeClr val="dk1"/>
              </a:solidFill>
              <a:latin typeface="Arial"/>
              <a:ea typeface="Arial"/>
              <a:cs typeface="Arial"/>
              <a:sym typeface="Arial"/>
            </a:endParaRPr>
          </a:p>
          <a:p>
            <a:pPr marL="0" marR="0" lvl="0" indent="0" algn="l" rtl="0">
              <a:spcBef>
                <a:spcPts val="0"/>
              </a:spcBef>
              <a:spcAft>
                <a:spcPts val="0"/>
              </a:spcAft>
              <a:buNone/>
            </a:pPr>
            <a:r>
              <a:rPr lang="ja-JP" sz="2300" dirty="0">
                <a:solidFill>
                  <a:schemeClr val="dk1"/>
                </a:solidFill>
                <a:latin typeface="Arial"/>
                <a:ea typeface="Arial"/>
                <a:cs typeface="Arial"/>
                <a:sym typeface="Arial"/>
              </a:rPr>
              <a:t>場面：スイミーが大きな魚を追い出すために、小さな赤い魚たちと作戦を考えているときのスイミーの気持ちを学級全体で話し合う場面</a:t>
            </a:r>
            <a:r>
              <a:rPr lang="ja-JP" sz="2400" dirty="0">
                <a:solidFill>
                  <a:schemeClr val="dk1"/>
                </a:solidFill>
                <a:latin typeface="Arial"/>
                <a:ea typeface="Arial"/>
                <a:cs typeface="Arial"/>
                <a:sym typeface="Arial"/>
              </a:rPr>
              <a:t>。</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pic>
        <p:nvPicPr>
          <p:cNvPr id="314" name="Google Shape;314;p6"/>
          <p:cNvPicPr preferRelativeResize="0"/>
          <p:nvPr/>
        </p:nvPicPr>
        <p:blipFill rotWithShape="1">
          <a:blip r:embed="rId3">
            <a:alphaModFix/>
          </a:blip>
          <a:srcRect/>
          <a:stretch/>
        </p:blipFill>
        <p:spPr>
          <a:xfrm>
            <a:off x="4441995" y="2949608"/>
            <a:ext cx="2743453" cy="2575417"/>
          </a:xfrm>
          <a:prstGeom prst="rect">
            <a:avLst/>
          </a:prstGeom>
          <a:noFill/>
          <a:ln>
            <a:noFill/>
          </a:ln>
        </p:spPr>
      </p:pic>
      <p:sp>
        <p:nvSpPr>
          <p:cNvPr id="315" name="Google Shape;315;p6"/>
          <p:cNvSpPr/>
          <p:nvPr/>
        </p:nvSpPr>
        <p:spPr>
          <a:xfrm>
            <a:off x="286652" y="2865863"/>
            <a:ext cx="5233202" cy="846998"/>
          </a:xfrm>
          <a:prstGeom prst="wedgeRectCallout">
            <a:avLst>
              <a:gd name="adj1" fmla="val 64076"/>
              <a:gd name="adj2" fmla="val 49138"/>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T　「どうして、</a:t>
            </a:r>
            <a:r>
              <a:rPr lang="ja-JP" sz="1800" dirty="0" smtClean="0">
                <a:solidFill>
                  <a:schemeClr val="dk1"/>
                </a:solidFill>
                <a:latin typeface="Arial"/>
                <a:ea typeface="Arial"/>
                <a:cs typeface="Arial"/>
                <a:sym typeface="Arial"/>
              </a:rPr>
              <a:t>スイミー</a:t>
            </a:r>
            <a:r>
              <a:rPr lang="ja-JP" altLang="en-US" sz="1800" dirty="0" smtClean="0">
                <a:solidFill>
                  <a:schemeClr val="dk1"/>
                </a:solidFill>
                <a:latin typeface="Arial"/>
                <a:ea typeface="Arial"/>
                <a:cs typeface="Arial"/>
                <a:sym typeface="Arial"/>
              </a:rPr>
              <a:t>は</a:t>
            </a:r>
            <a:r>
              <a:rPr lang="ja-JP" sz="1800" dirty="0" smtClean="0">
                <a:solidFill>
                  <a:schemeClr val="dk1"/>
                </a:solidFill>
                <a:latin typeface="Arial"/>
                <a:ea typeface="Arial"/>
                <a:cs typeface="Arial"/>
                <a:sym typeface="Arial"/>
              </a:rPr>
              <a:t>大きな</a:t>
            </a:r>
            <a:r>
              <a:rPr lang="ja-JP" sz="1800" dirty="0">
                <a:solidFill>
                  <a:schemeClr val="dk1"/>
                </a:solidFill>
                <a:latin typeface="Arial"/>
                <a:ea typeface="Arial"/>
                <a:cs typeface="Arial"/>
                <a:sym typeface="Arial"/>
              </a:rPr>
              <a:t>魚を追い出すための作戦をいろいろと考えたのでしょうか？」</a:t>
            </a:r>
            <a:endParaRPr sz="1800" dirty="0">
              <a:solidFill>
                <a:schemeClr val="dk1"/>
              </a:solidFill>
              <a:latin typeface="Arial"/>
              <a:ea typeface="Arial"/>
              <a:cs typeface="Arial"/>
              <a:sym typeface="Arial"/>
            </a:endParaRPr>
          </a:p>
        </p:txBody>
      </p:sp>
      <p:sp>
        <p:nvSpPr>
          <p:cNvPr id="316" name="Google Shape;316;p6"/>
          <p:cNvSpPr/>
          <p:nvPr/>
        </p:nvSpPr>
        <p:spPr>
          <a:xfrm>
            <a:off x="7130000" y="2718675"/>
            <a:ext cx="4923900" cy="2146200"/>
          </a:xfrm>
          <a:prstGeom prst="wedgeRectCallout">
            <a:avLst>
              <a:gd name="adj1" fmla="val -70723"/>
              <a:gd name="adj2" fmla="val 41888"/>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Ｃ　「食べられたくないから」</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Ｃ　「このままだと危険な目に合うから」</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Ｃ　「また一人ぼっちになってしまうから」</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b="1" u="sng">
                <a:solidFill>
                  <a:srgbClr val="FF0000"/>
                </a:solidFill>
                <a:latin typeface="Arial"/>
                <a:ea typeface="Arial"/>
                <a:cs typeface="Arial"/>
                <a:sym typeface="Arial"/>
              </a:rPr>
              <a:t>Ｃ　「魚にも人間の根性のようなものが</a:t>
            </a:r>
            <a:endParaRPr sz="1800" b="1" u="sng">
              <a:solidFill>
                <a:srgbClr val="FF0000"/>
              </a:solidFill>
              <a:latin typeface="Arial"/>
              <a:ea typeface="Arial"/>
              <a:cs typeface="Arial"/>
              <a:sym typeface="Arial"/>
            </a:endParaRPr>
          </a:p>
          <a:p>
            <a:pPr marL="0" marR="0" lvl="0" indent="0" algn="l" rtl="0">
              <a:spcBef>
                <a:spcPts val="0"/>
              </a:spcBef>
              <a:spcAft>
                <a:spcPts val="0"/>
              </a:spcAft>
              <a:buNone/>
            </a:pPr>
            <a:r>
              <a:rPr lang="ja-JP" sz="1800" b="1">
                <a:solidFill>
                  <a:srgbClr val="FF0000"/>
                </a:solidFill>
                <a:latin typeface="Arial"/>
                <a:ea typeface="Arial"/>
                <a:cs typeface="Arial"/>
                <a:sym typeface="Arial"/>
              </a:rPr>
              <a:t>　　</a:t>
            </a:r>
            <a:r>
              <a:rPr lang="ja-JP" sz="1800" b="1" u="sng">
                <a:solidFill>
                  <a:srgbClr val="FF0000"/>
                </a:solidFill>
                <a:latin typeface="Arial"/>
                <a:ea typeface="Arial"/>
                <a:cs typeface="Arial"/>
                <a:sym typeface="Arial"/>
              </a:rPr>
              <a:t>あって・・・」</a:t>
            </a:r>
            <a:endParaRPr sz="1800" b="1" u="sng">
              <a:solidFill>
                <a:srgbClr val="FF0000"/>
              </a:solidFill>
              <a:latin typeface="Arial"/>
              <a:ea typeface="Arial"/>
              <a:cs typeface="Arial"/>
              <a:sym typeface="Arial"/>
            </a:endParaRPr>
          </a:p>
        </p:txBody>
      </p:sp>
      <p:sp>
        <p:nvSpPr>
          <p:cNvPr id="317" name="Google Shape;317;p6"/>
          <p:cNvSpPr/>
          <p:nvPr/>
        </p:nvSpPr>
        <p:spPr>
          <a:xfrm>
            <a:off x="1037065" y="5480685"/>
            <a:ext cx="10303726" cy="988732"/>
          </a:xfrm>
          <a:prstGeom prst="wedgeRoundRectCallout">
            <a:avLst>
              <a:gd name="adj1" fmla="val 25137"/>
              <a:gd name="adj2" fmla="val -134186"/>
              <a:gd name="adj3" fmla="val 16667"/>
            </a:avLst>
          </a:prstGeom>
          <a:solidFill>
            <a:srgbClr val="D8E2F3"/>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ja-JP" sz="2700">
                <a:solidFill>
                  <a:srgbClr val="0070C0"/>
                </a:solidFill>
                <a:latin typeface="Arial"/>
                <a:ea typeface="Arial"/>
                <a:cs typeface="Arial"/>
                <a:sym typeface="Arial"/>
              </a:rPr>
              <a:t>自分の考えがうまく伝わるよう、工夫して発表できる児童を育成するために、この発言に対して、あなたならどう返しますか？</a:t>
            </a:r>
            <a:endParaRPr sz="2700">
              <a:solidFill>
                <a:srgbClr val="0070C0"/>
              </a:solidFill>
              <a:latin typeface="Arial"/>
              <a:ea typeface="Arial"/>
              <a:cs typeface="Arial"/>
              <a:sym typeface="Arial"/>
            </a:endParaRPr>
          </a:p>
        </p:txBody>
      </p:sp>
      <p:sp>
        <p:nvSpPr>
          <p:cNvPr id="9" name="Google Shape;128;p4"/>
          <p:cNvSpPr/>
          <p:nvPr/>
        </p:nvSpPr>
        <p:spPr>
          <a:xfrm>
            <a:off x="286652" y="3791775"/>
            <a:ext cx="4375616" cy="1800965"/>
          </a:xfrm>
          <a:prstGeom prst="rect">
            <a:avLst/>
          </a:prstGeom>
          <a:solidFill>
            <a:srgbClr val="FFFF00">
              <a:alpha val="6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a:solidFill>
                  <a:srgbClr val="FF0000"/>
                </a:solidFill>
                <a:latin typeface="Calibri"/>
                <a:ea typeface="Calibri"/>
                <a:cs typeface="Calibri"/>
                <a:sym typeface="Calibri"/>
              </a:rPr>
              <a:t>】</a:t>
            </a:r>
          </a:p>
          <a:p>
            <a:pPr lvl="0"/>
            <a:r>
              <a:rPr lang="ja-JP" altLang="en-US" sz="2000" dirty="0" smtClean="0">
                <a:solidFill>
                  <a:srgbClr val="FF0000"/>
                </a:solidFill>
                <a:latin typeface="Calibri"/>
                <a:ea typeface="Calibri"/>
                <a:cs typeface="Calibri"/>
                <a:sym typeface="Calibri"/>
              </a:rPr>
              <a:t>それぞれ</a:t>
            </a:r>
            <a:r>
              <a:rPr lang="ja-JP" altLang="en-US" sz="2000" dirty="0">
                <a:solidFill>
                  <a:srgbClr val="FF0000"/>
                </a:solidFill>
                <a:latin typeface="Calibri"/>
                <a:ea typeface="Calibri"/>
                <a:cs typeface="Calibri"/>
                <a:sym typeface="Calibri"/>
              </a:rPr>
              <a:t>の実践や経験を基に、「自分の考えをうまく伝えるために工夫して発表する児童の育成」という視点で意見交流をしていきます。</a:t>
            </a: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7</a:t>
            </a:fld>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7"/>
          <p:cNvSpPr/>
          <p:nvPr/>
        </p:nvSpPr>
        <p:spPr>
          <a:xfrm>
            <a:off x="1822645" y="1750881"/>
            <a:ext cx="9360809" cy="842359"/>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dirty="0">
                <a:solidFill>
                  <a:schemeClr val="lt1"/>
                </a:solidFill>
                <a:latin typeface="Arial"/>
                <a:ea typeface="Arial"/>
                <a:cs typeface="Arial"/>
                <a:sym typeface="Arial"/>
              </a:rPr>
              <a:t>「自分の考えがうまく伝わるよう、工夫して発表できる児童を育成するため</a:t>
            </a:r>
            <a:r>
              <a:rPr lang="ja-JP" sz="2400" dirty="0" smtClean="0">
                <a:solidFill>
                  <a:schemeClr val="lt1"/>
                </a:solidFill>
                <a:latin typeface="Arial"/>
                <a:ea typeface="Arial"/>
                <a:cs typeface="Arial"/>
                <a:sym typeface="Arial"/>
              </a:rPr>
              <a:t>に</a:t>
            </a:r>
            <a:r>
              <a:rPr lang="ja-JP" altLang="en-US" sz="2400" dirty="0" smtClean="0">
                <a:solidFill>
                  <a:schemeClr val="lt1"/>
                </a:solidFill>
                <a:latin typeface="Arial"/>
                <a:ea typeface="Arial"/>
                <a:cs typeface="Arial"/>
                <a:sym typeface="Arial"/>
              </a:rPr>
              <a:t>、この発言に対して</a:t>
            </a:r>
            <a:r>
              <a:rPr lang="ja-JP" sz="2400" dirty="0" smtClean="0">
                <a:solidFill>
                  <a:schemeClr val="lt1"/>
                </a:solidFill>
                <a:latin typeface="Arial"/>
                <a:ea typeface="Arial"/>
                <a:cs typeface="Arial"/>
                <a:sym typeface="Arial"/>
              </a:rPr>
              <a:t>あなた</a:t>
            </a:r>
            <a:r>
              <a:rPr lang="ja-JP" sz="2400" dirty="0">
                <a:solidFill>
                  <a:schemeClr val="lt1"/>
                </a:solidFill>
                <a:latin typeface="Arial"/>
                <a:ea typeface="Arial"/>
                <a:cs typeface="Arial"/>
                <a:sym typeface="Arial"/>
              </a:rPr>
              <a:t>ならどう返しますか？」</a:t>
            </a:r>
            <a:endParaRPr sz="2400" dirty="0">
              <a:solidFill>
                <a:schemeClr val="lt1"/>
              </a:solidFill>
              <a:latin typeface="Arial"/>
              <a:ea typeface="Arial"/>
              <a:cs typeface="Arial"/>
              <a:sym typeface="Arial"/>
            </a:endParaRPr>
          </a:p>
        </p:txBody>
      </p:sp>
      <p:sp>
        <p:nvSpPr>
          <p:cNvPr id="325" name="Google Shape;325;p7"/>
          <p:cNvSpPr/>
          <p:nvPr/>
        </p:nvSpPr>
        <p:spPr>
          <a:xfrm>
            <a:off x="300984" y="4330315"/>
            <a:ext cx="11535981" cy="13897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3200" dirty="0">
                <a:solidFill>
                  <a:schemeClr val="dk1"/>
                </a:solidFill>
                <a:latin typeface="Arial"/>
                <a:ea typeface="Arial"/>
                <a:cs typeface="Arial"/>
                <a:sym typeface="Arial"/>
              </a:rPr>
              <a:t>（理由）</a:t>
            </a:r>
            <a:endParaRPr sz="3200" dirty="0">
              <a:solidFill>
                <a:schemeClr val="dk1"/>
              </a:solidFill>
              <a:latin typeface="Arial"/>
              <a:ea typeface="Arial"/>
              <a:cs typeface="Arial"/>
              <a:sym typeface="Arial"/>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p:txBody>
      </p:sp>
      <p:pic>
        <p:nvPicPr>
          <p:cNvPr id="326" name="Google Shape;326;p7"/>
          <p:cNvPicPr preferRelativeResize="0"/>
          <p:nvPr/>
        </p:nvPicPr>
        <p:blipFill rotWithShape="1">
          <a:blip r:embed="rId3">
            <a:alphaModFix/>
          </a:blip>
          <a:srcRect/>
          <a:stretch/>
        </p:blipFill>
        <p:spPr>
          <a:xfrm>
            <a:off x="10439862" y="2365373"/>
            <a:ext cx="1929938" cy="1851241"/>
          </a:xfrm>
          <a:prstGeom prst="rect">
            <a:avLst/>
          </a:prstGeom>
          <a:noFill/>
          <a:ln>
            <a:noFill/>
          </a:ln>
        </p:spPr>
      </p:pic>
      <p:pic>
        <p:nvPicPr>
          <p:cNvPr id="327" name="Google Shape;327;p7"/>
          <p:cNvPicPr preferRelativeResize="0"/>
          <p:nvPr/>
        </p:nvPicPr>
        <p:blipFill rotWithShape="1">
          <a:blip r:embed="rId4">
            <a:alphaModFix/>
          </a:blip>
          <a:srcRect/>
          <a:stretch/>
        </p:blipFill>
        <p:spPr>
          <a:xfrm>
            <a:off x="0" y="904660"/>
            <a:ext cx="1748217" cy="2032811"/>
          </a:xfrm>
          <a:prstGeom prst="rect">
            <a:avLst/>
          </a:prstGeom>
          <a:noFill/>
          <a:ln>
            <a:noFill/>
          </a:ln>
        </p:spPr>
      </p:pic>
      <p:sp>
        <p:nvSpPr>
          <p:cNvPr id="328" name="Google Shape;328;p7"/>
          <p:cNvSpPr/>
          <p:nvPr/>
        </p:nvSpPr>
        <p:spPr>
          <a:xfrm>
            <a:off x="2027524" y="849597"/>
            <a:ext cx="9808782" cy="834559"/>
          </a:xfrm>
          <a:prstGeom prst="wedgeRectCallout">
            <a:avLst>
              <a:gd name="adj1" fmla="val -56352"/>
              <a:gd name="adj2" fmla="val -31687"/>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3200" b="1" u="sng" dirty="0">
                <a:solidFill>
                  <a:srgbClr val="FF0000"/>
                </a:solidFill>
                <a:latin typeface="Arial"/>
                <a:ea typeface="Arial"/>
                <a:cs typeface="Arial"/>
                <a:sym typeface="Arial"/>
              </a:rPr>
              <a:t>「魚にも人間の根性のようなものがあって・・・</a:t>
            </a:r>
            <a:endParaRPr sz="3200" dirty="0">
              <a:solidFill>
                <a:schemeClr val="dk1"/>
              </a:solidFill>
              <a:latin typeface="Arial"/>
              <a:ea typeface="Arial"/>
              <a:cs typeface="Arial"/>
              <a:sym typeface="Arial"/>
            </a:endParaRPr>
          </a:p>
        </p:txBody>
      </p:sp>
      <p:sp>
        <p:nvSpPr>
          <p:cNvPr id="329" name="Google Shape;329;p7"/>
          <p:cNvSpPr/>
          <p:nvPr/>
        </p:nvSpPr>
        <p:spPr>
          <a:xfrm>
            <a:off x="411153" y="2637907"/>
            <a:ext cx="9808782" cy="1578708"/>
          </a:xfrm>
          <a:prstGeom prst="wedgeRectCallout">
            <a:avLst>
              <a:gd name="adj1" fmla="val 54738"/>
              <a:gd name="adj2" fmla="val -9467"/>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330" name="Google Shape;330;p7"/>
          <p:cNvSpPr/>
          <p:nvPr/>
        </p:nvSpPr>
        <p:spPr>
          <a:xfrm>
            <a:off x="300984" y="5833810"/>
            <a:ext cx="11535322" cy="891988"/>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ja-JP" altLang="en-US" sz="2400" dirty="0">
                <a:solidFill>
                  <a:schemeClr val="dk1"/>
                </a:solidFill>
              </a:rPr>
              <a:t>具体</a:t>
            </a:r>
            <a:r>
              <a:rPr lang="ja-JP" altLang="en-US" sz="2400" dirty="0" smtClean="0">
                <a:solidFill>
                  <a:schemeClr val="dk1"/>
                </a:solidFill>
              </a:rPr>
              <a:t>的に</a:t>
            </a:r>
            <a:r>
              <a:rPr lang="ja-JP" altLang="en-US" sz="2400" dirty="0">
                <a:solidFill>
                  <a:schemeClr val="dk1"/>
                </a:solidFill>
              </a:rPr>
              <a:t>どのよう</a:t>
            </a:r>
            <a:r>
              <a:rPr lang="ja-JP" altLang="en-US" sz="2400" dirty="0" smtClean="0">
                <a:solidFill>
                  <a:schemeClr val="dk1"/>
                </a:solidFill>
              </a:rPr>
              <a:t>な</a:t>
            </a:r>
            <a:r>
              <a:rPr lang="ja-JP" altLang="en-US" sz="2400" dirty="0" smtClean="0">
                <a:solidFill>
                  <a:schemeClr val="dk1"/>
                </a:solidFill>
                <a:latin typeface="Arial"/>
                <a:ea typeface="Arial"/>
                <a:cs typeface="Arial"/>
                <a:sym typeface="Arial"/>
              </a:rPr>
              <a:t>言葉を返すかを考えて、ロールプレイをしながら</a:t>
            </a:r>
            <a:r>
              <a:rPr lang="ja-JP" sz="2400" dirty="0" smtClean="0">
                <a:solidFill>
                  <a:schemeClr val="dk1"/>
                </a:solidFill>
                <a:latin typeface="Arial"/>
                <a:ea typeface="Arial"/>
                <a:cs typeface="Arial"/>
                <a:sym typeface="Arial"/>
              </a:rPr>
              <a:t>考え</a:t>
            </a:r>
            <a:r>
              <a:rPr lang="ja-JP" sz="2400" dirty="0">
                <a:solidFill>
                  <a:schemeClr val="dk1"/>
                </a:solidFill>
                <a:latin typeface="Arial"/>
                <a:ea typeface="Arial"/>
                <a:cs typeface="Arial"/>
                <a:sym typeface="Arial"/>
              </a:rPr>
              <a:t>を交流しましょう。　　</a:t>
            </a:r>
            <a:endParaRPr sz="2000" dirty="0">
              <a:solidFill>
                <a:schemeClr val="dk1"/>
              </a:solidFill>
              <a:latin typeface="Arial"/>
              <a:ea typeface="Arial"/>
              <a:cs typeface="Arial"/>
              <a:sym typeface="Arial"/>
            </a:endParaRPr>
          </a:p>
        </p:txBody>
      </p:sp>
      <p:sp>
        <p:nvSpPr>
          <p:cNvPr id="11" name="Google Shape;311;p6"/>
          <p:cNvSpPr/>
          <p:nvPr/>
        </p:nvSpPr>
        <p:spPr>
          <a:xfrm>
            <a:off x="0" y="0"/>
            <a:ext cx="12192000" cy="81088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4000" dirty="0" smtClean="0">
                <a:solidFill>
                  <a:schemeClr val="lt1"/>
                </a:solidFill>
                <a:latin typeface="Arial"/>
                <a:ea typeface="Arial"/>
                <a:cs typeface="Arial"/>
                <a:sym typeface="Arial"/>
              </a:rPr>
              <a:t>演習：</a:t>
            </a:r>
            <a:r>
              <a:rPr lang="en-US" altLang="ja-JP" sz="4000" dirty="0" smtClean="0">
                <a:solidFill>
                  <a:schemeClr val="lt1"/>
                </a:solidFill>
                <a:latin typeface="Arial"/>
                <a:ea typeface="Arial"/>
                <a:cs typeface="Arial"/>
                <a:sym typeface="Arial"/>
              </a:rPr>
              <a:t>A</a:t>
            </a:r>
            <a:r>
              <a:rPr lang="ja-JP" altLang="en-US" sz="4000" dirty="0" smtClean="0">
                <a:solidFill>
                  <a:schemeClr val="lt1"/>
                </a:solidFill>
                <a:latin typeface="Arial"/>
                <a:ea typeface="Arial"/>
                <a:cs typeface="Arial"/>
                <a:sym typeface="Arial"/>
              </a:rPr>
              <a:t>　</a:t>
            </a:r>
            <a:r>
              <a:rPr lang="ja-JP" sz="4000" dirty="0" smtClean="0">
                <a:solidFill>
                  <a:schemeClr val="lt1"/>
                </a:solidFill>
                <a:latin typeface="Arial"/>
                <a:ea typeface="Arial"/>
                <a:cs typeface="Arial"/>
                <a:sym typeface="Arial"/>
              </a:rPr>
              <a:t>実際</a:t>
            </a:r>
            <a:r>
              <a:rPr lang="ja-JP" sz="4000" dirty="0">
                <a:solidFill>
                  <a:schemeClr val="lt1"/>
                </a:solidFill>
                <a:latin typeface="Arial"/>
                <a:ea typeface="Arial"/>
                <a:cs typeface="Arial"/>
                <a:sym typeface="Arial"/>
              </a:rPr>
              <a:t>の授業場面を基に考える</a:t>
            </a:r>
            <a:endParaRPr sz="4000" dirty="0">
              <a:solidFill>
                <a:schemeClr val="lt1"/>
              </a:solidFill>
              <a:latin typeface="Arial"/>
              <a:ea typeface="Arial"/>
              <a:cs typeface="Arial"/>
              <a:sym typeface="Arial"/>
            </a:endParaRPr>
          </a:p>
        </p:txBody>
      </p:sp>
      <p:sp>
        <p:nvSpPr>
          <p:cNvPr id="12" name="Google Shape;128;p4"/>
          <p:cNvSpPr/>
          <p:nvPr/>
        </p:nvSpPr>
        <p:spPr>
          <a:xfrm>
            <a:off x="557213" y="2365373"/>
            <a:ext cx="9444037" cy="1804549"/>
          </a:xfrm>
          <a:prstGeom prst="rect">
            <a:avLst/>
          </a:prstGeom>
          <a:solidFill>
            <a:srgbClr val="FFFF00">
              <a:alpha val="6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2000" dirty="0">
                <a:solidFill>
                  <a:srgbClr val="FF0000"/>
                </a:solidFill>
              </a:rPr>
              <a:t>【</a:t>
            </a:r>
            <a:r>
              <a:rPr lang="ja-JP" altLang="en-US" sz="2000" dirty="0">
                <a:solidFill>
                  <a:srgbClr val="FF0000"/>
                </a:solidFill>
              </a:rPr>
              <a:t>留意点（担当者の方へ）</a:t>
            </a:r>
            <a:r>
              <a:rPr lang="en-US" altLang="ja-JP" sz="2000" dirty="0">
                <a:solidFill>
                  <a:srgbClr val="FF0000"/>
                </a:solidFill>
              </a:rPr>
              <a:t>】</a:t>
            </a:r>
          </a:p>
          <a:p>
            <a:pPr lvl="0"/>
            <a:r>
              <a:rPr lang="ja-JP" altLang="en-US" sz="2000" dirty="0" smtClean="0">
                <a:solidFill>
                  <a:srgbClr val="FF0000"/>
                </a:solidFill>
              </a:rPr>
              <a:t>予想</a:t>
            </a:r>
            <a:r>
              <a:rPr lang="ja-JP" altLang="en-US" sz="2000" dirty="0">
                <a:solidFill>
                  <a:srgbClr val="FF0000"/>
                </a:solidFill>
              </a:rPr>
              <a:t>される返しの言葉を挙げてます。</a:t>
            </a:r>
          </a:p>
          <a:p>
            <a:pPr lvl="0"/>
            <a:r>
              <a:rPr lang="ja-JP" altLang="en-US" sz="1600" dirty="0">
                <a:solidFill>
                  <a:srgbClr val="FF0000"/>
                </a:solidFill>
              </a:rPr>
              <a:t>・「〇〇さんは、どうしてそう考えたのかな？どの言葉からそう思ったのか、理由を付け加えてみましょう」</a:t>
            </a:r>
          </a:p>
          <a:p>
            <a:pPr lvl="0"/>
            <a:r>
              <a:rPr lang="ja-JP" altLang="en-US" sz="1600" dirty="0">
                <a:solidFill>
                  <a:srgbClr val="FF0000"/>
                </a:solidFill>
              </a:rPr>
              <a:t>・「〇〇さんの意見について、もう少し詳しく聞いたみたいことはありますか？」 </a:t>
            </a:r>
          </a:p>
          <a:p>
            <a:pPr lvl="0"/>
            <a:r>
              <a:rPr lang="ja-JP" altLang="en-US" sz="1600" dirty="0">
                <a:solidFill>
                  <a:srgbClr val="FF0000"/>
                </a:solidFill>
              </a:rPr>
              <a:t>・「〇〇さんが発表したことはどういう意味でしょう。隣同士で話し合ってみましょう」</a:t>
            </a:r>
            <a:endParaRPr lang="ja-JP" altLang="en-US" sz="1600" dirty="0">
              <a:solidFill>
                <a:srgbClr val="FF0000"/>
              </a:solidFill>
              <a:latin typeface="Calibri"/>
              <a:ea typeface="Calibri"/>
              <a:cs typeface="Calibri"/>
              <a:sym typeface="Calibri"/>
            </a:endParaRPr>
          </a:p>
        </p:txBody>
      </p:sp>
      <p:sp>
        <p:nvSpPr>
          <p:cNvPr id="13" name="Google Shape;128;p4"/>
          <p:cNvSpPr/>
          <p:nvPr/>
        </p:nvSpPr>
        <p:spPr>
          <a:xfrm>
            <a:off x="2027524" y="4409793"/>
            <a:ext cx="9444037" cy="1493375"/>
          </a:xfrm>
          <a:prstGeom prst="rect">
            <a:avLst/>
          </a:prstGeom>
          <a:solidFill>
            <a:srgbClr val="FFFF00">
              <a:alpha val="6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2000" dirty="0">
                <a:solidFill>
                  <a:srgbClr val="FF0000"/>
                </a:solidFill>
                <a:latin typeface="Calibri"/>
                <a:ea typeface="Calibri"/>
                <a:cs typeface="Calibri"/>
                <a:sym typeface="Calibri"/>
              </a:rPr>
              <a:t>【</a:t>
            </a:r>
            <a:r>
              <a:rPr lang="ja-JP" altLang="en-US" sz="2000" dirty="0">
                <a:solidFill>
                  <a:srgbClr val="FF0000"/>
                </a:solidFill>
                <a:latin typeface="Calibri"/>
                <a:ea typeface="Calibri"/>
                <a:cs typeface="Calibri"/>
                <a:sym typeface="Calibri"/>
              </a:rPr>
              <a:t>留意点（担当者の方へ）</a:t>
            </a:r>
            <a:r>
              <a:rPr lang="en-US" altLang="ja-JP" sz="2000" dirty="0">
                <a:solidFill>
                  <a:srgbClr val="FF0000"/>
                </a:solidFill>
                <a:latin typeface="Calibri"/>
                <a:ea typeface="Calibri"/>
                <a:cs typeface="Calibri"/>
                <a:sym typeface="Calibri"/>
              </a:rPr>
              <a:t>】</a:t>
            </a:r>
          </a:p>
          <a:p>
            <a:pPr lvl="0"/>
            <a:r>
              <a:rPr lang="ja-JP" altLang="en-US" sz="2000" dirty="0" smtClean="0">
                <a:solidFill>
                  <a:srgbClr val="FF0000"/>
                </a:solidFill>
              </a:rPr>
              <a:t>予想</a:t>
            </a:r>
            <a:r>
              <a:rPr lang="ja-JP" altLang="en-US" sz="2000" dirty="0">
                <a:solidFill>
                  <a:srgbClr val="FF0000"/>
                </a:solidFill>
              </a:rPr>
              <a:t>される理由を挙げています。</a:t>
            </a:r>
          </a:p>
          <a:p>
            <a:pPr lvl="0"/>
            <a:r>
              <a:rPr lang="ja-JP" altLang="en-US" sz="1600" dirty="0">
                <a:solidFill>
                  <a:srgbClr val="FF0000"/>
                </a:solidFill>
              </a:rPr>
              <a:t>・自分の考えを相手に伝える際には、その根拠や理由を交えることを指導するため。</a:t>
            </a:r>
          </a:p>
          <a:p>
            <a:pPr lvl="0"/>
            <a:r>
              <a:rPr lang="ja-JP" altLang="en-US" sz="1600" dirty="0">
                <a:solidFill>
                  <a:srgbClr val="FF0000"/>
                </a:solidFill>
              </a:rPr>
              <a:t>・児童に質問させることで、発表者に相手意識をもって発言する機会を与えるため。</a:t>
            </a:r>
          </a:p>
          <a:p>
            <a:pPr lvl="0"/>
            <a:r>
              <a:rPr lang="ja-JP" altLang="en-US" sz="1600" dirty="0">
                <a:solidFill>
                  <a:srgbClr val="FF0000"/>
                </a:solidFill>
              </a:rPr>
              <a:t>・発言の意図について言語化することで、抽象的な概念をより具体化して共有するため　　など</a:t>
            </a: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8</a:t>
            </a:fld>
            <a:endParaRPr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
          <p:cNvSpPr/>
          <p:nvPr/>
        </p:nvSpPr>
        <p:spPr>
          <a:xfrm>
            <a:off x="0" y="0"/>
            <a:ext cx="12192000" cy="81088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4000" b="0" i="0" u="none" strike="noStrike" kern="0" cap="none" spc="0" normalizeH="0" baseline="0" noProof="0" dirty="0" smtClean="0">
                <a:ln>
                  <a:noFill/>
                </a:ln>
                <a:solidFill>
                  <a:srgbClr val="FFFFFF"/>
                </a:solidFill>
                <a:effectLst/>
                <a:uLnTx/>
                <a:uFillTx/>
                <a:latin typeface="+mn-ea"/>
                <a:ea typeface="+mn-ea"/>
                <a:sym typeface="Arial"/>
              </a:rPr>
              <a:t>演習：</a:t>
            </a:r>
            <a:r>
              <a:rPr kumimoji="0" lang="en-US" altLang="ja-JP" sz="4000" b="0" i="0" u="none" strike="noStrike" kern="0" cap="none" spc="0" normalizeH="0" baseline="0" noProof="0" dirty="0" smtClean="0">
                <a:ln>
                  <a:noFill/>
                </a:ln>
                <a:solidFill>
                  <a:srgbClr val="FFFFFF"/>
                </a:solidFill>
                <a:effectLst/>
                <a:uLnTx/>
                <a:uFillTx/>
                <a:latin typeface="+mn-ea"/>
                <a:ea typeface="+mn-ea"/>
                <a:sym typeface="Arial"/>
              </a:rPr>
              <a:t>B</a:t>
            </a:r>
            <a:r>
              <a:rPr kumimoji="0" lang="ja-JP" altLang="en-US" sz="4000" b="0" i="0" u="none" strike="noStrike" kern="0" cap="none" spc="0" normalizeH="0" baseline="0" noProof="0" dirty="0" smtClean="0">
                <a:ln>
                  <a:noFill/>
                </a:ln>
                <a:solidFill>
                  <a:srgbClr val="FFFFFF"/>
                </a:solidFill>
                <a:effectLst/>
                <a:uLnTx/>
                <a:uFillTx/>
                <a:latin typeface="+mn-ea"/>
                <a:ea typeface="+mn-ea"/>
                <a:sym typeface="Arial"/>
              </a:rPr>
              <a:t>　</a:t>
            </a:r>
            <a:r>
              <a:rPr lang="ja-JP" altLang="en-US" sz="4000" noProof="0" dirty="0" smtClean="0">
                <a:solidFill>
                  <a:srgbClr val="FFFFFF"/>
                </a:solidFill>
                <a:latin typeface="+mn-ea"/>
                <a:ea typeface="+mn-ea"/>
              </a:rPr>
              <a:t>同僚の先生の悩みにアドバイスをする</a:t>
            </a:r>
            <a:endParaRPr kumimoji="0" sz="4000" b="0" i="0" u="none" strike="noStrike" kern="0" cap="none" spc="0" normalizeH="0" baseline="0" noProof="0" dirty="0">
              <a:ln>
                <a:noFill/>
              </a:ln>
              <a:solidFill>
                <a:srgbClr val="FFFFFF"/>
              </a:solidFill>
              <a:effectLst/>
              <a:uLnTx/>
              <a:uFillTx/>
              <a:latin typeface="+mn-ea"/>
              <a:ea typeface="+mn-ea"/>
              <a:sym typeface="Arial"/>
            </a:endParaRPr>
          </a:p>
        </p:txBody>
      </p:sp>
      <p:sp>
        <p:nvSpPr>
          <p:cNvPr id="312" name="Google Shape;312;p6"/>
          <p:cNvSpPr/>
          <p:nvPr/>
        </p:nvSpPr>
        <p:spPr>
          <a:xfrm>
            <a:off x="114300" y="912779"/>
            <a:ext cx="11963400" cy="56799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400" b="0" i="0" u="none" strike="noStrike" kern="0" cap="none" spc="0" normalizeH="0" baseline="0" noProof="0" dirty="0" smtClean="0">
                <a:ln>
                  <a:noFill/>
                </a:ln>
                <a:solidFill>
                  <a:srgbClr val="000000"/>
                </a:solidFill>
                <a:effectLst/>
                <a:uLnTx/>
                <a:uFillTx/>
                <a:latin typeface="+mn-ea"/>
                <a:ea typeface="+mn-ea"/>
                <a:sym typeface="Arial"/>
              </a:rPr>
              <a:t>場面：同僚の先生から、次のような悩みについて相談を受けました</a:t>
            </a:r>
            <a:r>
              <a:rPr lang="ja-JP" altLang="en-US" sz="2400" dirty="0" err="1" smtClean="0">
                <a:latin typeface="+mn-ea"/>
                <a:ea typeface="+mn-ea"/>
              </a:rPr>
              <a:t>。</a:t>
            </a:r>
            <a:endParaRPr kumimoji="0" sz="2800" b="0" i="0" u="none" strike="noStrike" kern="0" cap="none" spc="0" normalizeH="0" baseline="0" noProof="0" dirty="0">
              <a:ln>
                <a:noFill/>
              </a:ln>
              <a:solidFill>
                <a:srgbClr val="000000"/>
              </a:solidFill>
              <a:effectLst/>
              <a:uLnTx/>
              <a:uFillTx/>
              <a:latin typeface="+mn-ea"/>
              <a:ea typeface="+mn-ea"/>
              <a:sym typeface="Arial"/>
            </a:endParaRPr>
          </a:p>
        </p:txBody>
      </p:sp>
      <p:sp>
        <p:nvSpPr>
          <p:cNvPr id="317" name="Google Shape;317;p6"/>
          <p:cNvSpPr/>
          <p:nvPr/>
        </p:nvSpPr>
        <p:spPr>
          <a:xfrm>
            <a:off x="597539" y="5215020"/>
            <a:ext cx="10956589" cy="1223258"/>
          </a:xfrm>
          <a:prstGeom prst="roundRect">
            <a:avLst/>
          </a:prstGeom>
          <a:solidFill>
            <a:srgbClr val="D8E2F3"/>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700" b="0" i="0" u="none" strike="noStrike" kern="0" cap="none" spc="0" normalizeH="0" baseline="0" noProof="0" dirty="0">
                <a:ln>
                  <a:noFill/>
                </a:ln>
                <a:solidFill>
                  <a:srgbClr val="0070C0"/>
                </a:solidFill>
                <a:effectLst/>
                <a:uLnTx/>
                <a:uFillTx/>
                <a:latin typeface="+mn-ea"/>
                <a:ea typeface="+mn-ea"/>
                <a:sym typeface="Arial"/>
              </a:rPr>
              <a:t>自分の考えがうまく伝わるよう、工夫して発表</a:t>
            </a:r>
            <a:r>
              <a:rPr kumimoji="0" lang="ja-JP" altLang="en-US" sz="2700" b="0" i="0" u="none" strike="noStrike" kern="0" cap="none" spc="0" normalizeH="0" baseline="0" noProof="0" dirty="0" smtClean="0">
                <a:ln>
                  <a:noFill/>
                </a:ln>
                <a:solidFill>
                  <a:srgbClr val="0070C0"/>
                </a:solidFill>
                <a:effectLst/>
                <a:uLnTx/>
                <a:uFillTx/>
                <a:latin typeface="+mn-ea"/>
                <a:ea typeface="+mn-ea"/>
                <a:sym typeface="Arial"/>
              </a:rPr>
              <a:t>できる児童</a:t>
            </a:r>
            <a:r>
              <a:rPr lang="ja-JP" altLang="en-US" sz="2700" dirty="0" smtClean="0">
                <a:solidFill>
                  <a:srgbClr val="0070C0"/>
                </a:solidFill>
                <a:latin typeface="+mn-ea"/>
                <a:ea typeface="+mn-ea"/>
              </a:rPr>
              <a:t>生徒</a:t>
            </a:r>
            <a:r>
              <a:rPr kumimoji="0" lang="ja-JP" altLang="en-US" sz="2700" b="0" i="0" u="none" strike="noStrike" kern="0" cap="none" spc="0" normalizeH="0" baseline="0" noProof="0" dirty="0" smtClean="0">
                <a:ln>
                  <a:noFill/>
                </a:ln>
                <a:solidFill>
                  <a:srgbClr val="0070C0"/>
                </a:solidFill>
                <a:effectLst/>
                <a:uLnTx/>
                <a:uFillTx/>
                <a:latin typeface="+mn-ea"/>
                <a:ea typeface="+mn-ea"/>
                <a:sym typeface="Arial"/>
              </a:rPr>
              <a:t>を</a:t>
            </a:r>
            <a:r>
              <a:rPr kumimoji="0" lang="ja-JP" altLang="en-US" sz="2700" b="0" i="0" u="none" strike="noStrike" kern="0" cap="none" spc="0" normalizeH="0" baseline="0" noProof="0" dirty="0">
                <a:ln>
                  <a:noFill/>
                </a:ln>
                <a:solidFill>
                  <a:srgbClr val="0070C0"/>
                </a:solidFill>
                <a:effectLst/>
                <a:uLnTx/>
                <a:uFillTx/>
                <a:latin typeface="+mn-ea"/>
                <a:ea typeface="+mn-ea"/>
                <a:sym typeface="Arial"/>
              </a:rPr>
              <a:t>育成するために</a:t>
            </a:r>
            <a:r>
              <a:rPr kumimoji="0" lang="ja-JP" altLang="en-US" sz="2700" b="0" i="0" u="none" strike="noStrike" kern="0" cap="none" spc="0" normalizeH="0" baseline="0" noProof="0" dirty="0" smtClean="0">
                <a:ln>
                  <a:noFill/>
                </a:ln>
                <a:solidFill>
                  <a:srgbClr val="0070C0"/>
                </a:solidFill>
                <a:effectLst/>
                <a:uLnTx/>
                <a:uFillTx/>
                <a:latin typeface="+mn-ea"/>
                <a:ea typeface="+mn-ea"/>
                <a:sym typeface="Arial"/>
              </a:rPr>
              <a:t>、あなたなら</a:t>
            </a:r>
            <a:r>
              <a:rPr lang="ja-JP" altLang="en-US" sz="2700" dirty="0">
                <a:solidFill>
                  <a:srgbClr val="0070C0"/>
                </a:solidFill>
                <a:latin typeface="+mn-ea"/>
                <a:ea typeface="+mn-ea"/>
              </a:rPr>
              <a:t>どのよう</a:t>
            </a:r>
            <a:r>
              <a:rPr lang="ja-JP" altLang="en-US" sz="2700" dirty="0" smtClean="0">
                <a:solidFill>
                  <a:srgbClr val="0070C0"/>
                </a:solidFill>
                <a:latin typeface="+mn-ea"/>
                <a:ea typeface="+mn-ea"/>
              </a:rPr>
              <a:t>なアドバイスをしますか？具体的に考えてみましょう。</a:t>
            </a:r>
            <a:endParaRPr kumimoji="0" sz="2700" b="0" i="0" u="none" strike="noStrike" kern="0" cap="none" spc="0" normalizeH="0" baseline="0" noProof="0" dirty="0">
              <a:ln>
                <a:noFill/>
              </a:ln>
              <a:solidFill>
                <a:srgbClr val="0070C0"/>
              </a:solidFill>
              <a:effectLst/>
              <a:uLnTx/>
              <a:uFillTx/>
              <a:latin typeface="+mn-ea"/>
              <a:ea typeface="+mn-ea"/>
              <a:sym typeface="Arial"/>
            </a:endParaRPr>
          </a:p>
        </p:txBody>
      </p:sp>
      <p:sp>
        <p:nvSpPr>
          <p:cNvPr id="315" name="Google Shape;315;p6"/>
          <p:cNvSpPr/>
          <p:nvPr/>
        </p:nvSpPr>
        <p:spPr>
          <a:xfrm>
            <a:off x="597539" y="1619593"/>
            <a:ext cx="8523409" cy="3366952"/>
          </a:xfrm>
          <a:prstGeom prst="wedgeRectCallout">
            <a:avLst>
              <a:gd name="adj1" fmla="val 60735"/>
              <a:gd name="adj2" fmla="val -16361"/>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000" b="0" i="0" u="none" strike="noStrike" kern="0" cap="none" spc="0" normalizeH="0" baseline="0" noProof="0" dirty="0" smtClean="0">
                <a:ln>
                  <a:noFill/>
                </a:ln>
                <a:solidFill>
                  <a:srgbClr val="000000"/>
                </a:solidFill>
                <a:effectLst/>
                <a:uLnTx/>
                <a:uFillTx/>
                <a:latin typeface="+mn-ea"/>
                <a:ea typeface="+mn-ea"/>
                <a:sym typeface="Arial"/>
              </a:rPr>
              <a:t>　授業ではできるだけ児童（生徒）が発表する場面を保障したいと思っているので、発問した後に全員で考えを交流する場面を設けています。</a:t>
            </a:r>
            <a:endParaRPr kumimoji="0" lang="en-US" altLang="ja-JP" sz="2000" b="0" i="0" u="none" strike="noStrike" kern="0" cap="none" spc="0" normalizeH="0" baseline="0" noProof="0" dirty="0" smtClean="0">
              <a:ln>
                <a:noFill/>
              </a:ln>
              <a:solidFill>
                <a:srgbClr val="000000"/>
              </a:solidFill>
              <a:effectLst/>
              <a:uLnTx/>
              <a:uFillTx/>
              <a:latin typeface="+mn-ea"/>
              <a:ea typeface="+mn-ea"/>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2000" dirty="0">
                <a:latin typeface="+mn-ea"/>
                <a:ea typeface="+mn-ea"/>
              </a:rPr>
              <a:t>　</a:t>
            </a:r>
            <a:r>
              <a:rPr lang="ja-JP" altLang="en-US" sz="2000" dirty="0" smtClean="0">
                <a:latin typeface="+mn-ea"/>
                <a:ea typeface="+mn-ea"/>
              </a:rPr>
              <a:t>でも、発表する児童（生徒）は、決まっている場合が多いです。</a:t>
            </a:r>
            <a:endParaRPr lang="en-US" altLang="ja-JP" sz="2000" dirty="0" smtClean="0">
              <a:latin typeface="+mn-ea"/>
              <a:ea typeface="+mn-e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000" b="0" i="0" u="none" strike="noStrike" kern="0" cap="none" spc="0" normalizeH="0" baseline="0" noProof="0" dirty="0">
                <a:ln>
                  <a:noFill/>
                </a:ln>
                <a:solidFill>
                  <a:srgbClr val="000000"/>
                </a:solidFill>
                <a:effectLst/>
                <a:uLnTx/>
                <a:uFillTx/>
                <a:latin typeface="+mn-ea"/>
                <a:ea typeface="+mn-ea"/>
                <a:sym typeface="Arial"/>
              </a:rPr>
              <a:t>これで</a:t>
            </a:r>
            <a:r>
              <a:rPr kumimoji="0" lang="ja-JP" altLang="en-US" sz="2000" b="0" i="0" u="none" strike="noStrike" kern="0" cap="none" spc="0" normalizeH="0" baseline="0" noProof="0" dirty="0" smtClean="0">
                <a:ln>
                  <a:noFill/>
                </a:ln>
                <a:solidFill>
                  <a:srgbClr val="000000"/>
                </a:solidFill>
                <a:effectLst/>
                <a:uLnTx/>
                <a:uFillTx/>
                <a:latin typeface="+mn-ea"/>
                <a:ea typeface="+mn-ea"/>
                <a:sym typeface="Arial"/>
              </a:rPr>
              <a:t>はいけないと思い、グループで話合いをする場も設けているのですが、自分の考えを書いたノートを読むだけの子もいて・・・。</a:t>
            </a:r>
            <a:endParaRPr kumimoji="0" lang="en-US" altLang="ja-JP" sz="2000" b="0" i="0" u="none" strike="noStrike" kern="0" cap="none" spc="0" normalizeH="0" baseline="0" noProof="0" dirty="0" smtClean="0">
              <a:ln>
                <a:noFill/>
              </a:ln>
              <a:solidFill>
                <a:srgbClr val="000000"/>
              </a:solidFill>
              <a:effectLst/>
              <a:uLnTx/>
              <a:uFillTx/>
              <a:latin typeface="+mn-ea"/>
              <a:ea typeface="+mn-ea"/>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2000" dirty="0">
                <a:latin typeface="+mn-ea"/>
                <a:ea typeface="+mn-ea"/>
              </a:rPr>
              <a:t>　</a:t>
            </a:r>
            <a:r>
              <a:rPr lang="ja-JP" altLang="en-US" sz="2000" dirty="0" smtClean="0">
                <a:latin typeface="+mn-ea"/>
                <a:ea typeface="+mn-ea"/>
              </a:rPr>
              <a:t>自分の考えがうまく伝わるように工夫して</a:t>
            </a:r>
            <a:r>
              <a:rPr lang="ja-JP" altLang="en-US" sz="2000" dirty="0">
                <a:latin typeface="+mn-ea"/>
                <a:ea typeface="+mn-ea"/>
              </a:rPr>
              <a:t>発表</a:t>
            </a:r>
            <a:r>
              <a:rPr lang="ja-JP" altLang="en-US" sz="2000" dirty="0" smtClean="0">
                <a:latin typeface="+mn-ea"/>
                <a:ea typeface="+mn-ea"/>
              </a:rPr>
              <a:t>する力を、児童（生徒）が身に付けるには、どのようなことに気を付けたらいいのでしょうか？</a:t>
            </a:r>
            <a:endParaRPr kumimoji="0" sz="2000" b="0" i="0" u="none" strike="noStrike" kern="0" cap="none" spc="0" normalizeH="0" baseline="0" noProof="0" dirty="0">
              <a:ln>
                <a:noFill/>
              </a:ln>
              <a:solidFill>
                <a:srgbClr val="000000"/>
              </a:solidFill>
              <a:effectLst/>
              <a:uLnTx/>
              <a:uFillTx/>
              <a:latin typeface="+mn-ea"/>
              <a:ea typeface="+mn-ea"/>
              <a:sym typeface="Arial"/>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187" y="1986738"/>
            <a:ext cx="2111168" cy="2672362"/>
          </a:xfrm>
          <a:prstGeom prst="rect">
            <a:avLst/>
          </a:prstGeom>
        </p:spPr>
      </p:pic>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9</a:t>
            </a:fld>
            <a:endParaRPr lang="ja-JP" altLang="en-US"/>
          </a:p>
        </p:txBody>
      </p:sp>
    </p:spTree>
    <p:extLst>
      <p:ext uri="{BB962C8B-B14F-4D97-AF65-F5344CB8AC3E}">
        <p14:creationId xmlns:p14="http://schemas.microsoft.com/office/powerpoint/2010/main" val="4137337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1514</TotalTime>
  <Words>3866</Words>
  <Application>Microsoft Office PowerPoint</Application>
  <PresentationFormat>ワイド画面</PresentationFormat>
  <Paragraphs>326</Paragraphs>
  <Slides>16</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16</vt:i4>
      </vt:variant>
    </vt:vector>
  </HeadingPairs>
  <TitlesOfParts>
    <vt:vector size="25" baseType="lpstr">
      <vt:lpstr>BIZ UDPゴシック</vt:lpstr>
      <vt:lpstr>ＭＳ Ｐゴシック</vt:lpstr>
      <vt:lpstr>ＭＳ ゴシック</vt:lpstr>
      <vt:lpstr>游ゴシック</vt:lpstr>
      <vt:lpstr>Arial</vt:lpstr>
      <vt:lpstr>Calibri</vt:lpstr>
      <vt:lpstr>Cambria</vt:lpstr>
      <vt:lpstr>Office ​​テーマ</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○○小（中）学校　第〇回校内研修</dc:title>
  <dc:creator>kumamoto</dc:creator>
  <cp:lastModifiedBy>0430535</cp:lastModifiedBy>
  <cp:revision>88</cp:revision>
  <cp:lastPrinted>2025-03-27T08:39:59Z</cp:lastPrinted>
  <dcterms:created xsi:type="dcterms:W3CDTF">2020-07-16T08:55:51Z</dcterms:created>
  <dcterms:modified xsi:type="dcterms:W3CDTF">2025-03-27T08:46:22Z</dcterms:modified>
</cp:coreProperties>
</file>