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325" r:id="rId2"/>
    <p:sldId id="1326" r:id="rId3"/>
    <p:sldId id="1312" r:id="rId4"/>
    <p:sldId id="373" r:id="rId5"/>
    <p:sldId id="1324" r:id="rId6"/>
    <p:sldId id="1313" r:id="rId7"/>
    <p:sldId id="1314" r:id="rId8"/>
    <p:sldId id="1316" r:id="rId9"/>
    <p:sldId id="1049" r:id="rId10"/>
    <p:sldId id="375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amoto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33CC"/>
    <a:srgbClr val="FFCCFF"/>
    <a:srgbClr val="FFFF99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66448" autoAdjust="0"/>
  </p:normalViewPr>
  <p:slideViewPr>
    <p:cSldViewPr snapToGrid="0">
      <p:cViewPr varScale="1">
        <p:scale>
          <a:sx n="45" d="100"/>
          <a:sy n="45" d="100"/>
        </p:scale>
        <p:origin x="2124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D8576-0CC2-4406-8080-DCBE2C8E4F8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4216-33A7-4D2E-83A1-4ED3E8063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5646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73256DA-3FAB-4C80-9D2E-8DC04613797D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5972941-672D-4BFB-A03E-89369E3B5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142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 smtClean="0"/>
              <a:t>【</a:t>
            </a:r>
            <a:r>
              <a:rPr lang="ja-JP" altLang="en-US" dirty="0" smtClean="0"/>
              <a:t>研修前の準備</a:t>
            </a:r>
            <a:r>
              <a:rPr lang="en-US" altLang="ja-JP" dirty="0" smtClean="0"/>
              <a:t>】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/>
              <a:t>○ワークシートは、スライド７を活用ください。</a:t>
            </a:r>
            <a:endParaRPr lang="en-US" altLang="ja-JP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/>
              <a:t>○スライド５の児童生徒アンケート結果「あなたが、授業の中で楽しいと感じるときはどのようなときですか」</a:t>
            </a:r>
            <a:endParaRPr lang="en-US" altLang="ja-JP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/>
              <a:t>は、熊本県の結果を掲載していますが、必要に応じて各学校のアンケート結果などに変更してください。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15421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kumimoji="1" lang="ja-JP" altLang="en-US" dirty="0" smtClean="0"/>
              <a:t>○本日の研修を振り返り、明日から実践することを考えましょう。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smtClean="0"/>
              <a:t>留意点（補足）</a:t>
            </a:r>
            <a:r>
              <a:rPr kumimoji="1" lang="en-US" altLang="ja-JP" smtClean="0"/>
              <a:t>】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数名の発表の場を設定することで、実践化への意欲付けに繋がります。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914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0085" y="4777027"/>
            <a:ext cx="5437506" cy="39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/>
              <a:t>○はじめに、本日の流れを確認しましょう。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93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kumimoji="1" lang="ja-JP" altLang="en-US" dirty="0" smtClean="0"/>
              <a:t>○テーマに「児童生徒が学ぶ楽しさを実感する」とありますが、学ぶ楽しさを感じるのはどのようなときだと思いますか。考えてみてください。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留意点（補足）</a:t>
            </a:r>
            <a:r>
              <a:rPr kumimoji="1" lang="en-US" altLang="ja-JP" dirty="0" smtClean="0"/>
              <a:t>】</a:t>
            </a:r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必要に応じて、実際の授業での経験等を想起してください。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979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kumimoji="1" lang="ja-JP" altLang="en-US" dirty="0" smtClean="0"/>
              <a:t>○それでは、今イメージした児童生徒の姿について、近くの方と共有してください。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留意点（補足）</a:t>
            </a:r>
            <a:r>
              <a:rPr lang="en-US" altLang="ja-JP" dirty="0" smtClean="0"/>
              <a:t>】</a:t>
            </a:r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時間があれば共有の内容を、数名に発表をしてもらうことも考えられます。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788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kumimoji="1" lang="ja-JP" altLang="en-US" dirty="0" smtClean="0"/>
              <a:t>○これは、熊本県教育委員会が児童生徒に行ったアンケート結果です。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○「難しい問題が解けたとき」「授業の内容が分かったとき」という回答が多いことが分かります。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○しかし、「解けたとき」「分かったとき」だけではなく、他の学ぶ楽しさも児童生徒が実感できる授業づくりも必要です。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○それでは、さきほどの話し合っていただいたことや、このアンケートの内容も踏まえて演習に取り組みましょう。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留意点（補足）</a:t>
            </a:r>
            <a:r>
              <a:rPr kumimoji="1" lang="en-US" altLang="ja-JP" dirty="0" smtClean="0"/>
              <a:t>】</a:t>
            </a:r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各学校のアンケート結果を利用しても構いません。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スライド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及び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は使わず、スライド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の回答項目のみ提示して結果を予想したり、この結果となった理由を考えたりすることも考えられます。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62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kumimoji="1" lang="ja-JP" altLang="en-US" dirty="0" smtClean="0"/>
              <a:t>○これは、同僚の先生の授業の悩みです。「授業で、導入は盛り上がるんですが、学習が進むにつれ、児童生徒の発言が減り、一部の児童生徒と私の説明で授業が進んでしまいます。どうすればいいのでしょうか？」という相談を受け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○皆さんも、これまでに同じような経験はありませんでしたか。また、このような相談を受けたことはありませんか。近くの方と共有してください。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留意点（補足）</a:t>
            </a:r>
            <a:r>
              <a:rPr kumimoji="1" lang="en-US" altLang="ja-JP" dirty="0" smtClean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必要に応じて、数名が発表し、共有する。</a:t>
            </a:r>
          </a:p>
        </p:txBody>
      </p:sp>
    </p:spTree>
    <p:extLst>
      <p:ext uri="{BB962C8B-B14F-4D97-AF65-F5344CB8AC3E}">
        <p14:creationId xmlns:p14="http://schemas.microsoft.com/office/powerpoint/2010/main" val="222535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（スライドにある手順を説明してください。）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留意点（補足）</a:t>
            </a:r>
            <a:r>
              <a:rPr kumimoji="1" lang="en-US" altLang="ja-JP" dirty="0" smtClean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グループで課題を焦点化するのではなく、話し合いたい課題ごとにグループをつくることも考えられます。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演習の流れの例は、「個人→グループで課題設定→個人→グループ→全体」も考えられます。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進行役は、必要に応じて、出て</a:t>
            </a:r>
            <a:r>
              <a:rPr kumimoji="1" lang="ja-JP" altLang="en-US" dirty="0"/>
              <a:t>きた意見のグルーピングや方向付けを</a:t>
            </a:r>
            <a:r>
              <a:rPr kumimoji="1" lang="ja-JP" altLang="en-US" dirty="0" smtClean="0"/>
              <a:t>行ってください。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CBEA2-4FE8-4B33-B162-A39DBF0DBD1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2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留意点（補足）</a:t>
            </a:r>
            <a:r>
              <a:rPr kumimoji="1" lang="en-US" altLang="ja-JP" dirty="0" smtClean="0"/>
              <a:t>】</a:t>
            </a:r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必要に応じて活用してください。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自分の実践を振り返ったり、それぞれの実践に学んだりする場を設定することも考えられます。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58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留意点（補足）</a:t>
            </a:r>
            <a:r>
              <a:rPr kumimoji="1" lang="en-US" altLang="ja-JP" dirty="0" smtClean="0"/>
              <a:t>】</a:t>
            </a:r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必要に応じて活用してください。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自分の実践を振り返ったり、それぞれの実践に学んだりする場を設定することも考えられます。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BEA2-4FE8-4B33-B162-A39DBF0DBD1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46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75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0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45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3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94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93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61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74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8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04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9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34B5-53DD-4CD9-95F1-633CF9749552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07F4C-1DE5-4284-8256-E39817300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4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5716" y="4796884"/>
            <a:ext cx="2478650" cy="15031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515181" y="1159281"/>
            <a:ext cx="4717973" cy="7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ja-JP" altLang="en-US" sz="345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ambria"/>
                <a:sym typeface="Cambria"/>
              </a:rPr>
              <a:t>〇〇学校　校内研修</a:t>
            </a:r>
            <a:endParaRPr sz="345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ambria"/>
              <a:sym typeface="Cambria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65760" y="1889318"/>
            <a:ext cx="8438606" cy="9925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altLang="ja-JP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【</a:t>
            </a:r>
            <a:r>
              <a:rPr lang="ja-JP" alt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テーマ</a:t>
            </a:r>
            <a:r>
              <a:rPr lang="en-US" altLang="ja-JP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】</a:t>
            </a:r>
            <a:endParaRPr lang="en-US" altLang="ja-JP" sz="3000" dirty="0">
              <a:sym typeface="Calibri"/>
            </a:endParaRPr>
          </a:p>
          <a:p>
            <a:pPr algn="ctr"/>
            <a:r>
              <a:rPr lang="ja-JP" altLang="en-US" sz="3000" dirty="0" smtClean="0">
                <a:ea typeface="BIZ UDPゴシック" panose="020B0400000000000000" pitchFamily="50" charset="-128"/>
              </a:rPr>
              <a:t>児童</a:t>
            </a:r>
            <a:r>
              <a:rPr lang="ja-JP" altLang="en-US" sz="3000" dirty="0">
                <a:ea typeface="BIZ UDPゴシック" panose="020B0400000000000000" pitchFamily="50" charset="-128"/>
              </a:rPr>
              <a:t>生徒が学ぶ楽しさを実感</a:t>
            </a:r>
            <a:r>
              <a:rPr lang="ja-JP" altLang="en-US" sz="3000" dirty="0" smtClean="0">
                <a:ea typeface="BIZ UDPゴシック" panose="020B0400000000000000" pitchFamily="50" charset="-128"/>
              </a:rPr>
              <a:t>する授業づくり</a:t>
            </a:r>
            <a:endParaRPr sz="3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5" y="3530254"/>
            <a:ext cx="1174884" cy="15809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70" y="3530254"/>
            <a:ext cx="1174884" cy="1580993"/>
          </a:xfrm>
          <a:prstGeom prst="rect">
            <a:avLst/>
          </a:prstGeom>
        </p:spPr>
      </p:pic>
      <p:sp>
        <p:nvSpPr>
          <p:cNvPr id="91" name="Google Shape;91;p1"/>
          <p:cNvSpPr/>
          <p:nvPr/>
        </p:nvSpPr>
        <p:spPr>
          <a:xfrm>
            <a:off x="365760" y="4796884"/>
            <a:ext cx="5386577" cy="1503126"/>
          </a:xfrm>
          <a:prstGeom prst="rect">
            <a:avLst/>
          </a:prstGeom>
          <a:solidFill>
            <a:srgbClr val="FFFF00">
              <a:alpha val="6000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altLang="ja-JP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【</a:t>
            </a:r>
            <a:r>
              <a:rPr lang="ja-JP" alt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留意点（担当者の方へ）</a:t>
            </a:r>
            <a:r>
              <a:rPr lang="en-US" altLang="ja-JP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】</a:t>
            </a:r>
          </a:p>
          <a:p>
            <a:r>
              <a:rPr lang="ja-JP" altLang="en-US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＜</a:t>
            </a:r>
            <a:r>
              <a:rPr lang="ja-JP" alt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研修前の準備＞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・ワークシート（スライド７）</a:t>
            </a:r>
            <a:endParaRPr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・児童生徒アンケート資料（スライド５）　</a:t>
            </a:r>
            <a:endParaRPr lang="en-US" altLang="ja-JP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必要に応じて自校のものに変更してください。</a:t>
            </a:r>
            <a:endParaRPr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6284327-0C69-EB8C-7652-830368B71D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40" y="2888700"/>
            <a:ext cx="1440926" cy="70289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BD9C8E1-D088-3A99-41BC-67408B0F03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4" y="1025525"/>
            <a:ext cx="784068" cy="575606"/>
          </a:xfrm>
          <a:prstGeom prst="rect">
            <a:avLst/>
          </a:prstGeom>
        </p:spPr>
      </p:pic>
      <p:sp>
        <p:nvSpPr>
          <p:cNvPr id="12" name="Google Shape;128;p4"/>
          <p:cNvSpPr/>
          <p:nvPr/>
        </p:nvSpPr>
        <p:spPr>
          <a:xfrm>
            <a:off x="365760" y="158018"/>
            <a:ext cx="8438606" cy="964353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担当者の方へ</a:t>
            </a:r>
            <a:endParaRPr lang="en-US" altLang="ja-JP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※【</a:t>
            </a:r>
            <a:r>
              <a:rPr lang="ja-JP" alt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留意点</a:t>
            </a:r>
            <a:r>
              <a:rPr lang="en-US" altLang="ja-JP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】</a:t>
            </a:r>
            <a:r>
              <a:rPr lang="ja-JP" alt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を本黄色セルで示しています。</a:t>
            </a:r>
            <a:endParaRPr lang="en-US" altLang="ja-JP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使用の際</a:t>
            </a:r>
            <a:r>
              <a:rPr lang="ja-JP" alt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は、本枠をはずして活用してください。</a:t>
            </a:r>
            <a:endParaRPr lang="en-US" altLang="ja-JP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15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4298" y="179823"/>
            <a:ext cx="8539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授業改善のためのプラス１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298" y="1122143"/>
            <a:ext cx="518763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明日からの授業につなぐために。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C2AFFA-0E03-44BA-A9FE-60EDAA2D39EC}"/>
              </a:ext>
            </a:extLst>
          </p:cNvPr>
          <p:cNvSpPr txBox="1"/>
          <p:nvPr/>
        </p:nvSpPr>
        <p:spPr>
          <a:xfrm>
            <a:off x="265334" y="1666220"/>
            <a:ext cx="8539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児童生徒自らが学ぶ楽しさを実感するために、明日から実践すること</a:t>
            </a:r>
            <a:endParaRPr kumimoji="1" lang="en-US" altLang="ja-JP" sz="2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D90981-63A9-408B-B1FE-29513C850F41}"/>
              </a:ext>
            </a:extLst>
          </p:cNvPr>
          <p:cNvSpPr/>
          <p:nvPr/>
        </p:nvSpPr>
        <p:spPr>
          <a:xfrm>
            <a:off x="265334" y="2565400"/>
            <a:ext cx="8345266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dirty="0">
                <a:solidFill>
                  <a:schemeClr val="tx1"/>
                </a:solidFill>
              </a:rPr>
              <a:t>A</a:t>
            </a:r>
          </a:p>
          <a:p>
            <a:r>
              <a:rPr kumimoji="1" lang="en-US" altLang="ja-JP" sz="3600" dirty="0">
                <a:solidFill>
                  <a:schemeClr val="tx1"/>
                </a:solidFill>
              </a:rPr>
              <a:t>B</a:t>
            </a:r>
          </a:p>
          <a:p>
            <a:r>
              <a:rPr kumimoji="1" lang="en-US" altLang="ja-JP" sz="3600" dirty="0">
                <a:solidFill>
                  <a:schemeClr val="tx1"/>
                </a:solidFill>
              </a:rPr>
              <a:t>C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67EAEF-52AF-41EF-9599-3E22C3FBE6F5}"/>
              </a:ext>
            </a:extLst>
          </p:cNvPr>
          <p:cNvSpPr txBox="1"/>
          <p:nvPr/>
        </p:nvSpPr>
        <p:spPr>
          <a:xfrm>
            <a:off x="4216400" y="115038"/>
            <a:ext cx="481874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※A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のみを考えてもらうなど、実態に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応じて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活用してください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A6F702C-1981-4E97-AD6F-BF5445BC816F}"/>
              </a:ext>
            </a:extLst>
          </p:cNvPr>
          <p:cNvCxnSpPr>
            <a:cxnSpLocks/>
          </p:cNvCxnSpPr>
          <p:nvPr/>
        </p:nvCxnSpPr>
        <p:spPr>
          <a:xfrm>
            <a:off x="651487" y="3263900"/>
            <a:ext cx="778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EA333F-B715-482A-85F7-2471585F1251}"/>
              </a:ext>
            </a:extLst>
          </p:cNvPr>
          <p:cNvSpPr txBox="1"/>
          <p:nvPr/>
        </p:nvSpPr>
        <p:spPr>
          <a:xfrm>
            <a:off x="339187" y="5163216"/>
            <a:ext cx="8539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A</a:t>
            </a:r>
            <a:r>
              <a:rPr kumimoji="1" lang="ja-JP" altLang="en-US" sz="2800" dirty="0"/>
              <a:t>　すぐに実践できる。</a:t>
            </a:r>
            <a:endParaRPr kumimoji="1" lang="en-US" altLang="ja-JP" sz="2800" dirty="0"/>
          </a:p>
          <a:p>
            <a:r>
              <a:rPr kumimoji="1" lang="en-US" altLang="ja-JP" sz="2800" dirty="0"/>
              <a:t>B</a:t>
            </a:r>
            <a:r>
              <a:rPr kumimoji="1" lang="ja-JP" altLang="en-US" sz="2800" dirty="0"/>
              <a:t>　頑張れば実践できそう。</a:t>
            </a:r>
            <a:endParaRPr kumimoji="1" lang="en-US" altLang="ja-JP" sz="2800" dirty="0"/>
          </a:p>
          <a:p>
            <a:r>
              <a:rPr kumimoji="1" lang="en-US" altLang="ja-JP" sz="2800" dirty="0"/>
              <a:t>C</a:t>
            </a: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難しいが挑戦したい！</a:t>
            </a:r>
            <a:endParaRPr kumimoji="1" lang="en-US" altLang="ja-JP" sz="2800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B8ADEFC-D2F8-4E74-BD57-37B34271FE13}"/>
              </a:ext>
            </a:extLst>
          </p:cNvPr>
          <p:cNvCxnSpPr>
            <a:cxnSpLocks/>
          </p:cNvCxnSpPr>
          <p:nvPr/>
        </p:nvCxnSpPr>
        <p:spPr>
          <a:xfrm>
            <a:off x="676887" y="3873500"/>
            <a:ext cx="778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35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/>
          <p:nvPr/>
        </p:nvSpPr>
        <p:spPr>
          <a:xfrm>
            <a:off x="0" y="8158"/>
            <a:ext cx="9144000" cy="60816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ja-JP" altLang="en-US" sz="3000" dirty="0">
                <a:solidFill>
                  <a:schemeClr val="l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本研修の概要及び流れ</a:t>
            </a:r>
            <a:endParaRPr sz="3000" dirty="0">
              <a:solidFill>
                <a:schemeClr val="l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287001" y="2996252"/>
            <a:ext cx="8647991" cy="310410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lang="en-US" altLang="ja-JP" sz="210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r>
              <a:rPr lang="ja-JP" altLang="en-US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１．はじめに（５分）</a:t>
            </a:r>
            <a:endParaRPr lang="en-US" altLang="ja-JP" sz="280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r>
              <a:rPr lang="ja-JP" altLang="en-US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２．演習（２０分）</a:t>
            </a:r>
            <a:endParaRPr lang="en-US" altLang="ja-JP" sz="280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pPr lvl="0"/>
            <a:r>
              <a:rPr lang="ja-JP" altLang="en-US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同僚の先生の悩みの解決に向けて具体的な</a:t>
            </a:r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アド　　</a:t>
            </a:r>
            <a:endParaRPr lang="en-US" altLang="ja-JP" sz="2800" dirty="0" smtClean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バイスを</a:t>
            </a:r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考え</a:t>
            </a:r>
            <a:r>
              <a:rPr lang="ja-JP" altLang="en-US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、課題解決に向けた手立てを</a:t>
            </a:r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共有</a:t>
            </a:r>
            <a:endParaRPr lang="en-US" altLang="ja-JP" sz="2800" dirty="0" smtClean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pPr lvl="0"/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　　する</a:t>
            </a:r>
            <a:endParaRPr lang="en-US" altLang="ja-JP" sz="280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r>
              <a:rPr lang="ja-JP" altLang="en-US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３．授業改善のためのプラス１（５分）</a:t>
            </a:r>
            <a:endParaRPr sz="280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95;p5"/>
          <p:cNvSpPr/>
          <p:nvPr/>
        </p:nvSpPr>
        <p:spPr>
          <a:xfrm>
            <a:off x="287002" y="856310"/>
            <a:ext cx="8647991" cy="18999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altLang="ja-JP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※</a:t>
            </a:r>
            <a:r>
              <a:rPr lang="ja-JP" altLang="en-US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研修の概要：児童</a:t>
            </a:r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生徒が</a:t>
            </a:r>
            <a:r>
              <a:rPr lang="ja-JP" altLang="en-US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学ぶ楽しさを実感</a:t>
            </a:r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する授　　　　</a:t>
            </a:r>
            <a:endParaRPr lang="en-US" altLang="ja-JP" sz="2800" dirty="0" smtClean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pPr lvl="0"/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　　　　　　　業づくりに向けた、教師のコーディ</a:t>
            </a:r>
            <a:endParaRPr lang="en-US" altLang="ja-JP" sz="2800" dirty="0" smtClean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pPr lvl="0"/>
            <a:r>
              <a:rPr lang="ja-JP" altLang="en-US" sz="2800" dirty="0" smtClean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　　　　　　　ネート等について考える。</a:t>
            </a:r>
            <a:endParaRPr lang="en-US" altLang="ja-JP" sz="2800" dirty="0">
              <a:solidFill>
                <a:schemeClr val="dk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/>
              <a:sym typeface="Arial"/>
            </a:endParaRPr>
          </a:p>
          <a:p>
            <a:r>
              <a:rPr lang="en-US" altLang="ja-JP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※</a:t>
            </a:r>
            <a:r>
              <a:rPr lang="ja-JP" altLang="en-US" sz="2800" dirty="0">
                <a:solidFill>
                  <a:schemeClr val="dk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  <a:sym typeface="Arial"/>
              </a:rPr>
              <a:t>目安の研修時間：３０分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8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8601" y="798385"/>
            <a:ext cx="8915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/>
              <a:t>児童</a:t>
            </a:r>
            <a:r>
              <a:rPr kumimoji="1" lang="ja-JP" altLang="en-US" sz="4000" u="sng" dirty="0" smtClean="0"/>
              <a:t>生徒が</a:t>
            </a:r>
            <a:r>
              <a:rPr kumimoji="1" lang="ja-JP" altLang="en-US" sz="4000" u="sng" dirty="0"/>
              <a:t>学ぶ楽しさを感じる</a:t>
            </a:r>
            <a:r>
              <a:rPr kumimoji="1" lang="ja-JP" altLang="en-US" sz="4000" dirty="0"/>
              <a:t>のは</a:t>
            </a:r>
            <a:r>
              <a:rPr kumimoji="1" lang="ja-JP" altLang="en-US" sz="4000" dirty="0" smtClean="0"/>
              <a:t>、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どの</a:t>
            </a:r>
            <a:r>
              <a:rPr kumimoji="1" lang="ja-JP" altLang="en-US" sz="4000" dirty="0"/>
              <a:t>ようなときでしょうか？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04" y="3591707"/>
            <a:ext cx="4705437" cy="2917371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381874" y="2436933"/>
            <a:ext cx="3487997" cy="2154662"/>
          </a:xfrm>
          <a:prstGeom prst="wedgeRoundRectCallout">
            <a:avLst>
              <a:gd name="adj1" fmla="val 54115"/>
              <a:gd name="adj2" fmla="val -149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5060942" y="2354583"/>
            <a:ext cx="3694438" cy="2263140"/>
          </a:xfrm>
          <a:prstGeom prst="wedgeRoundRectCallout">
            <a:avLst>
              <a:gd name="adj1" fmla="val -41989"/>
              <a:gd name="adj2" fmla="val 567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FBA494-DE3D-4771-B6EC-06D7A8E27B69}"/>
              </a:ext>
            </a:extLst>
          </p:cNvPr>
          <p:cNvSpPr txBox="1"/>
          <p:nvPr/>
        </p:nvSpPr>
        <p:spPr>
          <a:xfrm>
            <a:off x="4216400" y="115038"/>
            <a:ext cx="481874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考えにくい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ようであれば、実際の授業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での経験を想起する流れも考えられます。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6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A785EC-416E-81F4-EA41-5F64222B635D}"/>
              </a:ext>
            </a:extLst>
          </p:cNvPr>
          <p:cNvSpPr txBox="1"/>
          <p:nvPr/>
        </p:nvSpPr>
        <p:spPr>
          <a:xfrm>
            <a:off x="326571" y="316246"/>
            <a:ext cx="8242663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今イメージした児童生徒の姿について、</a:t>
            </a:r>
            <a:endParaRPr kumimoji="1" lang="en-US" altLang="ja-JP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近くの方と共有してみましょう</a:t>
            </a:r>
            <a:endParaRPr kumimoji="1" lang="en-US" altLang="ja-JP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56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A785EC-416E-81F4-EA41-5F64222B635D}"/>
              </a:ext>
            </a:extLst>
          </p:cNvPr>
          <p:cNvSpPr txBox="1"/>
          <p:nvPr/>
        </p:nvSpPr>
        <p:spPr>
          <a:xfrm>
            <a:off x="326571" y="294111"/>
            <a:ext cx="8242663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今イメージした児童生徒の姿について</a:t>
            </a:r>
            <a:r>
              <a:rPr kumimoji="1" lang="ja-JP" altLang="en-US" sz="40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、近く</a:t>
            </a:r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の方と共有してみましょう</a:t>
            </a:r>
            <a:endParaRPr kumimoji="1" lang="en-US" altLang="ja-JP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E670F1-B4FB-45B2-9865-ED19DC7B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9" y="2741894"/>
            <a:ext cx="8792802" cy="31246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FBA494-DE3D-4771-B6EC-06D7A8E27B69}"/>
              </a:ext>
            </a:extLst>
          </p:cNvPr>
          <p:cNvSpPr txBox="1"/>
          <p:nvPr/>
        </p:nvSpPr>
        <p:spPr>
          <a:xfrm>
            <a:off x="4016829" y="115038"/>
            <a:ext cx="501831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各学校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のアンケート結果を活用することも考えられます。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46" y="1763481"/>
            <a:ext cx="8916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熊本県の教育・学校についてのアンケート（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R6.11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熊本県教育委員会）より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「あなたが、授業の中で楽しいと感じるときはどのようなときですか。」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（３つまで回答可）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5599" y="5971034"/>
            <a:ext cx="87928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「解けたとき」「分かったとき」だけではなく、他の学ぶ楽しさも児童生徒が実感できる授業づくりも必要です。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95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" y="128165"/>
            <a:ext cx="942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演習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「児童生徒</a:t>
            </a:r>
            <a:r>
              <a:rPr kumimoji="1" lang="ja-JP" altLang="en-US" sz="2400" u="sng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自らが学ぶ楽しさ</a:t>
            </a:r>
            <a:r>
              <a:rPr kumimoji="1" lang="ja-JP" altLang="en-US" sz="2400" u="sng" dirty="0" smtClean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を実感する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授業づくり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について」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7217" y="1861087"/>
            <a:ext cx="758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授業で、導入は盛り上がるんですが、学習が進むにつれ、児童生徒の発言が減り、一部の児童生徒と私の説明で授業が進んでしまいます。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どうすればいいのでしょうか？</a:t>
            </a:r>
            <a:endParaRPr kumimoji="1" lang="en-US" altLang="ja-JP" sz="2400" b="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85458" y="1644675"/>
            <a:ext cx="7688808" cy="3953514"/>
          </a:xfrm>
          <a:prstGeom prst="wedgeRoundRectCallout">
            <a:avLst>
              <a:gd name="adj1" fmla="val 53969"/>
              <a:gd name="adj2" fmla="val -206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8574" y="694930"/>
            <a:ext cx="8935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同僚の先生から、授業改善に関して次の質問を受けました。この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先生の</a:t>
            </a:r>
            <a:r>
              <a:rPr kumimoji="1" lang="ja-JP" altLang="en-US" sz="2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悩みの解決に向けて具体的な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アドバイスをしようと思います。　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8" y="4244360"/>
            <a:ext cx="1090983" cy="13809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CEFB98F-0A43-43F1-BDD3-D8C7B2EDA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7"/>
          <a:stretch/>
        </p:blipFill>
        <p:spPr>
          <a:xfrm>
            <a:off x="471343" y="3459092"/>
            <a:ext cx="1640564" cy="13559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BC55EEF-19D6-4646-8D7A-BE72BCA7BE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4"/>
          <a:stretch/>
        </p:blipFill>
        <p:spPr>
          <a:xfrm>
            <a:off x="3481501" y="3879827"/>
            <a:ext cx="1850122" cy="1508692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2270887" y="3493251"/>
            <a:ext cx="3033231" cy="434168"/>
          </a:xfrm>
          <a:prstGeom prst="wedgeRoundRectCallout">
            <a:avLst>
              <a:gd name="adj1" fmla="val -59454"/>
              <a:gd name="adj2" fmla="val 500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はあ、楽しいのは最初だけ。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1858433" y="4915646"/>
            <a:ext cx="1561465" cy="437363"/>
          </a:xfrm>
          <a:prstGeom prst="wedgeRoundRectCallout">
            <a:avLst>
              <a:gd name="adj1" fmla="val 54022"/>
              <a:gd name="adj2" fmla="val -881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  </a:t>
            </a:r>
            <a:r>
              <a:rPr kumimoji="1" lang="ja-JP" altLang="en-US" dirty="0">
                <a:solidFill>
                  <a:schemeClr val="tx1"/>
                </a:solidFill>
              </a:rPr>
              <a:t>なるほど！</a:t>
            </a:r>
          </a:p>
        </p:txBody>
      </p:sp>
      <p:sp>
        <p:nvSpPr>
          <p:cNvPr id="3" name="右矢印 2"/>
          <p:cNvSpPr/>
          <p:nvPr/>
        </p:nvSpPr>
        <p:spPr>
          <a:xfrm>
            <a:off x="2489749" y="4285435"/>
            <a:ext cx="772890" cy="37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D896F1-D633-4EB4-B0BB-1BC3E3D67810}"/>
              </a:ext>
            </a:extLst>
          </p:cNvPr>
          <p:cNvSpPr txBox="1"/>
          <p:nvPr/>
        </p:nvSpPr>
        <p:spPr>
          <a:xfrm>
            <a:off x="287217" y="5691850"/>
            <a:ext cx="8242663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同じような経験はありませんでしたか？</a:t>
            </a:r>
            <a:endParaRPr kumimoji="1" lang="en-US" altLang="ja-JP" sz="28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近くの人と共有しましょう。</a:t>
            </a:r>
            <a:endParaRPr kumimoji="1" lang="en-US" altLang="ja-JP" sz="28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FBA494-DE3D-4771-B6EC-06D7A8E27B69}"/>
              </a:ext>
            </a:extLst>
          </p:cNvPr>
          <p:cNvSpPr txBox="1"/>
          <p:nvPr/>
        </p:nvSpPr>
        <p:spPr>
          <a:xfrm>
            <a:off x="3985404" y="115038"/>
            <a:ext cx="504973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同じような経験等を想起することで、具体的　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に解決策を考えることを意図しています。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雲形吹き出し 5"/>
          <p:cNvSpPr/>
          <p:nvPr/>
        </p:nvSpPr>
        <p:spPr>
          <a:xfrm>
            <a:off x="6230983" y="2816161"/>
            <a:ext cx="2775941" cy="1111258"/>
          </a:xfrm>
          <a:prstGeom prst="cloudCallout">
            <a:avLst>
              <a:gd name="adj1" fmla="val 30486"/>
              <a:gd name="adj2" fmla="val 70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rtlCol="0" anchor="ctr"/>
          <a:lstStyle/>
          <a:p>
            <a:pPr algn="ctr"/>
            <a:r>
              <a:rPr kumimoji="1" lang="ja-JP" altLang="en-US" sz="1600" dirty="0"/>
              <a:t>学ぶ楽しさを</a:t>
            </a:r>
          </a:p>
          <a:p>
            <a:pPr algn="ctr"/>
            <a:r>
              <a:rPr kumimoji="1" lang="ja-JP" altLang="en-US" sz="1600" dirty="0"/>
              <a:t>実感して</a:t>
            </a:r>
            <a:r>
              <a:rPr kumimoji="1" lang="ja-JP" altLang="en-US" sz="1600" dirty="0" smtClean="0"/>
              <a:t>ないなあ</a:t>
            </a:r>
            <a:r>
              <a:rPr kumimoji="1" lang="ja-JP" altLang="en-US" sz="1600" dirty="0"/>
              <a:t>・・</a:t>
            </a:r>
          </a:p>
        </p:txBody>
      </p:sp>
      <p:sp>
        <p:nvSpPr>
          <p:cNvPr id="16" name="雲形吹き出し 15"/>
          <p:cNvSpPr/>
          <p:nvPr/>
        </p:nvSpPr>
        <p:spPr>
          <a:xfrm>
            <a:off x="5206537" y="3927419"/>
            <a:ext cx="2901878" cy="1146355"/>
          </a:xfrm>
          <a:prstGeom prst="cloudCallout">
            <a:avLst>
              <a:gd name="adj1" fmla="val 57650"/>
              <a:gd name="adj2" fmla="val -11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dirty="0" smtClean="0"/>
              <a:t>どのように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コーディネートすればいいのかなあ</a:t>
            </a:r>
            <a:r>
              <a:rPr kumimoji="1" lang="ja-JP" altLang="en-US" sz="1600" dirty="0"/>
              <a:t>・・</a:t>
            </a:r>
          </a:p>
        </p:txBody>
      </p:sp>
    </p:spTree>
    <p:extLst>
      <p:ext uri="{BB962C8B-B14F-4D97-AF65-F5344CB8AC3E}">
        <p14:creationId xmlns:p14="http://schemas.microsoft.com/office/powerpoint/2010/main" val="159568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1600" y="0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演習</a:t>
            </a:r>
            <a:r>
              <a:rPr kumimoji="1" lang="ja-JP" altLang="en-US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ワークシート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157941" y="2058756"/>
            <a:ext cx="4329392" cy="1794214"/>
          </a:xfrm>
          <a:prstGeom prst="roundRect">
            <a:avLst>
              <a:gd name="adj" fmla="val 52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u="sng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①考えられる課題は・・・</a:t>
            </a:r>
            <a:endParaRPr kumimoji="1" lang="en-US" altLang="ja-JP" u="sng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7942" y="472959"/>
            <a:ext cx="8766985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手順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endParaRPr kumimoji="1" lang="en-US" altLang="ja-JP" strike="sngStrike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defRPr/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①考えられる授業上の課題を挙げる。（個人）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defRPr/>
            </a:pPr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→グループ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で課題を出し合い、話し合いたい課題を焦点化する。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defRPr/>
            </a:pPr>
            <a:r>
              <a:rPr kumimoji="1" lang="ja-JP" altLang="en-US" dirty="0" smtClean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②課題解決に向けた具体的な手立てを</a:t>
            </a:r>
            <a:r>
              <a:rPr kumimoji="1" lang="ja-JP" altLang="en-US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考える。（個人）</a:t>
            </a: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defRPr/>
            </a:pPr>
            <a:r>
              <a:rPr kumimoji="1" lang="ja-JP" altLang="en-US" dirty="0" smtClean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③グループ</a:t>
            </a:r>
            <a:r>
              <a:rPr kumimoji="1" lang="ja-JP" altLang="en-US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で話し合う。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474005-3A94-53EA-B015-1CB4FA6DB3D8}"/>
              </a:ext>
            </a:extLst>
          </p:cNvPr>
          <p:cNvSpPr txBox="1"/>
          <p:nvPr/>
        </p:nvSpPr>
        <p:spPr>
          <a:xfrm>
            <a:off x="157941" y="3961439"/>
            <a:ext cx="876698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課題の解決のために、どのようなことができそうか話し合いましょう。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57941" y="4490218"/>
            <a:ext cx="8766986" cy="2294325"/>
          </a:xfrm>
          <a:prstGeom prst="roundRect">
            <a:avLst>
              <a:gd name="adj" fmla="val 52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u="sng" dirty="0" smtClean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③課題解決に向けた具体的な手立て（</a:t>
            </a:r>
            <a:r>
              <a:rPr kumimoji="1" lang="ja-JP" altLang="en-US" u="sng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グループ）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98" y="2828621"/>
            <a:ext cx="809236" cy="1024349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4595535" y="2058754"/>
            <a:ext cx="4329392" cy="1794215"/>
          </a:xfrm>
          <a:prstGeom prst="roundRect">
            <a:avLst>
              <a:gd name="adj" fmla="val 52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u="sng" dirty="0" smtClean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②課題解決に向けた具体的な手立て（個人）</a:t>
            </a:r>
            <a:endParaRPr kumimoji="1" lang="en-US" altLang="ja-JP" sz="1700" u="sng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13712ED-5214-49AB-82C2-26378ECA8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314" y="1257299"/>
            <a:ext cx="532754" cy="6669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62650C-318C-4B3E-BD68-365E0BF06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877" y="1257299"/>
            <a:ext cx="532754" cy="666977"/>
          </a:xfrm>
          <a:prstGeom prst="rect">
            <a:avLst/>
          </a:prstGeom>
        </p:spPr>
      </p:pic>
      <p:sp>
        <p:nvSpPr>
          <p:cNvPr id="2" name="雲 1">
            <a:extLst>
              <a:ext uri="{FF2B5EF4-FFF2-40B4-BE49-F238E27FC236}">
                <a16:creationId xmlns:a16="http://schemas.microsoft.com/office/drawing/2014/main" id="{8DEF650A-E426-4373-9D39-57C76FEB5FEC}"/>
              </a:ext>
            </a:extLst>
          </p:cNvPr>
          <p:cNvSpPr/>
          <p:nvPr/>
        </p:nvSpPr>
        <p:spPr>
          <a:xfrm>
            <a:off x="6826284" y="710589"/>
            <a:ext cx="1555784" cy="6669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学ぶって楽しい！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0FC2CD-B76F-49C5-AE9A-AF03CE5F674B}"/>
              </a:ext>
            </a:extLst>
          </p:cNvPr>
          <p:cNvSpPr txBox="1"/>
          <p:nvPr/>
        </p:nvSpPr>
        <p:spPr>
          <a:xfrm>
            <a:off x="3819627" y="179857"/>
            <a:ext cx="5161642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導入も含めて、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教師の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コーディネート　　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（ファシリテート）に、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課題を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焦点化して話　　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合いを進めてください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話し合いたい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課題ごと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にグループをつく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る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流れ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も考えられます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90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50" y="609601"/>
            <a:ext cx="5924647" cy="54163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5685" y="6049247"/>
            <a:ext cx="8719457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・導入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では、どのような工夫をしていますか？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・どのような工夫がしてみたいですか？　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など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0"/>
            <a:ext cx="9144000" cy="49377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参考資料（「熊本の学び推進プラン」Ｐ３３より）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6686" y="115038"/>
            <a:ext cx="452845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導入について話題にしたい場合は、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現在の取組や、今後取り組んで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みた　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い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ことを、学校の実態に応じて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、交流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する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場面を設定する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も考えられ</a:t>
            </a:r>
            <a:r>
              <a:rPr kumimoji="1" lang="ja-JP" altLang="en-US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す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956" y="517103"/>
            <a:ext cx="3278631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参考資料活用例①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導入について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必要に応じて活用してください。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65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2018623-2570-4523-8636-87379BEA2D92}"/>
              </a:ext>
            </a:extLst>
          </p:cNvPr>
          <p:cNvGrpSpPr/>
          <p:nvPr/>
        </p:nvGrpSpPr>
        <p:grpSpPr>
          <a:xfrm>
            <a:off x="252248" y="810643"/>
            <a:ext cx="8749862" cy="4450339"/>
            <a:chOff x="0" y="704007"/>
            <a:chExt cx="8464270" cy="491186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25C78E3-2D4C-4A6D-AB57-A37C6F55F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817294"/>
              <a:ext cx="4272596" cy="47985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D30FBDD-5151-46F2-8DD6-6115F999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2596" y="704007"/>
              <a:ext cx="4191674" cy="4871404"/>
            </a:xfrm>
            <a:prstGeom prst="rect">
              <a:avLst/>
            </a:prstGeom>
          </p:spPr>
        </p:pic>
      </p:grpSp>
      <p:sp>
        <p:nvSpPr>
          <p:cNvPr id="9" name="角丸四角形 8"/>
          <p:cNvSpPr/>
          <p:nvPr/>
        </p:nvSpPr>
        <p:spPr>
          <a:xfrm>
            <a:off x="5438775" y="760910"/>
            <a:ext cx="2633173" cy="423124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7932" y="5680491"/>
            <a:ext cx="8348133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・どの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ようなことに気を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付けてコーディネートして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いますか？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・どのよう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なコーディネートを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してみたいですか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　など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342A2D76-B83E-0B91-F185-77E9C715FAB4}"/>
              </a:ext>
            </a:extLst>
          </p:cNvPr>
          <p:cNvSpPr/>
          <p:nvPr/>
        </p:nvSpPr>
        <p:spPr>
          <a:xfrm rot="2841090">
            <a:off x="4899753" y="4694109"/>
            <a:ext cx="885284" cy="1015602"/>
          </a:xfrm>
          <a:prstGeom prst="downArrow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-1" y="0"/>
            <a:ext cx="9144000" cy="49377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参考資料（「熊本の学び推進プラン」Ｐ３７、８より）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06686" y="115038"/>
            <a:ext cx="452845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コーディネート（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ファシリテー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　　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ついて話題にしたい場合は、現在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　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組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や、今後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取り組んでみたい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ことを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学校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の実態に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応じて交流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する場面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　　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設定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することも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考えられます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6957" y="517103"/>
            <a:ext cx="355885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留意点（担当者の方へ）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参考資料活用例②</a:t>
            </a:r>
            <a:endParaRPr kumimoji="1"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コーディネートについて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必要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応じて活用</a:t>
            </a:r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してください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25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10387</TotalTime>
  <Words>1701</Words>
  <Application>Microsoft Office PowerPoint</Application>
  <PresentationFormat>画面に合わせる (4:3)</PresentationFormat>
  <Paragraphs>176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BIZ UDPゴシック</vt:lpstr>
      <vt:lpstr>ＭＳ Ｐゴシック</vt:lpstr>
      <vt:lpstr>ＭＳ ゴシック</vt:lpstr>
      <vt:lpstr>UD デジタル 教科書体 N-B</vt:lpstr>
      <vt:lpstr>UD デジタル 教科書体 NK-R</vt:lpstr>
      <vt:lpstr>游ゴシック</vt:lpstr>
      <vt:lpstr>Arial</vt:lpstr>
      <vt:lpstr>Calibri</vt:lpstr>
      <vt:lpstr>Cambria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「熊本の学び」スタート・アップ研修 Next stage</dc:title>
  <dc:creator>kumamoto</dc:creator>
  <cp:lastModifiedBy>0430535</cp:lastModifiedBy>
  <cp:revision>481</cp:revision>
  <cp:lastPrinted>2025-03-12T23:36:48Z</cp:lastPrinted>
  <dcterms:created xsi:type="dcterms:W3CDTF">2021-01-05T08:14:53Z</dcterms:created>
  <dcterms:modified xsi:type="dcterms:W3CDTF">2025-03-27T08:10:17Z</dcterms:modified>
</cp:coreProperties>
</file>