
<file path=[Content_Types].xml><?xml version="1.0" encoding="utf-8"?>
<Types xmlns="http://schemas.openxmlformats.org/package/2006/content-types">
  <Default Extension="png" ContentType="image/png"/>
  <Default Extension="mp3" ContentType="audio/mpeg"/>
  <Default Extension="m4a" ContentType="audio/mp4"/>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6" r:id="rId2"/>
    <p:sldId id="281" r:id="rId3"/>
    <p:sldId id="287" r:id="rId4"/>
    <p:sldId id="277" r:id="rId5"/>
    <p:sldId id="270" r:id="rId6"/>
    <p:sldId id="276" r:id="rId7"/>
    <p:sldId id="292" r:id="rId8"/>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2EB"/>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4" d="100"/>
          <a:sy n="64" d="100"/>
        </p:scale>
        <p:origin x="748" y="7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A57BA2AA-05A8-4FF9-B691-61B9650424A9}" type="datetimeFigureOut">
              <a:rPr kumimoji="1" lang="ja-JP" altLang="en-US" smtClean="0"/>
              <a:t>2025/2/17</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D7DCDA28-080D-48ED-AD1C-5539FE4601B1}" type="slidenum">
              <a:rPr kumimoji="1" lang="ja-JP" altLang="en-US" smtClean="0"/>
              <a:t>‹#›</a:t>
            </a:fld>
            <a:endParaRPr kumimoji="1" lang="ja-JP" altLang="en-US"/>
          </a:p>
        </p:txBody>
      </p:sp>
    </p:spTree>
    <p:extLst>
      <p:ext uri="{BB962C8B-B14F-4D97-AF65-F5344CB8AC3E}">
        <p14:creationId xmlns:p14="http://schemas.microsoft.com/office/powerpoint/2010/main" val="5432549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E4429A-35EE-8202-70F8-752B3E3D66D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3B1D53-89E0-0AE8-C826-993893C7F5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A6B99C0-4E83-FF00-6A69-E6DE117E9F1C}"/>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3E2D5740-4CD1-F04D-7364-1C80DD0543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36F8CA-A289-3D3E-9D13-CA6F4ADDFBAA}"/>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1280229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410DC1-9DDB-11D4-F3E7-E4C07A6D272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7BFD287-2C29-3C20-289F-0E696254308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9E6D93-34C0-2103-81B0-621E34FF851F}"/>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7EE42067-8A35-BB9F-A750-7F2D07359C6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5417EF8-6A49-7188-BDAB-E2B5BB14B41A}"/>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3240191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FC9DD32-62D4-273E-CB80-F6C02780720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6EF6E1B-B7DF-F5B0-2AAA-354E8335F3F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1CEA4BD-D8F1-8712-1CFA-8F07E4FC7ADF}"/>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3BE343B3-A89C-3A19-B48B-A637B8580B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EB42E1-E7B2-693B-9657-B07552C3B19D}"/>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47100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27812C-39D2-B002-91E1-828988EF773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DB844D5-871F-A2CA-50D2-E9C95EBD684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3934788-6718-5E5D-D267-1CCC4CE01EC0}"/>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A65D506A-A3A1-0DB3-0223-663D495CB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C06B70-EF7B-C5A8-8E4D-A3455E1227C4}"/>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174082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552166-A285-CF4C-BB20-A0520D43045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CF513B7-6081-2A55-B61E-441197F6F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ED98F60-503F-C8AA-9F16-6CE2185F7253}"/>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F1D737DF-E620-C4E7-DB88-D4684333DF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92FBAA4-0C79-AFF0-8F77-0C981E2D93A6}"/>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1733666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AA3952-982B-6F3B-1E0C-14E248CB57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59C9C30-FEE0-16D6-F21D-80C322FDC32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4A58C69-5102-E2A1-9E8B-A1546EF89C6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E93CA68-6962-789F-28E8-51B7905AF57F}"/>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6" name="フッター プレースホルダー 5">
            <a:extLst>
              <a:ext uri="{FF2B5EF4-FFF2-40B4-BE49-F238E27FC236}">
                <a16:creationId xmlns:a16="http://schemas.microsoft.com/office/drawing/2014/main" id="{1A802332-901C-479C-1394-CBC57AB02E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AE596DB-B063-8174-3188-489E32169AEF}"/>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1180973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00786F-9A3C-D3CB-925A-BAB462E8E65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9649CF-B398-99C9-8135-B08764DD27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E88316C-F0AA-8919-2978-70290E7FF57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1DC36EB-BF38-48B9-F103-2D415484DA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7FFFBC7-B73F-4831-EB65-4F3C333827E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D244B98-9579-29F8-5AA3-10E2BB2E581D}"/>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8" name="フッター プレースホルダー 7">
            <a:extLst>
              <a:ext uri="{FF2B5EF4-FFF2-40B4-BE49-F238E27FC236}">
                <a16:creationId xmlns:a16="http://schemas.microsoft.com/office/drawing/2014/main" id="{26E799AF-1249-0F05-2E32-CCE0DF17842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6681ADC-2925-8778-31F7-22030A52843C}"/>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18614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4AD756-0950-AF5E-4ADB-2E1BFCB92DC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C3569F2-94FD-A662-E017-B971B983EA19}"/>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4" name="フッター プレースホルダー 3">
            <a:extLst>
              <a:ext uri="{FF2B5EF4-FFF2-40B4-BE49-F238E27FC236}">
                <a16:creationId xmlns:a16="http://schemas.microsoft.com/office/drawing/2014/main" id="{7451F7D7-A437-30F0-12BC-31DB2AB98D3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3128B8F-E5CF-438C-0E87-8B5566DFAC6E}"/>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2716970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E667891-96AE-D8B1-7B75-685210F97F25}"/>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3" name="フッター プレースホルダー 2">
            <a:extLst>
              <a:ext uri="{FF2B5EF4-FFF2-40B4-BE49-F238E27FC236}">
                <a16:creationId xmlns:a16="http://schemas.microsoft.com/office/drawing/2014/main" id="{344EF44E-E040-8F16-D1EC-1E90BBB954A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A89AC42-0EA9-41C0-E23E-D4861A6E604E}"/>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4093562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45E8E8-54C2-3434-AA9A-EF0092CE0DF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D765E38-E47F-1A18-F3CE-F076379202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6662D8C-851E-DC78-C307-01D432EAC4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2891197-D57B-964A-45C6-0E6436C86F0A}"/>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6" name="フッター プレースホルダー 5">
            <a:extLst>
              <a:ext uri="{FF2B5EF4-FFF2-40B4-BE49-F238E27FC236}">
                <a16:creationId xmlns:a16="http://schemas.microsoft.com/office/drawing/2014/main" id="{520AEED8-CC64-5D3C-9034-1CAFFB8360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B2FF7C-E5DE-84F1-0418-4C9B176AAD7F}"/>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240446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FCB753-DBA0-4ECF-DA0E-A1A9047C0E2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B1BB7EB-EACE-8BB2-EE8A-AD95578826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B2A0ADB-BB80-2997-1B29-0DD8D04850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3E3B299-627F-BC8B-CD72-2565BC097121}"/>
              </a:ext>
            </a:extLst>
          </p:cNvPr>
          <p:cNvSpPr>
            <a:spLocks noGrp="1"/>
          </p:cNvSpPr>
          <p:nvPr>
            <p:ph type="dt" sz="half" idx="10"/>
          </p:nvPr>
        </p:nvSpPr>
        <p:spPr/>
        <p:txBody>
          <a:bodyPr/>
          <a:lstStyle/>
          <a:p>
            <a:fld id="{95A888BA-C16F-4F5F-947A-8F8098FF18E1}" type="datetimeFigureOut">
              <a:rPr kumimoji="1" lang="ja-JP" altLang="en-US" smtClean="0"/>
              <a:t>2025/2/17</a:t>
            </a:fld>
            <a:endParaRPr kumimoji="1" lang="ja-JP" altLang="en-US"/>
          </a:p>
        </p:txBody>
      </p:sp>
      <p:sp>
        <p:nvSpPr>
          <p:cNvPr id="6" name="フッター プレースホルダー 5">
            <a:extLst>
              <a:ext uri="{FF2B5EF4-FFF2-40B4-BE49-F238E27FC236}">
                <a16:creationId xmlns:a16="http://schemas.microsoft.com/office/drawing/2014/main" id="{D2B4B4F0-68B2-231B-16A4-F7F12513D47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6AE4686-B5CF-0C2B-148E-9FD724CD22DB}"/>
              </a:ext>
            </a:extLst>
          </p:cNvPr>
          <p:cNvSpPr>
            <a:spLocks noGrp="1"/>
          </p:cNvSpPr>
          <p:nvPr>
            <p:ph type="sldNum" sz="quarter" idx="12"/>
          </p:nvPr>
        </p:nvSpPr>
        <p:spPr/>
        <p:txBody>
          <a:body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302128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FF">
            <a:alpha val="18000"/>
          </a:srgbClr>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5ACE12C-D716-273A-1C37-2459DF3446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6E2E569-4D17-F843-F27F-89252B269C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E4F3DDF-97EC-5706-2640-39FEBE61BA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A888BA-C16F-4F5F-947A-8F8098FF18E1}" type="datetimeFigureOut">
              <a:rPr kumimoji="1" lang="ja-JP" altLang="en-US" smtClean="0"/>
              <a:t>2025/2/17</a:t>
            </a:fld>
            <a:endParaRPr kumimoji="1" lang="ja-JP" altLang="en-US"/>
          </a:p>
        </p:txBody>
      </p:sp>
      <p:sp>
        <p:nvSpPr>
          <p:cNvPr id="5" name="フッター プレースホルダー 4">
            <a:extLst>
              <a:ext uri="{FF2B5EF4-FFF2-40B4-BE49-F238E27FC236}">
                <a16:creationId xmlns:a16="http://schemas.microsoft.com/office/drawing/2014/main" id="{8878E8AD-F455-10AA-A2FA-547F5E7F14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7C4401B-BB8B-61F5-6C4E-18E0204F1E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82577-F55A-4C5D-896A-5C764F127FCE}" type="slidenum">
              <a:rPr kumimoji="1" lang="ja-JP" altLang="en-US" smtClean="0"/>
              <a:t>‹#›</a:t>
            </a:fld>
            <a:endParaRPr kumimoji="1" lang="ja-JP" altLang="en-US"/>
          </a:p>
        </p:txBody>
      </p:sp>
    </p:spTree>
    <p:extLst>
      <p:ext uri="{BB962C8B-B14F-4D97-AF65-F5344CB8AC3E}">
        <p14:creationId xmlns:p14="http://schemas.microsoft.com/office/powerpoint/2010/main" val="2539664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av"/><Relationship Id="rId1" Type="http://schemas.microsoft.com/office/2007/relationships/media" Target="../media/media1.wav"/><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07/relationships/media" Target="../media/media4.mp3"/><Relationship Id="rId7" Type="http://schemas.openxmlformats.org/officeDocument/2006/relationships/image" Target="../media/image3.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audio" Target="../media/media4.mp3"/><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av"/><Relationship Id="rId1" Type="http://schemas.microsoft.com/office/2007/relationships/media" Target="../media/media5.wav"/><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E0A1273-7A9A-2BA1-3DDD-F00EDF7C0349}"/>
              </a:ext>
            </a:extLst>
          </p:cNvPr>
          <p:cNvSpPr/>
          <p:nvPr/>
        </p:nvSpPr>
        <p:spPr>
          <a:xfrm>
            <a:off x="0" y="0"/>
            <a:ext cx="12192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61F7EBE6-9596-7C63-211A-AB28554EC27F}"/>
              </a:ext>
            </a:extLst>
          </p:cNvPr>
          <p:cNvSpPr txBox="1"/>
          <p:nvPr/>
        </p:nvSpPr>
        <p:spPr>
          <a:xfrm>
            <a:off x="242856" y="94340"/>
            <a:ext cx="8075234" cy="1200329"/>
          </a:xfrm>
          <a:prstGeom prst="rect">
            <a:avLst/>
          </a:prstGeom>
          <a:noFill/>
        </p:spPr>
        <p:txBody>
          <a:bodyPr wrap="square" rtlCol="0">
            <a:spAutoFit/>
          </a:bodyPr>
          <a:lstStyle/>
          <a:p>
            <a:r>
              <a:rPr kumimoji="1" lang="en-US" altLang="ja-JP"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Speaking Test</a:t>
            </a:r>
            <a:endParaRPr kumimoji="1"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endParaRPr>
          </a:p>
        </p:txBody>
      </p:sp>
      <p:sp>
        <p:nvSpPr>
          <p:cNvPr id="6" name="テキスト ボックス 5">
            <a:extLst>
              <a:ext uri="{FF2B5EF4-FFF2-40B4-BE49-F238E27FC236}">
                <a16:creationId xmlns:a16="http://schemas.microsoft.com/office/drawing/2014/main" id="{255F1622-1B6C-9078-968C-139B1BEB36F7}"/>
              </a:ext>
            </a:extLst>
          </p:cNvPr>
          <p:cNvSpPr txBox="1"/>
          <p:nvPr/>
        </p:nvSpPr>
        <p:spPr>
          <a:xfrm>
            <a:off x="392307" y="1802921"/>
            <a:ext cx="8321040" cy="923330"/>
          </a:xfrm>
          <a:prstGeom prst="rect">
            <a:avLst/>
          </a:prstGeom>
          <a:noFill/>
        </p:spPr>
        <p:txBody>
          <a:bodyPr wrap="square" rtlCol="0">
            <a:spAutoFit/>
          </a:bodyPr>
          <a:lstStyle/>
          <a:p>
            <a:r>
              <a:rPr kumimoji="1" lang="ja-JP" altLang="en-US" sz="5400" dirty="0" smtClean="0">
                <a:latin typeface="UD デジタル 教科書体 NK-B" panose="02020700000000000000" pitchFamily="18" charset="-128"/>
                <a:ea typeface="UD デジタル 教科書体 NK-B" panose="02020700000000000000" pitchFamily="18" charset="-128"/>
                <a:cs typeface="Calibri" panose="020F0502020204030204" pitchFamily="34" charset="0"/>
              </a:rPr>
              <a:t>■</a:t>
            </a:r>
            <a:r>
              <a:rPr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問題</a:t>
            </a:r>
            <a:r>
              <a:rPr lang="ja-JP" altLang="en-US" sz="5400" dirty="0" smtClean="0">
                <a:latin typeface="UD デジタル 教科書体 NK-B" panose="02020700000000000000" pitchFamily="18" charset="-128"/>
                <a:ea typeface="UD デジタル 教科書体 NK-B" panose="02020700000000000000" pitchFamily="18" charset="-128"/>
                <a:cs typeface="Calibri" panose="020F0502020204030204" pitchFamily="34" charset="0"/>
              </a:rPr>
              <a:t>１</a:t>
            </a:r>
            <a:r>
              <a:rPr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です。</a:t>
            </a:r>
          </a:p>
        </p:txBody>
      </p:sp>
      <p:sp>
        <p:nvSpPr>
          <p:cNvPr id="7" name="テキスト ボックス 6">
            <a:extLst>
              <a:ext uri="{FF2B5EF4-FFF2-40B4-BE49-F238E27FC236}">
                <a16:creationId xmlns:a16="http://schemas.microsoft.com/office/drawing/2014/main" id="{507739D4-3878-A277-BBF5-E04009A64484}"/>
              </a:ext>
            </a:extLst>
          </p:cNvPr>
          <p:cNvSpPr txBox="1"/>
          <p:nvPr/>
        </p:nvSpPr>
        <p:spPr>
          <a:xfrm>
            <a:off x="392307" y="3014619"/>
            <a:ext cx="10805160" cy="923330"/>
          </a:xfrm>
          <a:prstGeom prst="rect">
            <a:avLst/>
          </a:prstGeom>
          <a:noFill/>
        </p:spPr>
        <p:txBody>
          <a:bodyPr wrap="square" rtlCol="0">
            <a:spAutoFit/>
          </a:bodyPr>
          <a:lstStyle/>
          <a:p>
            <a:pPr indent="-625475"/>
            <a:r>
              <a:rPr kumimoji="1"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a:t>
            </a:r>
            <a:r>
              <a:rPr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問題は、１回読まれます。</a:t>
            </a:r>
          </a:p>
        </p:txBody>
      </p:sp>
      <p:sp>
        <p:nvSpPr>
          <p:cNvPr id="8" name="テキスト ボックス 7">
            <a:extLst>
              <a:ext uri="{FF2B5EF4-FFF2-40B4-BE49-F238E27FC236}">
                <a16:creationId xmlns:a16="http://schemas.microsoft.com/office/drawing/2014/main" id="{92D5076F-0127-86FC-289C-E4AB73B1D3F1}"/>
              </a:ext>
            </a:extLst>
          </p:cNvPr>
          <p:cNvSpPr txBox="1"/>
          <p:nvPr/>
        </p:nvSpPr>
        <p:spPr>
          <a:xfrm>
            <a:off x="392307" y="4488475"/>
            <a:ext cx="11902440" cy="1754326"/>
          </a:xfrm>
          <a:prstGeom prst="rect">
            <a:avLst/>
          </a:prstGeom>
          <a:noFill/>
        </p:spPr>
        <p:txBody>
          <a:bodyPr wrap="square" rtlCol="0">
            <a:spAutoFit/>
          </a:bodyPr>
          <a:lstStyle/>
          <a:p>
            <a:pPr marL="365125" indent="-365125"/>
            <a:r>
              <a:rPr kumimoji="1"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■解答は、すべて英語ではっきりと</a:t>
            </a:r>
            <a:endParaRPr kumimoji="1" lang="en-US" altLang="ja-JP"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endParaRPr>
          </a:p>
          <a:p>
            <a:pPr marL="365125" indent="-365125"/>
            <a:r>
              <a:rPr lang="en-US" altLang="ja-JP"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r>
              <a:rPr kumimoji="1" lang="ja-JP" altLang="en-US" sz="5400"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話してください。</a:t>
            </a:r>
            <a:endParaRPr kumimoji="1" lang="ja-JP" altLang="en-US" sz="5400" b="1" dirty="0">
              <a:latin typeface="UD デジタル 教科書体 NK-B" panose="02020700000000000000" pitchFamily="18" charset="-128"/>
              <a:ea typeface="UD デジタル 教科書体 NK-B" panose="02020700000000000000" pitchFamily="18" charset="-128"/>
              <a:cs typeface="Calibri" panose="020F0502020204030204" pitchFamily="34" charset="0"/>
            </a:endParaRPr>
          </a:p>
        </p:txBody>
      </p:sp>
      <p:pic>
        <p:nvPicPr>
          <p:cNvPr id="2" name="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09425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8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F9C3F63-6EEB-57DF-A1AB-C6C7BDA9C3F2}"/>
              </a:ext>
            </a:extLst>
          </p:cNvPr>
          <p:cNvSpPr txBox="1"/>
          <p:nvPr/>
        </p:nvSpPr>
        <p:spPr>
          <a:xfrm>
            <a:off x="645191" y="1595021"/>
            <a:ext cx="9914850" cy="4832092"/>
          </a:xfrm>
          <a:prstGeom prst="rect">
            <a:avLst/>
          </a:prstGeom>
          <a:noFill/>
        </p:spPr>
        <p:txBody>
          <a:bodyPr wrap="square" rtlCol="0">
            <a:spAutoFit/>
          </a:bodyPr>
          <a:lstStyle/>
          <a:p>
            <a:r>
              <a:rPr lang="ja-JP" altLang="en-US" sz="44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あなたはアメリカに留学中です。あなたは今、来週から行われる町の施設イベント情報をウェブサイトで見ながら、週末の予定について友達のオリビアと話しています。オリビアの質問に対して、画面上のウェブサイトをもとに、あなたの考えをその理由も含めて英語で答えなさい。</a:t>
            </a:r>
            <a:endParaRPr lang="en-US" altLang="ja-JP" sz="44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grpSp>
        <p:nvGrpSpPr>
          <p:cNvPr id="6" name="グループ化 5">
            <a:extLst>
              <a:ext uri="{FF2B5EF4-FFF2-40B4-BE49-F238E27FC236}">
                <a16:creationId xmlns:a16="http://schemas.microsoft.com/office/drawing/2014/main" id="{D50483F9-3AC5-C816-333B-29809D1763C1}"/>
              </a:ext>
            </a:extLst>
          </p:cNvPr>
          <p:cNvGrpSpPr/>
          <p:nvPr/>
        </p:nvGrpSpPr>
        <p:grpSpPr>
          <a:xfrm>
            <a:off x="0" y="0"/>
            <a:ext cx="1636776" cy="1862048"/>
            <a:chOff x="0" y="0"/>
            <a:chExt cx="6096000" cy="1862048"/>
          </a:xfrm>
        </p:grpSpPr>
        <p:sp>
          <p:nvSpPr>
            <p:cNvPr id="7" name="正方形/長方形 6">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smtClean="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1</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pic>
        <p:nvPicPr>
          <p:cNvPr id="2" name="1番">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10221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52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10">
            <a:extLst>
              <a:ext uri="{FF2B5EF4-FFF2-40B4-BE49-F238E27FC236}">
                <a16:creationId xmlns:a16="http://schemas.microsoft.com/office/drawing/2014/main" id="{5A14BA89-764A-ED59-752E-4FF578188D13}"/>
              </a:ext>
            </a:extLst>
          </p:cNvPr>
          <p:cNvGrpSpPr/>
          <p:nvPr/>
        </p:nvGrpSpPr>
        <p:grpSpPr>
          <a:xfrm>
            <a:off x="4024732" y="5534"/>
            <a:ext cx="2200897" cy="1539802"/>
            <a:chOff x="9431018" y="115520"/>
            <a:chExt cx="2200897" cy="1539802"/>
          </a:xfrm>
        </p:grpSpPr>
        <p:pic>
          <p:nvPicPr>
            <p:cNvPr id="6" name="図 5">
              <a:extLst>
                <a:ext uri="{FF2B5EF4-FFF2-40B4-BE49-F238E27FC236}">
                  <a16:creationId xmlns:a16="http://schemas.microsoft.com/office/drawing/2014/main" id="{6B368570-3E43-F9C2-0A78-7D88733E6F0A}"/>
                </a:ext>
              </a:extLst>
            </p:cNvPr>
            <p:cNvPicPr>
              <a:picLocks noChangeAspect="1"/>
            </p:cNvPicPr>
            <p:nvPr/>
          </p:nvPicPr>
          <p:blipFill>
            <a:blip r:embed="rId6"/>
            <a:stretch>
              <a:fillRect/>
            </a:stretch>
          </p:blipFill>
          <p:spPr>
            <a:xfrm>
              <a:off x="10797000" y="115520"/>
              <a:ext cx="834915" cy="1539802"/>
            </a:xfrm>
            <a:prstGeom prst="rect">
              <a:avLst/>
            </a:prstGeom>
          </p:spPr>
        </p:pic>
        <p:grpSp>
          <p:nvGrpSpPr>
            <p:cNvPr id="7" name="グループ化 6"/>
            <p:cNvGrpSpPr/>
            <p:nvPr/>
          </p:nvGrpSpPr>
          <p:grpSpPr>
            <a:xfrm>
              <a:off x="9431018" y="288272"/>
              <a:ext cx="1365982" cy="1367050"/>
              <a:chOff x="3321462" y="1932710"/>
              <a:chExt cx="4273899" cy="4386264"/>
            </a:xfrm>
          </p:grpSpPr>
          <p:pic>
            <p:nvPicPr>
              <p:cNvPr id="1026" name="グラフィックス 4" descr="ボリューム">
                <a:extLst>
                  <a:ext uri="{FF2B5EF4-FFF2-40B4-BE49-F238E27FC236}">
                    <a16:creationId xmlns:a16="http://schemas.microsoft.com/office/drawing/2014/main" id="{16A92E3F-037D-3A0B-3E21-E8CEAA9208E0}"/>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4055807" y="2283465"/>
                <a:ext cx="3088957" cy="308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円形吹き出し 2"/>
              <p:cNvSpPr/>
              <p:nvPr/>
            </p:nvSpPr>
            <p:spPr>
              <a:xfrm rot="13068394">
                <a:off x="3321462" y="1932710"/>
                <a:ext cx="4273899" cy="4386264"/>
              </a:xfrm>
              <a:prstGeom prst="wedgeEllipseCallout">
                <a:avLst>
                  <a:gd name="adj1" fmla="val -23827"/>
                  <a:gd name="adj2" fmla="val 60934"/>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 name="テキスト ボックス 9">
            <a:extLst>
              <a:ext uri="{FF2B5EF4-FFF2-40B4-BE49-F238E27FC236}">
                <a16:creationId xmlns:a16="http://schemas.microsoft.com/office/drawing/2014/main" id="{EBEF6076-F3F7-7DFD-92E4-4A8A3D0FF3B9}"/>
              </a:ext>
            </a:extLst>
          </p:cNvPr>
          <p:cNvSpPr txBox="1"/>
          <p:nvPr/>
        </p:nvSpPr>
        <p:spPr>
          <a:xfrm>
            <a:off x="6225629" y="803140"/>
            <a:ext cx="6159500" cy="646331"/>
          </a:xfrm>
          <a:prstGeom prst="rect">
            <a:avLst/>
          </a:prstGeom>
          <a:noFill/>
        </p:spPr>
        <p:txBody>
          <a:bodyPr wrap="square">
            <a:spAutoFit/>
          </a:bodyPr>
          <a:lstStyle/>
          <a:p>
            <a:pPr marL="133350" indent="49213" algn="just"/>
            <a:r>
              <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Olivia</a:t>
            </a:r>
            <a:r>
              <a:rPr lang="ja-JP" altLang="en-US" sz="3600" kern="100" dirty="0" smtClean="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の</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意見</a:t>
            </a:r>
            <a:r>
              <a:rPr lang="ja-JP" altLang="en-US" sz="3600" kern="100" dirty="0" smtClean="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が</a:t>
            </a:r>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流れます。</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pic>
        <p:nvPicPr>
          <p:cNvPr id="13" name="02 大問1英語">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5791200" y="3124200"/>
            <a:ext cx="609600" cy="609600"/>
          </a:xfrm>
          <a:prstGeom prst="rect">
            <a:avLst/>
          </a:prstGeom>
        </p:spPr>
      </p:pic>
      <p:pic>
        <p:nvPicPr>
          <p:cNvPr id="8" name="図 7"/>
          <p:cNvPicPr>
            <a:picLocks noChangeAspect="1"/>
          </p:cNvPicPr>
          <p:nvPr/>
        </p:nvPicPr>
        <p:blipFill>
          <a:blip r:embed="rId9"/>
          <a:stretch>
            <a:fillRect/>
          </a:stretch>
        </p:blipFill>
        <p:spPr>
          <a:xfrm>
            <a:off x="1518350" y="1554480"/>
            <a:ext cx="8801335" cy="5238717"/>
          </a:xfrm>
          <a:prstGeom prst="rect">
            <a:avLst/>
          </a:prstGeom>
        </p:spPr>
      </p:pic>
      <p:grpSp>
        <p:nvGrpSpPr>
          <p:cNvPr id="12" name="グループ化 11">
            <a:extLst>
              <a:ext uri="{FF2B5EF4-FFF2-40B4-BE49-F238E27FC236}">
                <a16:creationId xmlns:a16="http://schemas.microsoft.com/office/drawing/2014/main" id="{D50483F9-3AC5-C816-333B-29809D1763C1}"/>
              </a:ext>
            </a:extLst>
          </p:cNvPr>
          <p:cNvGrpSpPr/>
          <p:nvPr/>
        </p:nvGrpSpPr>
        <p:grpSpPr>
          <a:xfrm>
            <a:off x="0" y="0"/>
            <a:ext cx="1636776" cy="1862048"/>
            <a:chOff x="0" y="0"/>
            <a:chExt cx="6096000" cy="1862048"/>
          </a:xfrm>
        </p:grpSpPr>
        <p:sp>
          <p:nvSpPr>
            <p:cNvPr id="14" name="正方形/長方形 13">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smtClean="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1</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sp>
        <p:nvSpPr>
          <p:cNvPr id="18" name="正方形/長方形 17"/>
          <p:cNvSpPr/>
          <p:nvPr/>
        </p:nvSpPr>
        <p:spPr>
          <a:xfrm rot="16200000">
            <a:off x="8790271" y="-2184909"/>
            <a:ext cx="567502" cy="51784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rot="16200000">
            <a:off x="8790271" y="-2175765"/>
            <a:ext cx="567502" cy="51784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EBEF6076-F3F7-7DFD-92E4-4A8A3D0FF3B9}"/>
              </a:ext>
            </a:extLst>
          </p:cNvPr>
          <p:cNvSpPr txBox="1"/>
          <p:nvPr/>
        </p:nvSpPr>
        <p:spPr>
          <a:xfrm>
            <a:off x="6392445" y="81171"/>
            <a:ext cx="4016301" cy="646331"/>
          </a:xfrm>
          <a:prstGeom prst="rect">
            <a:avLst/>
          </a:prstGeom>
          <a:noFill/>
        </p:spPr>
        <p:txBody>
          <a:bodyPr wrap="square">
            <a:spAutoFit/>
          </a:bodyPr>
          <a:lstStyle/>
          <a:p>
            <a:pPr marL="133350" indent="49213" algn="just"/>
            <a:r>
              <a:rPr lang="en-US" altLang="ja-JP" sz="3600" kern="100" dirty="0" smtClean="0">
                <a:solidFill>
                  <a:schemeClr val="bg1"/>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Thinking timer</a:t>
            </a:r>
            <a:endParaRPr lang="en-US" altLang="ja-JP" sz="3600" kern="100" dirty="0">
              <a:solidFill>
                <a:schemeClr val="bg1"/>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EBEF6076-F3F7-7DFD-92E4-4A8A3D0FF3B9}"/>
              </a:ext>
            </a:extLst>
          </p:cNvPr>
          <p:cNvSpPr txBox="1"/>
          <p:nvPr/>
        </p:nvSpPr>
        <p:spPr>
          <a:xfrm>
            <a:off x="6484775" y="186180"/>
            <a:ext cx="5010539" cy="646331"/>
          </a:xfrm>
          <a:prstGeom prst="rect">
            <a:avLst/>
          </a:prstGeom>
          <a:noFill/>
        </p:spPr>
        <p:txBody>
          <a:bodyPr wrap="square">
            <a:spAutoFit/>
          </a:bodyPr>
          <a:lstStyle/>
          <a:p>
            <a:pPr marL="133350" indent="49213" algn="just"/>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録音</a:t>
            </a:r>
            <a:r>
              <a:rPr lang="ja-JP" altLang="en-US" sz="3600" kern="100" dirty="0" smtClean="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をはじめてください。</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pic>
        <p:nvPicPr>
          <p:cNvPr id="2" name="olivia">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87792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mediacall" presetSubtype="0" fill="hold" nodeType="afterEffect">
                                  <p:stCondLst>
                                    <p:cond delay="0"/>
                                  </p:stCondLst>
                                  <p:childTnLst>
                                    <p:cmd type="call" cmd="stop">
                                      <p:cBhvr>
                                        <p:cTn id="6" dur="1" fill="hold"/>
                                        <p:tgtEl>
                                          <p:spTgt spid="13"/>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20088" fill="hold"/>
                                        <p:tgtEl>
                                          <p:spTgt spid="2"/>
                                        </p:tgtEl>
                                      </p:cBhvr>
                                    </p:cmd>
                                  </p:childTnLst>
                                </p:cTn>
                              </p:par>
                            </p:childTnLst>
                          </p:cTn>
                        </p:par>
                      </p:childTnLst>
                    </p:cTn>
                  </p:par>
                  <p:par>
                    <p:cTn id="10" fill="hold">
                      <p:stCondLst>
                        <p:cond delay="indefinite"/>
                      </p:stCondLst>
                      <p:childTnLst>
                        <p:par>
                          <p:cTn id="11" fill="hold">
                            <p:stCondLst>
                              <p:cond delay="0"/>
                            </p:stCondLst>
                            <p:childTnLst>
                              <p:par>
                                <p:cTn id="12" presetID="22" presetClass="exit" presetSubtype="8" fill="hold" grpId="0" nodeType="clickEffect">
                                  <p:stCondLst>
                                    <p:cond delay="0"/>
                                  </p:stCondLst>
                                  <p:childTnLst>
                                    <p:animEffect transition="out" filter="wipe(left)">
                                      <p:cBhvr>
                                        <p:cTn id="13" dur="15000"/>
                                        <p:tgtEl>
                                          <p:spTgt spid="16"/>
                                        </p:tgtEl>
                                      </p:cBhvr>
                                    </p:animEffect>
                                    <p:set>
                                      <p:cBhvr>
                                        <p:cTn id="14" dur="1" fill="hold">
                                          <p:stCondLst>
                                            <p:cond delay="14999"/>
                                          </p:stCondLst>
                                        </p:cTn>
                                        <p:tgtEl>
                                          <p:spTgt spid="16"/>
                                        </p:tgtEl>
                                        <p:attrNameLst>
                                          <p:attrName>style.visibility</p:attrName>
                                        </p:attrNameLst>
                                      </p:cBhvr>
                                      <p:to>
                                        <p:strVal val="hidden"/>
                                      </p:to>
                                    </p:set>
                                  </p:childTnLst>
                                </p:cTn>
                              </p:par>
                              <p:par>
                                <p:cTn id="15" presetID="2" presetClass="entr" presetSubtype="12" fill="hold" grpId="0" nodeType="withEffect">
                                  <p:stCondLst>
                                    <p:cond delay="150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0-#ppt_w/2"/>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fill="hold" display="0">
                  <p:stCondLst>
                    <p:cond delay="indefinite"/>
                  </p:stCondLst>
                  <p:endCondLst>
                    <p:cond evt="onStopAudio" delay="0">
                      <p:tgtEl>
                        <p:sldTgt/>
                      </p:tgtEl>
                    </p:cond>
                  </p:endCondLst>
                </p:cTn>
                <p:tgtEl>
                  <p:spTgt spid="13"/>
                </p:tgtEl>
              </p:cMediaNode>
            </p:audio>
            <p:audio>
              <p:cMediaNode vol="80000" showWhenStopped="0">
                <p:cTn id="20" fill="hold" display="0">
                  <p:stCondLst>
                    <p:cond delay="indefinite"/>
                  </p:stCondLst>
                  <p:endCondLst>
                    <p:cond evt="onStopAudio" delay="0">
                      <p:tgtEl>
                        <p:sldTgt/>
                      </p:tgtEl>
                    </p:cond>
                  </p:endCondLst>
                </p:cTn>
                <p:tgtEl>
                  <p:spTgt spid="2"/>
                </p:tgtEl>
              </p:cMediaNode>
            </p:audio>
          </p:childTnLst>
        </p:cTn>
      </p:par>
    </p:tnLst>
    <p:bldLst>
      <p:bldP spid="16"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E0A1273-7A9A-2BA1-3DDD-F00EDF7C0349}"/>
              </a:ext>
            </a:extLst>
          </p:cNvPr>
          <p:cNvSpPr/>
          <p:nvPr/>
        </p:nvSpPr>
        <p:spPr>
          <a:xfrm>
            <a:off x="0" y="0"/>
            <a:ext cx="12192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61F7EBE6-9596-7C63-211A-AB28554EC27F}"/>
              </a:ext>
            </a:extLst>
          </p:cNvPr>
          <p:cNvSpPr txBox="1"/>
          <p:nvPr/>
        </p:nvSpPr>
        <p:spPr>
          <a:xfrm>
            <a:off x="242856" y="94340"/>
            <a:ext cx="8075234" cy="1200329"/>
          </a:xfrm>
          <a:prstGeom prst="rect">
            <a:avLst/>
          </a:prstGeom>
          <a:noFill/>
        </p:spPr>
        <p:txBody>
          <a:bodyPr wrap="square" rtlCol="0">
            <a:spAutoFit/>
          </a:bodyPr>
          <a:lstStyle/>
          <a:p>
            <a:r>
              <a:rPr kumimoji="1" lang="en-US" altLang="ja-JP"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Speaking Test</a:t>
            </a:r>
            <a:endParaRPr kumimoji="1"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92D5076F-0127-86FC-289C-E4AB73B1D3F1}"/>
              </a:ext>
            </a:extLst>
          </p:cNvPr>
          <p:cNvSpPr txBox="1"/>
          <p:nvPr/>
        </p:nvSpPr>
        <p:spPr>
          <a:xfrm>
            <a:off x="3174837" y="4181477"/>
            <a:ext cx="5339899" cy="923330"/>
          </a:xfrm>
          <a:prstGeom prst="rect">
            <a:avLst/>
          </a:prstGeom>
          <a:noFill/>
        </p:spPr>
        <p:txBody>
          <a:bodyPr wrap="square" rtlCol="0">
            <a:spAutoFit/>
          </a:bodyPr>
          <a:lstStyle/>
          <a:p>
            <a:pPr marL="365125" indent="-365125"/>
            <a:r>
              <a:rPr kumimoji="1" lang="ja-JP" altLang="en-US" sz="5400" b="1"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問題は以上です。</a:t>
            </a:r>
          </a:p>
        </p:txBody>
      </p:sp>
      <p:grpSp>
        <p:nvGrpSpPr>
          <p:cNvPr id="7" name="グループ化 6">
            <a:extLst>
              <a:ext uri="{FF2B5EF4-FFF2-40B4-BE49-F238E27FC236}">
                <a16:creationId xmlns:a16="http://schemas.microsoft.com/office/drawing/2014/main" id="{D50483F9-3AC5-C816-333B-29809D1763C1}"/>
              </a:ext>
            </a:extLst>
          </p:cNvPr>
          <p:cNvGrpSpPr/>
          <p:nvPr/>
        </p:nvGrpSpPr>
        <p:grpSpPr>
          <a:xfrm>
            <a:off x="4928616" y="2319429"/>
            <a:ext cx="1636776" cy="1862048"/>
            <a:chOff x="0" y="0"/>
            <a:chExt cx="6096000" cy="1862048"/>
          </a:xfrm>
        </p:grpSpPr>
        <p:sp>
          <p:nvSpPr>
            <p:cNvPr id="9" name="正方形/長方形 8">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smtClean="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1</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spTree>
    <p:extLst>
      <p:ext uri="{BB962C8B-B14F-4D97-AF65-F5344CB8AC3E}">
        <p14:creationId xmlns:p14="http://schemas.microsoft.com/office/powerpoint/2010/main" val="3536080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486F171-C402-EBFE-E3B1-F935E72EBB5C}"/>
              </a:ext>
            </a:extLst>
          </p:cNvPr>
          <p:cNvSpPr/>
          <p:nvPr/>
        </p:nvSpPr>
        <p:spPr>
          <a:xfrm>
            <a:off x="1065325" y="1691639"/>
            <a:ext cx="10246687" cy="420116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4F9C3F63-6EEB-57DF-A1AB-C6C7BDA9C3F2}"/>
              </a:ext>
            </a:extLst>
          </p:cNvPr>
          <p:cNvSpPr txBox="1"/>
          <p:nvPr/>
        </p:nvSpPr>
        <p:spPr>
          <a:xfrm>
            <a:off x="1192653" y="1691639"/>
            <a:ext cx="10119360" cy="3941272"/>
          </a:xfrm>
          <a:prstGeom prst="rect">
            <a:avLst/>
          </a:prstGeom>
          <a:noFill/>
        </p:spPr>
        <p:txBody>
          <a:bodyPr wrap="square" rtlCol="0">
            <a:spAutoFit/>
          </a:bodyPr>
          <a:lstStyle/>
          <a:p>
            <a:pPr>
              <a:lnSpc>
                <a:spcPts val="5000"/>
              </a:lnSpc>
            </a:pPr>
            <a:r>
              <a:rPr lang="ja-JP" altLang="en-US" sz="44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熊本県の姉妹都市モンタナ州の生徒であるケビンから、ビデオレターで質問が届きました。そこで、あなたは英語で回答を録画して送ることにしました。ビデオレターの音声を聞き、あなたの意見を述べ、そう考える理由を詳しく話してください。</a:t>
            </a:r>
          </a:p>
        </p:txBody>
      </p:sp>
      <p:grpSp>
        <p:nvGrpSpPr>
          <p:cNvPr id="8" name="グループ化 7">
            <a:extLst>
              <a:ext uri="{FF2B5EF4-FFF2-40B4-BE49-F238E27FC236}">
                <a16:creationId xmlns:a16="http://schemas.microsoft.com/office/drawing/2014/main" id="{D50483F9-3AC5-C816-333B-29809D1763C1}"/>
              </a:ext>
            </a:extLst>
          </p:cNvPr>
          <p:cNvGrpSpPr/>
          <p:nvPr/>
        </p:nvGrpSpPr>
        <p:grpSpPr>
          <a:xfrm>
            <a:off x="0" y="0"/>
            <a:ext cx="1636776" cy="1862048"/>
            <a:chOff x="0" y="0"/>
            <a:chExt cx="6096000" cy="1862048"/>
          </a:xfrm>
        </p:grpSpPr>
        <p:sp>
          <p:nvSpPr>
            <p:cNvPr id="9" name="正方形/長方形 8">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2</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pic>
        <p:nvPicPr>
          <p:cNvPr id="5" name="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013902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21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図 1">
            <a:extLst>
              <a:ext uri="{FF2B5EF4-FFF2-40B4-BE49-F238E27FC236}">
                <a16:creationId xmlns:a16="http://schemas.microsoft.com/office/drawing/2014/main" id="{E41B161F-893F-F453-3D12-D15D23D4F3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4725" y="1670000"/>
            <a:ext cx="7381875" cy="461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グラフィックス 4" descr="ボリューム">
            <a:extLst>
              <a:ext uri="{FF2B5EF4-FFF2-40B4-BE49-F238E27FC236}">
                <a16:creationId xmlns:a16="http://schemas.microsoft.com/office/drawing/2014/main" id="{D78DE6BD-FC0A-442A-F64C-C626A7D425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4562" y="2311400"/>
            <a:ext cx="1227137" cy="1320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28AC6F2E-8CC2-F077-D5C2-29C462B99F79}"/>
              </a:ext>
            </a:extLst>
          </p:cNvPr>
          <p:cNvSpPr txBox="1"/>
          <p:nvPr/>
        </p:nvSpPr>
        <p:spPr>
          <a:xfrm>
            <a:off x="4491651" y="852870"/>
            <a:ext cx="6992621" cy="646331"/>
          </a:xfrm>
          <a:prstGeom prst="rect">
            <a:avLst/>
          </a:prstGeom>
          <a:noFill/>
        </p:spPr>
        <p:txBody>
          <a:bodyPr wrap="square">
            <a:spAutoFit/>
          </a:bodyPr>
          <a:lstStyle/>
          <a:p>
            <a:pPr marL="133350" indent="49213" algn="just"/>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ケビンのビデオレターが流れます。</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grpSp>
        <p:nvGrpSpPr>
          <p:cNvPr id="8" name="グループ化 7">
            <a:extLst>
              <a:ext uri="{FF2B5EF4-FFF2-40B4-BE49-F238E27FC236}">
                <a16:creationId xmlns:a16="http://schemas.microsoft.com/office/drawing/2014/main" id="{D50483F9-3AC5-C816-333B-29809D1763C1}"/>
              </a:ext>
            </a:extLst>
          </p:cNvPr>
          <p:cNvGrpSpPr/>
          <p:nvPr/>
        </p:nvGrpSpPr>
        <p:grpSpPr>
          <a:xfrm>
            <a:off x="0" y="0"/>
            <a:ext cx="1636776" cy="1862048"/>
            <a:chOff x="0" y="0"/>
            <a:chExt cx="6096000" cy="1862048"/>
          </a:xfrm>
        </p:grpSpPr>
        <p:sp>
          <p:nvSpPr>
            <p:cNvPr id="9" name="正方形/長方形 8">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2</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sp>
        <p:nvSpPr>
          <p:cNvPr id="12" name="正方形/長方形 11"/>
          <p:cNvSpPr/>
          <p:nvPr/>
        </p:nvSpPr>
        <p:spPr>
          <a:xfrm rot="16200000">
            <a:off x="7788189" y="-2190924"/>
            <a:ext cx="567502" cy="51784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rot="16200000">
            <a:off x="7788189" y="-2171218"/>
            <a:ext cx="567502" cy="51784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EBEF6076-F3F7-7DFD-92E4-4A8A3D0FF3B9}"/>
              </a:ext>
            </a:extLst>
          </p:cNvPr>
          <p:cNvSpPr txBox="1"/>
          <p:nvPr/>
        </p:nvSpPr>
        <p:spPr>
          <a:xfrm>
            <a:off x="5390363" y="75156"/>
            <a:ext cx="4016301" cy="646331"/>
          </a:xfrm>
          <a:prstGeom prst="rect">
            <a:avLst/>
          </a:prstGeom>
          <a:noFill/>
        </p:spPr>
        <p:txBody>
          <a:bodyPr wrap="square">
            <a:spAutoFit/>
          </a:bodyPr>
          <a:lstStyle/>
          <a:p>
            <a:pPr marL="133350" indent="49213" algn="just"/>
            <a:r>
              <a:rPr lang="en-US" altLang="ja-JP" sz="3600" kern="100" dirty="0" smtClean="0">
                <a:solidFill>
                  <a:schemeClr val="bg1"/>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Thinking timer</a:t>
            </a:r>
            <a:endParaRPr lang="en-US" altLang="ja-JP" sz="3600" kern="100" dirty="0">
              <a:solidFill>
                <a:schemeClr val="bg1"/>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EBEF6076-F3F7-7DFD-92E4-4A8A3D0FF3B9}"/>
              </a:ext>
            </a:extLst>
          </p:cNvPr>
          <p:cNvSpPr txBox="1"/>
          <p:nvPr/>
        </p:nvSpPr>
        <p:spPr>
          <a:xfrm>
            <a:off x="5482693" y="150701"/>
            <a:ext cx="5010539" cy="646331"/>
          </a:xfrm>
          <a:prstGeom prst="rect">
            <a:avLst/>
          </a:prstGeom>
          <a:noFill/>
        </p:spPr>
        <p:txBody>
          <a:bodyPr wrap="square">
            <a:spAutoFit/>
          </a:bodyPr>
          <a:lstStyle/>
          <a:p>
            <a:pPr marL="133350" indent="49213" algn="just"/>
            <a:r>
              <a:rPr lang="ja-JP" altLang="en-US"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録音</a:t>
            </a:r>
            <a:r>
              <a:rPr lang="ja-JP" altLang="en-US" sz="3600" kern="100" dirty="0" smtClean="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をはじめてください。</a:t>
            </a:r>
            <a:endParaRPr lang="en-US" altLang="ja-JP" sz="36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pic>
        <p:nvPicPr>
          <p:cNvPr id="4" name="kevin 021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83604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848"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2" presetClass="exit" presetSubtype="8" fill="hold" grpId="0" nodeType="clickEffect">
                                  <p:stCondLst>
                                    <p:cond delay="0"/>
                                  </p:stCondLst>
                                  <p:childTnLst>
                                    <p:animEffect transition="out" filter="wipe(left)">
                                      <p:cBhvr>
                                        <p:cTn id="10" dur="59000"/>
                                        <p:tgtEl>
                                          <p:spTgt spid="13"/>
                                        </p:tgtEl>
                                      </p:cBhvr>
                                    </p:animEffect>
                                    <p:set>
                                      <p:cBhvr>
                                        <p:cTn id="11" dur="1" fill="hold">
                                          <p:stCondLst>
                                            <p:cond delay="58999"/>
                                          </p:stCondLst>
                                        </p:cTn>
                                        <p:tgtEl>
                                          <p:spTgt spid="13"/>
                                        </p:tgtEl>
                                        <p:attrNameLst>
                                          <p:attrName>style.visibility</p:attrName>
                                        </p:attrNameLst>
                                      </p:cBhvr>
                                      <p:to>
                                        <p:strVal val="hidden"/>
                                      </p:to>
                                    </p:set>
                                  </p:childTnLst>
                                </p:cTn>
                              </p:par>
                              <p:par>
                                <p:cTn id="12" presetID="42" presetClass="entr" presetSubtype="0" fill="hold" grpId="0" nodeType="withEffect">
                                  <p:stCondLst>
                                    <p:cond delay="6000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7" fill="hold" display="0">
                  <p:stCondLst>
                    <p:cond delay="indefinite"/>
                  </p:stCondLst>
                  <p:endCondLst>
                    <p:cond evt="onStopAudio" delay="0">
                      <p:tgtEl>
                        <p:sldTgt/>
                      </p:tgtEl>
                    </p:cond>
                  </p:endCondLst>
                </p:cTn>
                <p:tgtEl>
                  <p:spTgt spid="4"/>
                </p:tgtEl>
              </p:cMediaNode>
            </p:audio>
          </p:childTnLst>
        </p:cTn>
      </p:par>
    </p:tnLst>
    <p:bldLst>
      <p:bldP spid="13"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E0A1273-7A9A-2BA1-3DDD-F00EDF7C0349}"/>
              </a:ext>
            </a:extLst>
          </p:cNvPr>
          <p:cNvSpPr/>
          <p:nvPr/>
        </p:nvSpPr>
        <p:spPr>
          <a:xfrm>
            <a:off x="0" y="0"/>
            <a:ext cx="12192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61F7EBE6-9596-7C63-211A-AB28554EC27F}"/>
              </a:ext>
            </a:extLst>
          </p:cNvPr>
          <p:cNvSpPr txBox="1"/>
          <p:nvPr/>
        </p:nvSpPr>
        <p:spPr>
          <a:xfrm>
            <a:off x="242856" y="94340"/>
            <a:ext cx="8075234" cy="1200329"/>
          </a:xfrm>
          <a:prstGeom prst="rect">
            <a:avLst/>
          </a:prstGeom>
          <a:noFill/>
        </p:spPr>
        <p:txBody>
          <a:bodyPr wrap="square" rtlCol="0">
            <a:spAutoFit/>
          </a:bodyPr>
          <a:lstStyle/>
          <a:p>
            <a:r>
              <a:rPr kumimoji="1" lang="en-US" altLang="ja-JP"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Speaking Test</a:t>
            </a:r>
            <a:endParaRPr kumimoji="1"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92D5076F-0127-86FC-289C-E4AB73B1D3F1}"/>
              </a:ext>
            </a:extLst>
          </p:cNvPr>
          <p:cNvSpPr txBox="1"/>
          <p:nvPr/>
        </p:nvSpPr>
        <p:spPr>
          <a:xfrm>
            <a:off x="3174837" y="4181477"/>
            <a:ext cx="5339899" cy="923330"/>
          </a:xfrm>
          <a:prstGeom prst="rect">
            <a:avLst/>
          </a:prstGeom>
          <a:noFill/>
        </p:spPr>
        <p:txBody>
          <a:bodyPr wrap="square" rtlCol="0">
            <a:spAutoFit/>
          </a:bodyPr>
          <a:lstStyle/>
          <a:p>
            <a:pPr marL="365125" indent="-365125"/>
            <a:r>
              <a:rPr kumimoji="1" lang="ja-JP" altLang="en-US" sz="5400" b="1" dirty="0">
                <a:latin typeface="UD デジタル 教科書体 NK-B" panose="02020700000000000000" pitchFamily="18" charset="-128"/>
                <a:ea typeface="UD デジタル 教科書体 NK-B" panose="02020700000000000000" pitchFamily="18" charset="-128"/>
                <a:cs typeface="Calibri" panose="020F0502020204030204" pitchFamily="34" charset="0"/>
              </a:rPr>
              <a:t>問題は以上です。</a:t>
            </a:r>
          </a:p>
        </p:txBody>
      </p:sp>
      <p:grpSp>
        <p:nvGrpSpPr>
          <p:cNvPr id="7" name="グループ化 6">
            <a:extLst>
              <a:ext uri="{FF2B5EF4-FFF2-40B4-BE49-F238E27FC236}">
                <a16:creationId xmlns:a16="http://schemas.microsoft.com/office/drawing/2014/main" id="{D50483F9-3AC5-C816-333B-29809D1763C1}"/>
              </a:ext>
            </a:extLst>
          </p:cNvPr>
          <p:cNvGrpSpPr/>
          <p:nvPr/>
        </p:nvGrpSpPr>
        <p:grpSpPr>
          <a:xfrm>
            <a:off x="5166360" y="2319429"/>
            <a:ext cx="1636776" cy="1862048"/>
            <a:chOff x="0" y="0"/>
            <a:chExt cx="6096000" cy="1862048"/>
          </a:xfrm>
        </p:grpSpPr>
        <p:sp>
          <p:nvSpPr>
            <p:cNvPr id="9" name="正方形/長方形 8">
              <a:extLst>
                <a:ext uri="{FF2B5EF4-FFF2-40B4-BE49-F238E27FC236}">
                  <a16:creationId xmlns:a16="http://schemas.microsoft.com/office/drawing/2014/main" id="{55DD6F89-E397-00B9-20C1-A1F707B74CA2}"/>
                </a:ext>
              </a:extLst>
            </p:cNvPr>
            <p:cNvSpPr/>
            <p:nvPr/>
          </p:nvSpPr>
          <p:spPr>
            <a:xfrm>
              <a:off x="0" y="0"/>
              <a:ext cx="6096000" cy="15544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67E6275-587D-C105-EF5D-1803D47A9AF8}"/>
                </a:ext>
              </a:extLst>
            </p:cNvPr>
            <p:cNvSpPr txBox="1"/>
            <p:nvPr/>
          </p:nvSpPr>
          <p:spPr>
            <a:xfrm>
              <a:off x="573669" y="0"/>
              <a:ext cx="4330376" cy="1862048"/>
            </a:xfrm>
            <a:prstGeom prst="rect">
              <a:avLst/>
            </a:prstGeom>
            <a:noFill/>
          </p:spPr>
          <p:txBody>
            <a:bodyPr wrap="square" rtlCol="0">
              <a:spAutoFit/>
            </a:bodyPr>
            <a:lstStyle/>
            <a:p>
              <a:r>
                <a:rPr lang="en-US" altLang="ja-JP" sz="115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2</a:t>
              </a:r>
              <a:r>
                <a:rPr lang="ja-JP" altLang="en-US" sz="7200" b="1" dirty="0">
                  <a:solidFill>
                    <a:schemeClr val="bg1"/>
                  </a:solidFill>
                  <a:latin typeface="UD デジタル 教科書体 NK-B" panose="02020700000000000000" pitchFamily="18" charset="-128"/>
                  <a:ea typeface="UD デジタル 教科書体 NK-B" panose="02020700000000000000" pitchFamily="18" charset="-128"/>
                  <a:cs typeface="Calibri" panose="020F0502020204030204" pitchFamily="34" charset="0"/>
                </a:rPr>
                <a:t>　</a:t>
              </a:r>
            </a:p>
          </p:txBody>
        </p:sp>
      </p:grpSp>
    </p:spTree>
    <p:extLst>
      <p:ext uri="{BB962C8B-B14F-4D97-AF65-F5344CB8AC3E}">
        <p14:creationId xmlns:p14="http://schemas.microsoft.com/office/powerpoint/2010/main" val="4093512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TotalTime>
  <Words>197</Words>
  <Application>Microsoft Office PowerPoint</Application>
  <PresentationFormat>ワイド画面</PresentationFormat>
  <Paragraphs>23</Paragraphs>
  <Slides>7</Slides>
  <Notes>0</Notes>
  <HiddenSlides>0</HiddenSlides>
  <MMClips>6</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UD デジタル 教科書体 NK-B</vt:lpstr>
      <vt:lpstr>游ゴシック</vt:lpstr>
      <vt:lpstr>游ゴシック Light</vt:lpstr>
      <vt:lpstr>Arial</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0430535</cp:lastModifiedBy>
  <cp:revision>43</cp:revision>
  <cp:lastPrinted>2024-11-26T04:28:52Z</cp:lastPrinted>
  <dcterms:created xsi:type="dcterms:W3CDTF">2024-08-22T02:55:14Z</dcterms:created>
  <dcterms:modified xsi:type="dcterms:W3CDTF">2025-02-17T06:40:23Z</dcterms:modified>
</cp:coreProperties>
</file>