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268" r:id="rId2"/>
    <p:sldId id="269" r:id="rId3"/>
    <p:sldId id="266" r:id="rId4"/>
    <p:sldId id="264" r:id="rId5"/>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ユーザー" initials="Wユ" lastIdx="3" clrIdx="0">
    <p:extLst>
      <p:ext uri="{19B8F6BF-5375-455C-9EA6-DF929625EA0E}">
        <p15:presenceInfo xmlns:p15="http://schemas.microsoft.com/office/powerpoint/2012/main" userId="Windows ユーザー"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3F5DF1"/>
    <a:srgbClr val="5B9BD5"/>
    <a:srgbClr val="000000"/>
    <a:srgbClr val="FFCC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DCD167-5CD6-4DCE-B67E-85AB466764BC}" v="3" dt="2024-08-22T06:42:33.35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72" autoAdjust="0"/>
    <p:restoredTop sz="96234" autoAdjust="0"/>
  </p:normalViewPr>
  <p:slideViewPr>
    <p:cSldViewPr snapToGrid="0">
      <p:cViewPr varScale="1">
        <p:scale>
          <a:sx n="69" d="100"/>
          <a:sy n="69" d="100"/>
        </p:scale>
        <p:origin x="856" y="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下中 一平" userId="7caba63a-934a-4bf9-9161-09c45ba32499" providerId="ADAL" clId="{3BDCD167-5CD6-4DCE-B67E-85AB466764BC}"/>
    <pc:docChg chg="undo custSel delSld modSld">
      <pc:chgData name="下中 一平" userId="7caba63a-934a-4bf9-9161-09c45ba32499" providerId="ADAL" clId="{3BDCD167-5CD6-4DCE-B67E-85AB466764BC}" dt="2024-08-23T00:08:38.243" v="2062" actId="20577"/>
      <pc:docMkLst>
        <pc:docMk/>
      </pc:docMkLst>
      <pc:sldChg chg="modSp mod">
        <pc:chgData name="下中 一平" userId="7caba63a-934a-4bf9-9161-09c45ba32499" providerId="ADAL" clId="{3BDCD167-5CD6-4DCE-B67E-85AB466764BC}" dt="2024-08-23T00:08:38.243" v="2062" actId="20577"/>
        <pc:sldMkLst>
          <pc:docMk/>
          <pc:sldMk cId="2546076572" sldId="257"/>
        </pc:sldMkLst>
        <pc:spChg chg="mod">
          <ac:chgData name="下中 一平" userId="7caba63a-934a-4bf9-9161-09c45ba32499" providerId="ADAL" clId="{3BDCD167-5CD6-4DCE-B67E-85AB466764BC}" dt="2024-08-23T00:07:20.982" v="2016" actId="6549"/>
          <ac:spMkLst>
            <pc:docMk/>
            <pc:sldMk cId="2546076572" sldId="257"/>
            <ac:spMk id="5" creationId="{8A5BAFA3-AD05-79DC-A0C3-AB15AA039084}"/>
          </ac:spMkLst>
        </pc:spChg>
        <pc:spChg chg="mod">
          <ac:chgData name="下中 一平" userId="7caba63a-934a-4bf9-9161-09c45ba32499" providerId="ADAL" clId="{3BDCD167-5CD6-4DCE-B67E-85AB466764BC}" dt="2024-08-23T00:06:10.233" v="1843" actId="6549"/>
          <ac:spMkLst>
            <pc:docMk/>
            <pc:sldMk cId="2546076572" sldId="257"/>
            <ac:spMk id="8" creationId="{BFBC2903-2E70-E127-8995-12478C573D31}"/>
          </ac:spMkLst>
        </pc:spChg>
        <pc:spChg chg="mod">
          <ac:chgData name="下中 一平" userId="7caba63a-934a-4bf9-9161-09c45ba32499" providerId="ADAL" clId="{3BDCD167-5CD6-4DCE-B67E-85AB466764BC}" dt="2024-08-23T00:08:38.243" v="2062" actId="20577"/>
          <ac:spMkLst>
            <pc:docMk/>
            <pc:sldMk cId="2546076572" sldId="257"/>
            <ac:spMk id="11" creationId="{1899851F-8EA2-3D80-3E50-FF9F8D92E68C}"/>
          </ac:spMkLst>
        </pc:spChg>
        <pc:spChg chg="mod">
          <ac:chgData name="下中 一平" userId="7caba63a-934a-4bf9-9161-09c45ba32499" providerId="ADAL" clId="{3BDCD167-5CD6-4DCE-B67E-85AB466764BC}" dt="2024-08-23T00:06:04.276" v="1839" actId="20577"/>
          <ac:spMkLst>
            <pc:docMk/>
            <pc:sldMk cId="2546076572" sldId="257"/>
            <ac:spMk id="22" creationId="{578D00B3-21FC-19E8-BA0F-1282EEE5D050}"/>
          </ac:spMkLst>
        </pc:spChg>
      </pc:sldChg>
      <pc:sldChg chg="modSp mod">
        <pc:chgData name="下中 一平" userId="7caba63a-934a-4bf9-9161-09c45ba32499" providerId="ADAL" clId="{3BDCD167-5CD6-4DCE-B67E-85AB466764BC}" dt="2024-08-22T06:45:57.523" v="1769" actId="6549"/>
        <pc:sldMkLst>
          <pc:docMk/>
          <pc:sldMk cId="1983077112" sldId="259"/>
        </pc:sldMkLst>
        <pc:spChg chg="mod">
          <ac:chgData name="下中 一平" userId="7caba63a-934a-4bf9-9161-09c45ba32499" providerId="ADAL" clId="{3BDCD167-5CD6-4DCE-B67E-85AB466764BC}" dt="2024-08-22T06:45:57.523" v="1769" actId="6549"/>
          <ac:spMkLst>
            <pc:docMk/>
            <pc:sldMk cId="1983077112" sldId="259"/>
            <ac:spMk id="2" creationId="{7F929BCF-BE10-C47E-E058-4984812DA1E4}"/>
          </ac:spMkLst>
        </pc:spChg>
        <pc:spChg chg="mod">
          <ac:chgData name="下中 一平" userId="7caba63a-934a-4bf9-9161-09c45ba32499" providerId="ADAL" clId="{3BDCD167-5CD6-4DCE-B67E-85AB466764BC}" dt="2024-08-22T06:40:52.299" v="1561" actId="20577"/>
          <ac:spMkLst>
            <pc:docMk/>
            <pc:sldMk cId="1983077112" sldId="259"/>
            <ac:spMk id="9" creationId="{00000000-0000-0000-0000-000000000000}"/>
          </ac:spMkLst>
        </pc:spChg>
        <pc:spChg chg="mod">
          <ac:chgData name="下中 一平" userId="7caba63a-934a-4bf9-9161-09c45ba32499" providerId="ADAL" clId="{3BDCD167-5CD6-4DCE-B67E-85AB466764BC}" dt="2024-08-22T06:32:52.145" v="997" actId="20577"/>
          <ac:spMkLst>
            <pc:docMk/>
            <pc:sldMk cId="1983077112" sldId="259"/>
            <ac:spMk id="10" creationId="{A8F085F4-B4D3-37A9-DC09-847E90C663C1}"/>
          </ac:spMkLst>
        </pc:spChg>
      </pc:sldChg>
      <pc:sldChg chg="del">
        <pc:chgData name="下中 一平" userId="7caba63a-934a-4bf9-9161-09c45ba32499" providerId="ADAL" clId="{3BDCD167-5CD6-4DCE-B67E-85AB466764BC}" dt="2024-08-22T06:36:34.516" v="1271" actId="47"/>
        <pc:sldMkLst>
          <pc:docMk/>
          <pc:sldMk cId="653058804" sldId="261"/>
        </pc:sldMkLst>
      </pc:sldChg>
      <pc:sldChg chg="del">
        <pc:chgData name="下中 一平" userId="7caba63a-934a-4bf9-9161-09c45ba32499" providerId="ADAL" clId="{3BDCD167-5CD6-4DCE-B67E-85AB466764BC}" dt="2024-08-22T06:36:34.516" v="1271" actId="47"/>
        <pc:sldMkLst>
          <pc:docMk/>
          <pc:sldMk cId="1035842510" sldId="262"/>
        </pc:sldMkLst>
      </pc:sldChg>
      <pc:sldChg chg="del">
        <pc:chgData name="下中 一平" userId="7caba63a-934a-4bf9-9161-09c45ba32499" providerId="ADAL" clId="{3BDCD167-5CD6-4DCE-B67E-85AB466764BC}" dt="2024-08-22T06:36:34.516" v="1271" actId="47"/>
        <pc:sldMkLst>
          <pc:docMk/>
          <pc:sldMk cId="2405962118" sldId="263"/>
        </pc:sldMkLst>
      </pc:sldChg>
      <pc:sldChg chg="addSp modSp mod">
        <pc:chgData name="下中 一平" userId="7caba63a-934a-4bf9-9161-09c45ba32499" providerId="ADAL" clId="{3BDCD167-5CD6-4DCE-B67E-85AB466764BC}" dt="2024-08-22T06:46:10.738" v="1778" actId="6549"/>
        <pc:sldMkLst>
          <pc:docMk/>
          <pc:sldMk cId="3091634440" sldId="264"/>
        </pc:sldMkLst>
        <pc:spChg chg="mod">
          <ac:chgData name="下中 一平" userId="7caba63a-934a-4bf9-9161-09c45ba32499" providerId="ADAL" clId="{3BDCD167-5CD6-4DCE-B67E-85AB466764BC}" dt="2024-08-22T06:46:10.738" v="1778" actId="6549"/>
          <ac:spMkLst>
            <pc:docMk/>
            <pc:sldMk cId="3091634440" sldId="264"/>
            <ac:spMk id="3" creationId="{3487FF71-5B11-D045-8D96-3F5366588849}"/>
          </ac:spMkLst>
        </pc:spChg>
        <pc:spChg chg="add mod">
          <ac:chgData name="下中 一平" userId="7caba63a-934a-4bf9-9161-09c45ba32499" providerId="ADAL" clId="{3BDCD167-5CD6-4DCE-B67E-85AB466764BC}" dt="2024-08-22T06:39:48.558" v="1553" actId="20577"/>
          <ac:spMkLst>
            <pc:docMk/>
            <pc:sldMk cId="3091634440" sldId="264"/>
            <ac:spMk id="4" creationId="{9FF11010-06FB-4B7F-FEBE-4515D6B1B2B2}"/>
          </ac:spMkLst>
        </pc:spChg>
        <pc:spChg chg="mod">
          <ac:chgData name="下中 一平" userId="7caba63a-934a-4bf9-9161-09c45ba32499" providerId="ADAL" clId="{3BDCD167-5CD6-4DCE-B67E-85AB466764BC}" dt="2024-08-22T06:06:43.671" v="787" actId="20577"/>
          <ac:spMkLst>
            <pc:docMk/>
            <pc:sldMk cId="3091634440" sldId="264"/>
            <ac:spMk id="5" creationId="{5386C32F-8894-296B-C33E-79C4888C3E75}"/>
          </ac:spMkLst>
        </pc:spChg>
        <pc:spChg chg="add mod">
          <ac:chgData name="下中 一平" userId="7caba63a-934a-4bf9-9161-09c45ba32499" providerId="ADAL" clId="{3BDCD167-5CD6-4DCE-B67E-85AB466764BC}" dt="2024-08-22T06:42:18.724" v="1668" actId="6549"/>
          <ac:spMkLst>
            <pc:docMk/>
            <pc:sldMk cId="3091634440" sldId="264"/>
            <ac:spMk id="7" creationId="{7DB47F18-2B9D-B0DB-CF77-B431DA343C72}"/>
          </ac:spMkLst>
        </pc:spChg>
        <pc:spChg chg="add mod">
          <ac:chgData name="下中 一平" userId="7caba63a-934a-4bf9-9161-09c45ba32499" providerId="ADAL" clId="{3BDCD167-5CD6-4DCE-B67E-85AB466764BC}" dt="2024-08-22T06:42:28.239" v="1670" actId="14100"/>
          <ac:spMkLst>
            <pc:docMk/>
            <pc:sldMk cId="3091634440" sldId="264"/>
            <ac:spMk id="10" creationId="{0883E6A5-0661-F5E5-DC6F-74FFA0309790}"/>
          </ac:spMkLst>
        </pc:spChg>
        <pc:spChg chg="add mod">
          <ac:chgData name="下中 一平" userId="7caba63a-934a-4bf9-9161-09c45ba32499" providerId="ADAL" clId="{3BDCD167-5CD6-4DCE-B67E-85AB466764BC}" dt="2024-08-22T06:44:51.056" v="1711" actId="1076"/>
          <ac:spMkLst>
            <pc:docMk/>
            <pc:sldMk cId="3091634440" sldId="264"/>
            <ac:spMk id="11" creationId="{54297E65-94A0-341C-F043-E80523C03A7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973" cy="497118"/>
          </a:xfrm>
          <a:prstGeom prst="rect">
            <a:avLst/>
          </a:prstGeom>
        </p:spPr>
        <p:txBody>
          <a:bodyPr vert="horz" lIns="90462" tIns="45231" rIns="90462" bIns="4523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136" y="0"/>
            <a:ext cx="2945973" cy="497118"/>
          </a:xfrm>
          <a:prstGeom prst="rect">
            <a:avLst/>
          </a:prstGeom>
        </p:spPr>
        <p:txBody>
          <a:bodyPr vert="horz" lIns="90462" tIns="45231" rIns="90462" bIns="45231" rtlCol="0"/>
          <a:lstStyle>
            <a:lvl1pPr algn="r">
              <a:defRPr sz="1200"/>
            </a:lvl1pPr>
          </a:lstStyle>
          <a:p>
            <a:fld id="{B92E7504-1104-479B-B0B3-5D45B73EBCE9}" type="datetimeFigureOut">
              <a:rPr kumimoji="1" lang="ja-JP" altLang="en-US" smtClean="0"/>
              <a:t>2025/2/17</a:t>
            </a:fld>
            <a:endParaRPr kumimoji="1" lang="ja-JP" altLang="en-US"/>
          </a:p>
        </p:txBody>
      </p:sp>
      <p:sp>
        <p:nvSpPr>
          <p:cNvPr id="4" name="スライド イメージ プレースホルダー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0462" tIns="45231" rIns="90462" bIns="45231" rtlCol="0" anchor="ctr"/>
          <a:lstStyle/>
          <a:p>
            <a:endParaRPr lang="ja-JP" altLang="en-US"/>
          </a:p>
        </p:txBody>
      </p:sp>
      <p:sp>
        <p:nvSpPr>
          <p:cNvPr id="5" name="ノート プレースホルダー 4"/>
          <p:cNvSpPr>
            <a:spLocks noGrp="1"/>
          </p:cNvSpPr>
          <p:nvPr>
            <p:ph type="body" sz="quarter" idx="3"/>
          </p:nvPr>
        </p:nvSpPr>
        <p:spPr>
          <a:xfrm>
            <a:off x="680081" y="4777687"/>
            <a:ext cx="5437513" cy="3907729"/>
          </a:xfrm>
          <a:prstGeom prst="rect">
            <a:avLst/>
          </a:prstGeom>
        </p:spPr>
        <p:txBody>
          <a:bodyPr vert="horz" lIns="90462" tIns="45231" rIns="90462" bIns="4523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9520"/>
            <a:ext cx="2945973" cy="497118"/>
          </a:xfrm>
          <a:prstGeom prst="rect">
            <a:avLst/>
          </a:prstGeom>
        </p:spPr>
        <p:txBody>
          <a:bodyPr vert="horz" lIns="90462" tIns="45231" rIns="90462" bIns="4523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136" y="9429520"/>
            <a:ext cx="2945973" cy="497118"/>
          </a:xfrm>
          <a:prstGeom prst="rect">
            <a:avLst/>
          </a:prstGeom>
        </p:spPr>
        <p:txBody>
          <a:bodyPr vert="horz" lIns="90462" tIns="45231" rIns="90462" bIns="45231" rtlCol="0" anchor="b"/>
          <a:lstStyle>
            <a:lvl1pPr algn="r">
              <a:defRPr sz="1200"/>
            </a:lvl1pPr>
          </a:lstStyle>
          <a:p>
            <a:fld id="{606E7115-4956-4E90-8D0C-786252F73C8A}" type="slidenum">
              <a:rPr kumimoji="1" lang="ja-JP" altLang="en-US" smtClean="0"/>
              <a:t>‹#›</a:t>
            </a:fld>
            <a:endParaRPr kumimoji="1" lang="ja-JP" altLang="en-US"/>
          </a:p>
        </p:txBody>
      </p:sp>
    </p:spTree>
    <p:extLst>
      <p:ext uri="{BB962C8B-B14F-4D97-AF65-F5344CB8AC3E}">
        <p14:creationId xmlns:p14="http://schemas.microsoft.com/office/powerpoint/2010/main" val="228507120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1"/>
            </a:lvl1pPr>
            <a:lvl2pPr marL="457181" indent="0" algn="ctr">
              <a:buNone/>
              <a:defRPr sz="2000"/>
            </a:lvl2pPr>
            <a:lvl3pPr marL="914362" indent="0" algn="ctr">
              <a:buNone/>
              <a:defRPr sz="1800"/>
            </a:lvl3pPr>
            <a:lvl4pPr marL="1371543" indent="0" algn="ctr">
              <a:buNone/>
              <a:defRPr sz="1600"/>
            </a:lvl4pPr>
            <a:lvl5pPr marL="1828723" indent="0" algn="ctr">
              <a:buNone/>
              <a:defRPr sz="1600"/>
            </a:lvl5pPr>
            <a:lvl6pPr marL="2285905" indent="0" algn="ctr">
              <a:buNone/>
              <a:defRPr sz="1600"/>
            </a:lvl6pPr>
            <a:lvl7pPr marL="2743085" indent="0" algn="ctr">
              <a:buNone/>
              <a:defRPr sz="1600"/>
            </a:lvl7pPr>
            <a:lvl8pPr marL="3200266" indent="0" algn="ctr">
              <a:buNone/>
              <a:defRPr sz="1600"/>
            </a:lvl8pPr>
            <a:lvl9pPr marL="3657446"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3F4AE46-19D2-401B-A87A-1045D66AFA84}" type="datetime1">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46795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97DD560-8502-427C-BB43-DA41C5ADD0A5}" type="datetime1">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1791177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C61FA96-DB02-4B1D-8C7E-A69F77CCFFFA}" type="datetime1">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2197336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8F664FC-5100-4AC3-9D8D-0B4BAACD753E}" type="datetime1">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682761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81" y="4589466"/>
            <a:ext cx="8543925" cy="1500187"/>
          </a:xfrm>
        </p:spPr>
        <p:txBody>
          <a:bodyPr/>
          <a:lstStyle>
            <a:lvl1pPr marL="0" indent="0">
              <a:buNone/>
              <a:defRPr sz="2401">
                <a:solidFill>
                  <a:schemeClr val="tx1"/>
                </a:solidFill>
              </a:defRPr>
            </a:lvl1pPr>
            <a:lvl2pPr marL="457181" indent="0">
              <a:buNone/>
              <a:defRPr sz="2000">
                <a:solidFill>
                  <a:schemeClr val="tx1">
                    <a:tint val="75000"/>
                  </a:schemeClr>
                </a:solidFill>
              </a:defRPr>
            </a:lvl2pPr>
            <a:lvl3pPr marL="914362" indent="0">
              <a:buNone/>
              <a:defRPr sz="1800">
                <a:solidFill>
                  <a:schemeClr val="tx1">
                    <a:tint val="75000"/>
                  </a:schemeClr>
                </a:solidFill>
              </a:defRPr>
            </a:lvl3pPr>
            <a:lvl4pPr marL="1371543" indent="0">
              <a:buNone/>
              <a:defRPr sz="1600">
                <a:solidFill>
                  <a:schemeClr val="tx1">
                    <a:tint val="75000"/>
                  </a:schemeClr>
                </a:solidFill>
              </a:defRPr>
            </a:lvl4pPr>
            <a:lvl5pPr marL="1828723" indent="0">
              <a:buNone/>
              <a:defRPr sz="1600">
                <a:solidFill>
                  <a:schemeClr val="tx1">
                    <a:tint val="75000"/>
                  </a:schemeClr>
                </a:solidFill>
              </a:defRPr>
            </a:lvl5pPr>
            <a:lvl6pPr marL="2285905"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6"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1CB77EB-A960-4541-9D81-4C3C2AAC87A0}" type="datetime1">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410738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34031BA-49D3-4014-9A59-62A0D3F59B13}" type="datetime1">
              <a:rPr kumimoji="1" lang="ja-JP" altLang="en-US" smtClean="0"/>
              <a:t>2025/2/17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3113323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9"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30" y="1681164"/>
            <a:ext cx="4190702" cy="823912"/>
          </a:xfrm>
        </p:spPr>
        <p:txBody>
          <a:bodyPr anchor="b"/>
          <a:lstStyle>
            <a:lvl1pPr marL="0" indent="0">
              <a:buNone/>
              <a:defRPr sz="2401" b="1"/>
            </a:lvl1pPr>
            <a:lvl2pPr marL="457181" indent="0">
              <a:buNone/>
              <a:defRPr sz="2000" b="1"/>
            </a:lvl2pPr>
            <a:lvl3pPr marL="914362" indent="0">
              <a:buNone/>
              <a:defRPr sz="1800" b="1"/>
            </a:lvl3pPr>
            <a:lvl4pPr marL="1371543" indent="0">
              <a:buNone/>
              <a:defRPr sz="1600" b="1"/>
            </a:lvl4pPr>
            <a:lvl5pPr marL="1828723" indent="0">
              <a:buNone/>
              <a:defRPr sz="1600" b="1"/>
            </a:lvl5pPr>
            <a:lvl6pPr marL="2285905" indent="0">
              <a:buNone/>
              <a:defRPr sz="1600" b="1"/>
            </a:lvl6pPr>
            <a:lvl7pPr marL="2743085" indent="0">
              <a:buNone/>
              <a:defRPr sz="1600" b="1"/>
            </a:lvl7pPr>
            <a:lvl8pPr marL="3200266" indent="0">
              <a:buNone/>
              <a:defRPr sz="1600" b="1"/>
            </a:lvl8pPr>
            <a:lvl9pPr marL="3657446"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30" y="2505076"/>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4" y="1681164"/>
            <a:ext cx="4211340" cy="823912"/>
          </a:xfrm>
        </p:spPr>
        <p:txBody>
          <a:bodyPr anchor="b"/>
          <a:lstStyle>
            <a:lvl1pPr marL="0" indent="0">
              <a:buNone/>
              <a:defRPr sz="2401" b="1"/>
            </a:lvl1pPr>
            <a:lvl2pPr marL="457181" indent="0">
              <a:buNone/>
              <a:defRPr sz="2000" b="1"/>
            </a:lvl2pPr>
            <a:lvl3pPr marL="914362" indent="0">
              <a:buNone/>
              <a:defRPr sz="1800" b="1"/>
            </a:lvl3pPr>
            <a:lvl4pPr marL="1371543" indent="0">
              <a:buNone/>
              <a:defRPr sz="1600" b="1"/>
            </a:lvl4pPr>
            <a:lvl5pPr marL="1828723" indent="0">
              <a:buNone/>
              <a:defRPr sz="1600" b="1"/>
            </a:lvl5pPr>
            <a:lvl6pPr marL="2285905" indent="0">
              <a:buNone/>
              <a:defRPr sz="1600" b="1"/>
            </a:lvl6pPr>
            <a:lvl7pPr marL="2743085" indent="0">
              <a:buNone/>
              <a:defRPr sz="1600" b="1"/>
            </a:lvl7pPr>
            <a:lvl8pPr marL="3200266" indent="0">
              <a:buNone/>
              <a:defRPr sz="1600" b="1"/>
            </a:lvl8pPr>
            <a:lvl9pPr marL="3657446"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4" y="2505076"/>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1F9FDB2-9BD4-471F-ABF4-467CA5423BDE}" type="datetime1">
              <a:rPr kumimoji="1" lang="ja-JP" altLang="en-US" smtClean="0"/>
              <a:t>2025/2/17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377623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60A680E-F7D3-4B87-9EF9-67FA2D6CEB6A}" type="datetime1">
              <a:rPr kumimoji="1" lang="ja-JP" altLang="en-US" smtClean="0"/>
              <a:t>2025/2/17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955735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645EC9-5374-4E52-8E0B-BFD2C705D142}" type="datetime1">
              <a:rPr kumimoji="1" lang="ja-JP" altLang="en-US" smtClean="0"/>
              <a:t>2025/2/17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2768554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199"/>
            </a:lvl1pPr>
          </a:lstStyle>
          <a:p>
            <a:r>
              <a:rPr lang="ja-JP" altLang="en-US"/>
              <a:t>マスター タイトルの書式設定</a:t>
            </a:r>
            <a:endParaRPr lang="en-US" dirty="0"/>
          </a:p>
        </p:txBody>
      </p:sp>
      <p:sp>
        <p:nvSpPr>
          <p:cNvPr id="3" name="Content Placeholder 2"/>
          <p:cNvSpPr>
            <a:spLocks noGrp="1"/>
          </p:cNvSpPr>
          <p:nvPr>
            <p:ph idx="1"/>
          </p:nvPr>
        </p:nvSpPr>
        <p:spPr>
          <a:xfrm>
            <a:off x="4211341" y="987428"/>
            <a:ext cx="5014913" cy="4873625"/>
          </a:xfrm>
        </p:spPr>
        <p:txBody>
          <a:bodyPr/>
          <a:lstStyle>
            <a:lvl1pPr>
              <a:defRPr sz="3199"/>
            </a:lvl1pPr>
            <a:lvl2pPr>
              <a:defRPr sz="2799"/>
            </a:lvl2pPr>
            <a:lvl3pPr>
              <a:defRPr sz="2401"/>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81" indent="0">
              <a:buNone/>
              <a:defRPr sz="1400"/>
            </a:lvl2pPr>
            <a:lvl3pPr marL="914362" indent="0">
              <a:buNone/>
              <a:defRPr sz="1200"/>
            </a:lvl3pPr>
            <a:lvl4pPr marL="1371543" indent="0">
              <a:buNone/>
              <a:defRPr sz="1000"/>
            </a:lvl4pPr>
            <a:lvl5pPr marL="1828723" indent="0">
              <a:buNone/>
              <a:defRPr sz="1000"/>
            </a:lvl5pPr>
            <a:lvl6pPr marL="2285905" indent="0">
              <a:buNone/>
              <a:defRPr sz="1000"/>
            </a:lvl6pPr>
            <a:lvl7pPr marL="2743085" indent="0">
              <a:buNone/>
              <a:defRPr sz="1000"/>
            </a:lvl7pPr>
            <a:lvl8pPr marL="3200266" indent="0">
              <a:buNone/>
              <a:defRPr sz="1000"/>
            </a:lvl8pPr>
            <a:lvl9pPr marL="3657446"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D20F4E3-037A-4D89-8D7B-C485ACC94D9B}" type="datetime1">
              <a:rPr kumimoji="1" lang="ja-JP" altLang="en-US" smtClean="0"/>
              <a:t>2025/2/17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3391848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199"/>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1" y="987428"/>
            <a:ext cx="5014913" cy="4873625"/>
          </a:xfrm>
        </p:spPr>
        <p:txBody>
          <a:bodyPr anchor="t"/>
          <a:lstStyle>
            <a:lvl1pPr marL="0" indent="0">
              <a:buNone/>
              <a:defRPr sz="3199"/>
            </a:lvl1pPr>
            <a:lvl2pPr marL="457181" indent="0">
              <a:buNone/>
              <a:defRPr sz="2799"/>
            </a:lvl2pPr>
            <a:lvl3pPr marL="914362" indent="0">
              <a:buNone/>
              <a:defRPr sz="2401"/>
            </a:lvl3pPr>
            <a:lvl4pPr marL="1371543" indent="0">
              <a:buNone/>
              <a:defRPr sz="2000"/>
            </a:lvl4pPr>
            <a:lvl5pPr marL="1828723" indent="0">
              <a:buNone/>
              <a:defRPr sz="2000"/>
            </a:lvl5pPr>
            <a:lvl6pPr marL="2285905" indent="0">
              <a:buNone/>
              <a:defRPr sz="2000"/>
            </a:lvl6pPr>
            <a:lvl7pPr marL="2743085" indent="0">
              <a:buNone/>
              <a:defRPr sz="2000"/>
            </a:lvl7pPr>
            <a:lvl8pPr marL="3200266" indent="0">
              <a:buNone/>
              <a:defRPr sz="2000"/>
            </a:lvl8pPr>
            <a:lvl9pPr marL="3657446"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81" indent="0">
              <a:buNone/>
              <a:defRPr sz="1400"/>
            </a:lvl2pPr>
            <a:lvl3pPr marL="914362" indent="0">
              <a:buNone/>
              <a:defRPr sz="1200"/>
            </a:lvl3pPr>
            <a:lvl4pPr marL="1371543" indent="0">
              <a:buNone/>
              <a:defRPr sz="1000"/>
            </a:lvl4pPr>
            <a:lvl5pPr marL="1828723" indent="0">
              <a:buNone/>
              <a:defRPr sz="1000"/>
            </a:lvl5pPr>
            <a:lvl6pPr marL="2285905" indent="0">
              <a:buNone/>
              <a:defRPr sz="1000"/>
            </a:lvl6pPr>
            <a:lvl7pPr marL="2743085" indent="0">
              <a:buNone/>
              <a:defRPr sz="1000"/>
            </a:lvl7pPr>
            <a:lvl8pPr marL="3200266" indent="0">
              <a:buNone/>
              <a:defRPr sz="1000"/>
            </a:lvl8pPr>
            <a:lvl9pPr marL="3657446"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97BC040-F309-4F4C-87A7-8842C724FEF0}" type="datetime1">
              <a:rPr kumimoji="1" lang="ja-JP" altLang="en-US" smtClean="0"/>
              <a:t>2025/2/17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554727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9"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9"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AD6C38-0047-4173-9FF1-812CB138D64D}" type="datetime1">
              <a:rPr kumimoji="1" lang="ja-JP" altLang="en-US" smtClean="0"/>
              <a:t>2025/2/17</a:t>
            </a:fld>
            <a:endParaRPr kumimoji="1" lang="ja-JP" altLang="en-US"/>
          </a:p>
        </p:txBody>
      </p:sp>
      <p:sp>
        <p:nvSpPr>
          <p:cNvPr id="5" name="Footer Placeholder 4"/>
          <p:cNvSpPr>
            <a:spLocks noGrp="1"/>
          </p:cNvSpPr>
          <p:nvPr>
            <p:ph type="ftr" sz="quarter" idx="3"/>
          </p:nvPr>
        </p:nvSpPr>
        <p:spPr>
          <a:xfrm>
            <a:off x="3281364" y="6356353"/>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C7773B-7665-4B83-A629-9900F8EC7825}" type="slidenum">
              <a:rPr kumimoji="1" lang="ja-JP" altLang="en-US" smtClean="0"/>
              <a:t>‹#›</a:t>
            </a:fld>
            <a:endParaRPr kumimoji="1" lang="ja-JP" altLang="en-US"/>
          </a:p>
        </p:txBody>
      </p:sp>
    </p:spTree>
    <p:extLst>
      <p:ext uri="{BB962C8B-B14F-4D97-AF65-F5344CB8AC3E}">
        <p14:creationId xmlns:p14="http://schemas.microsoft.com/office/powerpoint/2010/main" val="6334588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362"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591" indent="-228591" algn="l" defTabSz="914362" rtl="0" eaLnBrk="1" latinLnBrk="0" hangingPunct="1">
        <a:lnSpc>
          <a:spcPct val="90000"/>
        </a:lnSpc>
        <a:spcBef>
          <a:spcPts val="1000"/>
        </a:spcBef>
        <a:buFont typeface="Arial" panose="020B0604020202020204" pitchFamily="34" charset="0"/>
        <a:buChar char="•"/>
        <a:defRPr kumimoji="1" sz="2799" kern="1200">
          <a:solidFill>
            <a:schemeClr val="tx1"/>
          </a:solidFill>
          <a:latin typeface="+mn-lt"/>
          <a:ea typeface="+mn-ea"/>
          <a:cs typeface="+mn-cs"/>
        </a:defRPr>
      </a:lvl1pPr>
      <a:lvl2pPr marL="685771" indent="-228591" algn="l" defTabSz="914362" rtl="0" eaLnBrk="1" latinLnBrk="0" hangingPunct="1">
        <a:lnSpc>
          <a:spcPct val="90000"/>
        </a:lnSpc>
        <a:spcBef>
          <a:spcPts val="500"/>
        </a:spcBef>
        <a:buFont typeface="Arial" panose="020B0604020202020204" pitchFamily="34" charset="0"/>
        <a:buChar char="•"/>
        <a:defRPr kumimoji="1" sz="2401" kern="1200">
          <a:solidFill>
            <a:schemeClr val="tx1"/>
          </a:solidFill>
          <a:latin typeface="+mn-lt"/>
          <a:ea typeface="+mn-ea"/>
          <a:cs typeface="+mn-cs"/>
        </a:defRPr>
      </a:lvl2pPr>
      <a:lvl3pPr marL="1142952" indent="-228591" algn="l" defTabSz="914362"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132"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314"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495"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675"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857"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037" indent="-228591" algn="l" defTabSz="914362"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362" rtl="0" eaLnBrk="1" latinLnBrk="0" hangingPunct="1">
        <a:defRPr kumimoji="1" sz="1800" kern="1200">
          <a:solidFill>
            <a:schemeClr val="tx1"/>
          </a:solidFill>
          <a:latin typeface="+mn-lt"/>
          <a:ea typeface="+mn-ea"/>
          <a:cs typeface="+mn-cs"/>
        </a:defRPr>
      </a:lvl1pPr>
      <a:lvl2pPr marL="457181" algn="l" defTabSz="914362" rtl="0" eaLnBrk="1" latinLnBrk="0" hangingPunct="1">
        <a:defRPr kumimoji="1" sz="1800" kern="1200">
          <a:solidFill>
            <a:schemeClr val="tx1"/>
          </a:solidFill>
          <a:latin typeface="+mn-lt"/>
          <a:ea typeface="+mn-ea"/>
          <a:cs typeface="+mn-cs"/>
        </a:defRPr>
      </a:lvl2pPr>
      <a:lvl3pPr marL="914362" algn="l" defTabSz="914362" rtl="0" eaLnBrk="1" latinLnBrk="0" hangingPunct="1">
        <a:defRPr kumimoji="1" sz="1800" kern="1200">
          <a:solidFill>
            <a:schemeClr val="tx1"/>
          </a:solidFill>
          <a:latin typeface="+mn-lt"/>
          <a:ea typeface="+mn-ea"/>
          <a:cs typeface="+mn-cs"/>
        </a:defRPr>
      </a:lvl3pPr>
      <a:lvl4pPr marL="1371543" algn="l" defTabSz="914362" rtl="0" eaLnBrk="1" latinLnBrk="0" hangingPunct="1">
        <a:defRPr kumimoji="1" sz="1800" kern="1200">
          <a:solidFill>
            <a:schemeClr val="tx1"/>
          </a:solidFill>
          <a:latin typeface="+mn-lt"/>
          <a:ea typeface="+mn-ea"/>
          <a:cs typeface="+mn-cs"/>
        </a:defRPr>
      </a:lvl4pPr>
      <a:lvl5pPr marL="1828723" algn="l" defTabSz="914362" rtl="0" eaLnBrk="1" latinLnBrk="0" hangingPunct="1">
        <a:defRPr kumimoji="1" sz="1800" kern="1200">
          <a:solidFill>
            <a:schemeClr val="tx1"/>
          </a:solidFill>
          <a:latin typeface="+mn-lt"/>
          <a:ea typeface="+mn-ea"/>
          <a:cs typeface="+mn-cs"/>
        </a:defRPr>
      </a:lvl5pPr>
      <a:lvl6pPr marL="2285905" algn="l" defTabSz="914362" rtl="0" eaLnBrk="1" latinLnBrk="0" hangingPunct="1">
        <a:defRPr kumimoji="1" sz="1800" kern="1200">
          <a:solidFill>
            <a:schemeClr val="tx1"/>
          </a:solidFill>
          <a:latin typeface="+mn-lt"/>
          <a:ea typeface="+mn-ea"/>
          <a:cs typeface="+mn-cs"/>
        </a:defRPr>
      </a:lvl6pPr>
      <a:lvl7pPr marL="2743085" algn="l" defTabSz="914362" rtl="0" eaLnBrk="1" latinLnBrk="0" hangingPunct="1">
        <a:defRPr kumimoji="1" sz="1800" kern="1200">
          <a:solidFill>
            <a:schemeClr val="tx1"/>
          </a:solidFill>
          <a:latin typeface="+mn-lt"/>
          <a:ea typeface="+mn-ea"/>
          <a:cs typeface="+mn-cs"/>
        </a:defRPr>
      </a:lvl7pPr>
      <a:lvl8pPr marL="3200266" algn="l" defTabSz="914362" rtl="0" eaLnBrk="1" latinLnBrk="0" hangingPunct="1">
        <a:defRPr kumimoji="1" sz="1800" kern="1200">
          <a:solidFill>
            <a:schemeClr val="tx1"/>
          </a:solidFill>
          <a:latin typeface="+mn-lt"/>
          <a:ea typeface="+mn-ea"/>
          <a:cs typeface="+mn-cs"/>
        </a:defRPr>
      </a:lvl8pPr>
      <a:lvl9pPr marL="3657446" algn="l" defTabSz="914362"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7721516" y="541145"/>
            <a:ext cx="1338828" cy="6076666"/>
          </a:xfrm>
          <a:prstGeom prst="rect">
            <a:avLst/>
          </a:prstGeom>
          <a:noFill/>
        </p:spPr>
        <p:txBody>
          <a:bodyPr vert="eaVert" wrap="square" rtlCol="0">
            <a:spAutoFit/>
          </a:bodyPr>
          <a:lstStyle/>
          <a:p>
            <a:pPr algn="just">
              <a:lnSpc>
                <a:spcPts val="176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ゆうた</a:t>
            </a:r>
            <a:r>
              <a:rPr lang="ja-JP" altLang="en-US" sz="1200" dirty="0">
                <a:latin typeface="ＭＳ 明朝" panose="02020609040205080304" pitchFamily="17" charset="-128"/>
                <a:ea typeface="ＭＳ 明朝" panose="02020609040205080304" pitchFamily="17" charset="-128"/>
              </a:rPr>
              <a:t>さんの学級では、総合的な学習の</a:t>
            </a:r>
            <a:r>
              <a:rPr lang="ja-JP" altLang="en-US" sz="1200" dirty="0" smtClean="0">
                <a:latin typeface="ＭＳ 明朝" panose="02020609040205080304" pitchFamily="17" charset="-128"/>
                <a:ea typeface="ＭＳ 明朝" panose="02020609040205080304" pitchFamily="17" charset="-128"/>
              </a:rPr>
              <a:t>時間に調べたユニバーサルデザイン（ＵＤ）について、国語の時間に意見文を</a:t>
            </a:r>
            <a:r>
              <a:rPr lang="ja-JP" altLang="en-US" sz="1200" dirty="0">
                <a:latin typeface="ＭＳ 明朝" panose="02020609040205080304" pitchFamily="17" charset="-128"/>
                <a:ea typeface="ＭＳ 明朝" panose="02020609040205080304" pitchFamily="17" charset="-128"/>
              </a:rPr>
              <a:t>書くことにしました</a:t>
            </a:r>
            <a:r>
              <a:rPr lang="ja-JP" altLang="en-US" sz="1200" dirty="0" smtClean="0">
                <a:latin typeface="ＭＳ 明朝" panose="02020609040205080304" pitchFamily="17" charset="-128"/>
                <a:ea typeface="ＭＳ 明朝" panose="02020609040205080304" pitchFamily="17" charset="-128"/>
              </a:rPr>
              <a:t>。ゆうたさんは調べた情報を内容ごとにふせんにまとめて整理しています。次は、ゆうたさんが</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内容ごとに</a:t>
            </a:r>
            <a:r>
              <a:rPr lang="ja-JP" altLang="en-US" sz="1200" dirty="0" err="1" smtClean="0">
                <a:latin typeface="ＭＳ ゴシック" panose="020B0609070205080204" pitchFamily="49" charset="-128"/>
                <a:ea typeface="ＭＳ ゴシック" panose="020B0609070205080204" pitchFamily="49" charset="-128"/>
              </a:rPr>
              <a:t>まとめたふせん</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明朝" panose="02020609040205080304" pitchFamily="17" charset="-128"/>
                <a:ea typeface="ＭＳ 明朝" panose="02020609040205080304" pitchFamily="17" charset="-128"/>
              </a:rPr>
              <a:t>と</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err="1" smtClean="0">
                <a:latin typeface="ＭＳ ゴシック" panose="020B0609070205080204" pitchFamily="49" charset="-128"/>
                <a:ea typeface="ＭＳ ゴシック" panose="020B0609070205080204" pitchFamily="49" charset="-128"/>
              </a:rPr>
              <a:t>ふせんを</a:t>
            </a:r>
            <a:r>
              <a:rPr lang="ja-JP" altLang="en-US" sz="1200" dirty="0" smtClean="0">
                <a:latin typeface="ＭＳ ゴシック" panose="020B0609070205080204" pitchFamily="49" charset="-128"/>
                <a:ea typeface="ＭＳ ゴシック" panose="020B0609070205080204" pitchFamily="49" charset="-128"/>
              </a:rPr>
              <a:t>整理した</a:t>
            </a:r>
            <a:r>
              <a:rPr lang="ja-JP" altLang="en-US" sz="1200" dirty="0">
                <a:latin typeface="ＭＳ ゴシック" panose="020B0609070205080204" pitchFamily="49" charset="-128"/>
                <a:ea typeface="ＭＳ ゴシック" panose="020B0609070205080204" pitchFamily="49" charset="-128"/>
              </a:rPr>
              <a:t>シート</a:t>
            </a: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明朝" panose="02020609040205080304" pitchFamily="17" charset="-128"/>
                <a:ea typeface="ＭＳ 明朝" panose="02020609040205080304" pitchFamily="17" charset="-128"/>
              </a:rPr>
              <a:t>です。これをよく読んで</a:t>
            </a:r>
            <a:r>
              <a:rPr lang="ja-JP" altLang="en-US" sz="1200" dirty="0">
                <a:latin typeface="ＭＳ 明朝" panose="02020609040205080304" pitchFamily="17" charset="-128"/>
                <a:ea typeface="ＭＳ 明朝" panose="02020609040205080304" pitchFamily="17" charset="-128"/>
              </a:rPr>
              <a:t>、あとの問いに答えましょう。 </a:t>
            </a:r>
            <a:endParaRPr kumimoji="1" lang="ja-JP" altLang="en-US" sz="1200" dirty="0">
              <a:latin typeface="ＭＳ 明朝" panose="02020609040205080304" pitchFamily="17" charset="-128"/>
              <a:ea typeface="ＭＳ 明朝" panose="02020609040205080304" pitchFamily="17" charset="-128"/>
            </a:endParaRPr>
          </a:p>
        </p:txBody>
      </p:sp>
      <p:grpSp>
        <p:nvGrpSpPr>
          <p:cNvPr id="18" name="グループ化 17"/>
          <p:cNvGrpSpPr/>
          <p:nvPr/>
        </p:nvGrpSpPr>
        <p:grpSpPr>
          <a:xfrm>
            <a:off x="9182560" y="3574474"/>
            <a:ext cx="498983" cy="2708904"/>
            <a:chOff x="9071731" y="3574474"/>
            <a:chExt cx="490085" cy="2708904"/>
          </a:xfrm>
        </p:grpSpPr>
        <p:sp>
          <p:nvSpPr>
            <p:cNvPr id="22" name="テキスト ボックス 21">
              <a:extLst>
                <a:ext uri="{FF2B5EF4-FFF2-40B4-BE49-F238E27FC236}">
                  <a16:creationId xmlns:a16="http://schemas.microsoft.com/office/drawing/2014/main" id="{8BBC2E76-BA34-CB58-8372-BDFEF5128286}"/>
                </a:ext>
              </a:extLst>
            </p:cNvPr>
            <p:cNvSpPr txBox="1"/>
            <p:nvPr/>
          </p:nvSpPr>
          <p:spPr>
            <a:xfrm>
              <a:off x="9102162" y="3785333"/>
              <a:ext cx="459654" cy="2498045"/>
            </a:xfrm>
            <a:prstGeom prst="rect">
              <a:avLst/>
            </a:prstGeom>
          </p:spPr>
          <p:style>
            <a:lnRef idx="2">
              <a:schemeClr val="dk1"/>
            </a:lnRef>
            <a:fillRef idx="1">
              <a:schemeClr val="lt1"/>
            </a:fillRef>
            <a:effectRef idx="0">
              <a:schemeClr val="dk1"/>
            </a:effectRef>
            <a:fontRef idx="minor">
              <a:schemeClr val="dk1"/>
            </a:fontRef>
          </p:style>
          <p:txBody>
            <a:bodyPr vert="eaVert" wrap="square" rtlCol="0">
              <a:spAutoFit/>
            </a:bodyPr>
            <a:lstStyle/>
            <a:p>
              <a:pPr algn="ctr"/>
              <a:endParaRPr kumimoji="1" lang="ja-JP" altLang="en-US" sz="1100" dirty="0">
                <a:latin typeface="ＭＳ ゴシック" panose="020B0609070205080204" pitchFamily="49" charset="-128"/>
                <a:ea typeface="ＭＳ ゴシック" panose="020B0609070205080204" pitchFamily="49" charset="-128"/>
              </a:endParaRPr>
            </a:p>
          </p:txBody>
        </p:sp>
        <p:sp>
          <p:nvSpPr>
            <p:cNvPr id="3" name="テキスト ボックス 2"/>
            <p:cNvSpPr txBox="1"/>
            <p:nvPr/>
          </p:nvSpPr>
          <p:spPr>
            <a:xfrm>
              <a:off x="9071731" y="3574474"/>
              <a:ext cx="488865" cy="246221"/>
            </a:xfrm>
            <a:prstGeom prst="rect">
              <a:avLst/>
            </a:prstGeom>
            <a:noFill/>
          </p:spPr>
          <p:txBody>
            <a:bodyPr wrap="square" rtlCol="0">
              <a:spAutoFit/>
            </a:bodyPr>
            <a:lstStyle/>
            <a:p>
              <a:pPr algn="ctr"/>
              <a:r>
                <a:rPr kumimoji="1" lang="ja-JP" altLang="en-US" sz="1000" dirty="0">
                  <a:latin typeface="ＭＳ ゴシック" panose="020B0609070205080204" pitchFamily="49" charset="-128"/>
                  <a:ea typeface="ＭＳ ゴシック" panose="020B0609070205080204" pitchFamily="49" charset="-128"/>
                </a:rPr>
                <a:t>名前</a:t>
              </a:r>
            </a:p>
          </p:txBody>
        </p:sp>
      </p:grpSp>
      <p:sp>
        <p:nvSpPr>
          <p:cNvPr id="34" name="テキスト ボックス 1"/>
          <p:cNvSpPr txBox="1"/>
          <p:nvPr/>
        </p:nvSpPr>
        <p:spPr>
          <a:xfrm>
            <a:off x="9185582" y="221649"/>
            <a:ext cx="468000" cy="2921939"/>
          </a:xfrm>
          <a:prstGeom prst="rect">
            <a:avLst/>
          </a:prstGeom>
          <a:solidFill>
            <a:schemeClr val="lt1"/>
          </a:solidFill>
          <a:ln w="6350">
            <a:solidFill>
              <a:prstClr val="black"/>
            </a:solidFill>
          </a:ln>
        </p:spPr>
        <p:txBody>
          <a:bodyPr rot="0" spcFirstLastPara="0" vert="eaVert" wrap="square" lIns="36000" tIns="36000" rIns="36000" bIns="36000" numCol="1" spcCol="0" rtlCol="0" fromWordArt="0" anchor="ctr" anchorCtr="0" forceAA="0" compatLnSpc="1">
            <a:prstTxWarp prst="textNoShape">
              <a:avLst/>
            </a:prstTxWarp>
            <a:noAutofit/>
          </a:bodyPr>
          <a:lstStyle/>
          <a:p>
            <a:pPr indent="152400" algn="l">
              <a:spcAft>
                <a:spcPts val="0"/>
              </a:spcAft>
            </a:pPr>
            <a:r>
              <a:rPr lang="ja-JP" sz="1200" kern="100" dirty="0">
                <a:effectLst/>
                <a:latin typeface="游明朝" panose="02020400000000000000" pitchFamily="18" charset="-128"/>
                <a:ea typeface="ＭＳ Ｐ明朝" panose="02020600040205080304" pitchFamily="18" charset="-128"/>
                <a:cs typeface="Times New Roman" panose="02020603050405020304" pitchFamily="18" charset="0"/>
              </a:rPr>
              <a:t>令和</a:t>
            </a:r>
            <a:r>
              <a:rPr lang="ja-JP" altLang="en-US" sz="1200" kern="100" dirty="0">
                <a:effectLst/>
                <a:latin typeface="游明朝" panose="02020400000000000000" pitchFamily="18" charset="-128"/>
                <a:ea typeface="ＭＳ Ｐ明朝" panose="02020600040205080304" pitchFamily="18" charset="-128"/>
                <a:cs typeface="Times New Roman" panose="02020603050405020304" pitchFamily="18" charset="0"/>
              </a:rPr>
              <a:t>六</a:t>
            </a:r>
            <a:r>
              <a:rPr lang="ja-JP" sz="1200" kern="100" dirty="0">
                <a:effectLst/>
                <a:latin typeface="游明朝" panose="02020400000000000000" pitchFamily="18" charset="-128"/>
                <a:ea typeface="ＭＳ Ｐ明朝" panose="02020600040205080304" pitchFamily="18" charset="-128"/>
                <a:cs typeface="Times New Roman" panose="02020603050405020304" pitchFamily="18" charset="0"/>
              </a:rPr>
              <a:t>年度　「くまナビ評価問題</a:t>
            </a:r>
            <a:r>
              <a:rPr lang="ja-JP" sz="1200" kern="100" dirty="0" smtClean="0">
                <a:effectLst/>
                <a:latin typeface="游明朝" panose="02020400000000000000" pitchFamily="18" charset="-128"/>
                <a:ea typeface="ＭＳ Ｐ明朝" panose="02020600040205080304" pitchFamily="18" charset="-128"/>
                <a:cs typeface="Times New Roman" panose="02020603050405020304" pitchFamily="18" charset="0"/>
              </a:rPr>
              <a:t>」</a:t>
            </a:r>
            <a:endParaRPr lang="en-US" altLang="ja-JP" sz="1200" kern="100" dirty="0">
              <a:latin typeface="游明朝" panose="02020400000000000000" pitchFamily="18" charset="-128"/>
              <a:ea typeface="ＭＳ Ｐ明朝" panose="02020600040205080304" pitchFamily="18" charset="-128"/>
              <a:cs typeface="Times New Roman" panose="02020603050405020304" pitchFamily="18" charset="0"/>
            </a:endParaRPr>
          </a:p>
          <a:p>
            <a:pPr indent="152400" algn="l">
              <a:spcAft>
                <a:spcPts val="0"/>
              </a:spcAft>
            </a:pPr>
            <a:r>
              <a:rPr lang="ja-JP" altLang="en-US" sz="1200" kern="100" dirty="0" smtClean="0">
                <a:latin typeface="游明朝" panose="02020400000000000000" pitchFamily="18" charset="-128"/>
                <a:ea typeface="ＭＳ Ｐ明朝" panose="02020600040205080304" pitchFamily="18" charset="-128"/>
                <a:cs typeface="Times New Roman" panose="02020603050405020304" pitchFamily="18" charset="0"/>
              </a:rPr>
              <a:t>　　　　　　　　　小</a:t>
            </a:r>
            <a:r>
              <a:rPr lang="ja-JP" sz="1200" kern="100" dirty="0" smtClean="0">
                <a:effectLst/>
                <a:latin typeface="游明朝" panose="02020400000000000000" pitchFamily="18" charset="-128"/>
                <a:ea typeface="ＭＳ Ｐ明朝" panose="02020600040205080304" pitchFamily="18" charset="-128"/>
                <a:cs typeface="Times New Roman" panose="02020603050405020304" pitchFamily="18" charset="0"/>
              </a:rPr>
              <a:t>学校国語</a:t>
            </a:r>
            <a:r>
              <a:rPr lang="ja-JP" altLang="en-US" sz="1200" kern="100" dirty="0" smtClean="0">
                <a:effectLst/>
                <a:latin typeface="游明朝" panose="02020400000000000000" pitchFamily="18" charset="-128"/>
                <a:ea typeface="ＭＳ Ｐ明朝" panose="02020600040205080304" pitchFamily="18" charset="-128"/>
                <a:cs typeface="Times New Roman" panose="02020603050405020304" pitchFamily="18" charset="0"/>
              </a:rPr>
              <a:t>　第五学年</a:t>
            </a:r>
            <a:r>
              <a:rPr lang="ja-JP" altLang="en-US" sz="1200" kern="100" dirty="0">
                <a:effectLst/>
                <a:latin typeface="游明朝" panose="02020400000000000000" pitchFamily="18" charset="-128"/>
                <a:ea typeface="ＭＳ Ｐ明朝" panose="02020600040205080304"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1" name="正方形/長方形 20"/>
          <p:cNvSpPr/>
          <p:nvPr/>
        </p:nvSpPr>
        <p:spPr>
          <a:xfrm>
            <a:off x="8678384" y="324719"/>
            <a:ext cx="286765" cy="21642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明朝" panose="02020609040205080304" pitchFamily="17" charset="-128"/>
                <a:ea typeface="ＭＳ 明朝" panose="02020609040205080304" pitchFamily="17" charset="-128"/>
              </a:rPr>
              <a:t>一</a:t>
            </a:r>
            <a:endParaRPr kumimoji="1" lang="ja-JP" altLang="en-US" sz="1400" dirty="0">
              <a:solidFill>
                <a:schemeClr val="tx1"/>
              </a:solidFill>
              <a:latin typeface="ＭＳ 明朝" panose="02020609040205080304" pitchFamily="17" charset="-128"/>
              <a:ea typeface="ＭＳ 明朝" panose="02020609040205080304" pitchFamily="17" charset="-128"/>
            </a:endParaRPr>
          </a:p>
        </p:txBody>
      </p:sp>
      <p:grpSp>
        <p:nvGrpSpPr>
          <p:cNvPr id="11" name="グループ化 10"/>
          <p:cNvGrpSpPr/>
          <p:nvPr/>
        </p:nvGrpSpPr>
        <p:grpSpPr>
          <a:xfrm>
            <a:off x="783780" y="326336"/>
            <a:ext cx="3753630" cy="6261712"/>
            <a:chOff x="4282137" y="266993"/>
            <a:chExt cx="3753630" cy="6261712"/>
          </a:xfrm>
        </p:grpSpPr>
        <p:sp>
          <p:nvSpPr>
            <p:cNvPr id="15" name="テキスト ボックス 14"/>
            <p:cNvSpPr txBox="1"/>
            <p:nvPr/>
          </p:nvSpPr>
          <p:spPr>
            <a:xfrm>
              <a:off x="4855281" y="266993"/>
              <a:ext cx="2391551" cy="276999"/>
            </a:xfrm>
            <a:prstGeom prst="rect">
              <a:avLst/>
            </a:prstGeom>
            <a:noFill/>
          </p:spPr>
          <p:txBody>
            <a:bodyPr vert="horz" wrap="square" rtlCol="0">
              <a:spAutoFit/>
            </a:bodyPr>
            <a:lstStyle/>
            <a:p>
              <a:pPr algn="ct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err="1">
                  <a:latin typeface="ＭＳ ゴシック" panose="020B0609070205080204" pitchFamily="49" charset="-128"/>
                  <a:ea typeface="ＭＳ ゴシック" panose="020B0609070205080204" pitchFamily="49" charset="-128"/>
                </a:rPr>
                <a:t>ふせん</a:t>
              </a:r>
              <a:r>
                <a:rPr lang="ja-JP" altLang="en-US" sz="1200" dirty="0" err="1" smtClean="0">
                  <a:latin typeface="ＭＳ ゴシック" panose="020B0609070205080204" pitchFamily="49" charset="-128"/>
                  <a:ea typeface="ＭＳ ゴシック" panose="020B0609070205080204" pitchFamily="49" charset="-128"/>
                </a:rPr>
                <a:t>を</a:t>
              </a:r>
              <a:r>
                <a:rPr lang="ja-JP" altLang="en-US" sz="1200" dirty="0" smtClean="0">
                  <a:latin typeface="ＭＳ ゴシック" panose="020B0609070205080204" pitchFamily="49" charset="-128"/>
                  <a:ea typeface="ＭＳ ゴシック" panose="020B0609070205080204" pitchFamily="49" charset="-128"/>
                </a:rPr>
                <a:t>整理したシート</a:t>
              </a:r>
              <a:r>
                <a:rPr lang="en-US" altLang="ja-JP" sz="1200" dirty="0" smtClean="0">
                  <a:latin typeface="ＭＳ ゴシック" panose="020B0609070205080204" pitchFamily="49" charset="-128"/>
                  <a:ea typeface="ＭＳ ゴシック" panose="020B0609070205080204" pitchFamily="49" charset="-128"/>
                </a:rPr>
                <a:t>】 </a:t>
              </a:r>
              <a:endParaRPr kumimoji="1" lang="ja-JP" altLang="en-US" sz="1200" dirty="0">
                <a:latin typeface="ＭＳ ゴシック" panose="020B0609070205080204" pitchFamily="49" charset="-128"/>
                <a:ea typeface="ＭＳ ゴシック" panose="020B0609070205080204" pitchFamily="49" charset="-128"/>
              </a:endParaRPr>
            </a:p>
          </p:txBody>
        </p:sp>
        <p:sp>
          <p:nvSpPr>
            <p:cNvPr id="23" name="正方形/長方形 22"/>
            <p:cNvSpPr/>
            <p:nvPr/>
          </p:nvSpPr>
          <p:spPr>
            <a:xfrm>
              <a:off x="4282137" y="620243"/>
              <a:ext cx="3753630" cy="590846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メモ 13"/>
            <p:cNvSpPr/>
            <p:nvPr/>
          </p:nvSpPr>
          <p:spPr>
            <a:xfrm>
              <a:off x="4445569" y="2877999"/>
              <a:ext cx="1605488" cy="1067824"/>
            </a:xfrm>
            <a:custGeom>
              <a:avLst/>
              <a:gdLst>
                <a:gd name="connsiteX0" fmla="*/ 0 w 1684957"/>
                <a:gd name="connsiteY0" fmla="*/ 0 h 1288033"/>
                <a:gd name="connsiteX1" fmla="*/ 511104 w 1684957"/>
                <a:gd name="connsiteY1" fmla="*/ 0 h 1288033"/>
                <a:gd name="connsiteX2" fmla="*/ 1039057 w 1684957"/>
                <a:gd name="connsiteY2" fmla="*/ 0 h 1288033"/>
                <a:gd name="connsiteX3" fmla="*/ 1684957 w 1684957"/>
                <a:gd name="connsiteY3" fmla="*/ 0 h 1288033"/>
                <a:gd name="connsiteX4" fmla="*/ 1684957 w 1684957"/>
                <a:gd name="connsiteY4" fmla="*/ 656897 h 1288033"/>
                <a:gd name="connsiteX5" fmla="*/ 1684957 w 1684957"/>
                <a:gd name="connsiteY5" fmla="*/ 1288033 h 1288033"/>
                <a:gd name="connsiteX6" fmla="*/ 1140154 w 1684957"/>
                <a:gd name="connsiteY6" fmla="*/ 1288033 h 1288033"/>
                <a:gd name="connsiteX7" fmla="*/ 595351 w 1684957"/>
                <a:gd name="connsiteY7" fmla="*/ 1288033 h 1288033"/>
                <a:gd name="connsiteX8" fmla="*/ 0 w 1684957"/>
                <a:gd name="connsiteY8" fmla="*/ 1288033 h 1288033"/>
                <a:gd name="connsiteX9" fmla="*/ 0 w 1684957"/>
                <a:gd name="connsiteY9" fmla="*/ 682657 h 1288033"/>
                <a:gd name="connsiteX10" fmla="*/ 0 w 1684957"/>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7" h="1288033" fill="none" extrusionOk="0">
                  <a:moveTo>
                    <a:pt x="0" y="0"/>
                  </a:moveTo>
                  <a:cubicBezTo>
                    <a:pt x="148139" y="15761"/>
                    <a:pt x="378151" y="-8008"/>
                    <a:pt x="511104" y="0"/>
                  </a:cubicBezTo>
                  <a:cubicBezTo>
                    <a:pt x="644057" y="8008"/>
                    <a:pt x="813413" y="-18226"/>
                    <a:pt x="1039057" y="0"/>
                  </a:cubicBezTo>
                  <a:cubicBezTo>
                    <a:pt x="1264701" y="18226"/>
                    <a:pt x="1413783" y="-18563"/>
                    <a:pt x="1684957" y="0"/>
                  </a:cubicBezTo>
                  <a:cubicBezTo>
                    <a:pt x="1659880" y="168557"/>
                    <a:pt x="1666802" y="391254"/>
                    <a:pt x="1684957" y="656897"/>
                  </a:cubicBezTo>
                  <a:cubicBezTo>
                    <a:pt x="1703112" y="922540"/>
                    <a:pt x="1660604" y="1086348"/>
                    <a:pt x="1684957" y="1288033"/>
                  </a:cubicBezTo>
                  <a:cubicBezTo>
                    <a:pt x="1438052" y="1268210"/>
                    <a:pt x="1305638" y="1260837"/>
                    <a:pt x="1140154" y="1288033"/>
                  </a:cubicBezTo>
                  <a:cubicBezTo>
                    <a:pt x="974670" y="1315229"/>
                    <a:pt x="856941" y="1313403"/>
                    <a:pt x="595351" y="1288033"/>
                  </a:cubicBezTo>
                  <a:cubicBezTo>
                    <a:pt x="333761" y="1262663"/>
                    <a:pt x="129965" y="1298835"/>
                    <a:pt x="0" y="1288033"/>
                  </a:cubicBezTo>
                  <a:cubicBezTo>
                    <a:pt x="16042" y="1108222"/>
                    <a:pt x="28690" y="893270"/>
                    <a:pt x="0" y="682657"/>
                  </a:cubicBezTo>
                  <a:cubicBezTo>
                    <a:pt x="-28690" y="472044"/>
                    <a:pt x="8960" y="201020"/>
                    <a:pt x="0" y="0"/>
                  </a:cubicBezTo>
                  <a:close/>
                </a:path>
                <a:path w="1684957" h="1288033" stroke="0" extrusionOk="0">
                  <a:moveTo>
                    <a:pt x="0" y="0"/>
                  </a:moveTo>
                  <a:cubicBezTo>
                    <a:pt x="247017" y="-9938"/>
                    <a:pt x="315403" y="12407"/>
                    <a:pt x="561652" y="0"/>
                  </a:cubicBezTo>
                  <a:cubicBezTo>
                    <a:pt x="807901" y="-12407"/>
                    <a:pt x="952024" y="-529"/>
                    <a:pt x="1123305" y="0"/>
                  </a:cubicBezTo>
                  <a:cubicBezTo>
                    <a:pt x="1294586" y="529"/>
                    <a:pt x="1457669" y="-4102"/>
                    <a:pt x="1684957" y="0"/>
                  </a:cubicBezTo>
                  <a:cubicBezTo>
                    <a:pt x="1695192" y="147082"/>
                    <a:pt x="1715507" y="432468"/>
                    <a:pt x="1684957" y="669777"/>
                  </a:cubicBezTo>
                  <a:cubicBezTo>
                    <a:pt x="1654407" y="907086"/>
                    <a:pt x="1693685" y="1049883"/>
                    <a:pt x="1684957" y="1288033"/>
                  </a:cubicBezTo>
                  <a:cubicBezTo>
                    <a:pt x="1466614" y="1298848"/>
                    <a:pt x="1395283" y="1275016"/>
                    <a:pt x="1123305" y="1288033"/>
                  </a:cubicBezTo>
                  <a:cubicBezTo>
                    <a:pt x="851327" y="1301050"/>
                    <a:pt x="693437" y="1295487"/>
                    <a:pt x="527953" y="1288033"/>
                  </a:cubicBezTo>
                  <a:cubicBezTo>
                    <a:pt x="362469" y="1280579"/>
                    <a:pt x="137039" y="128083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t"/>
            <a:lstStyle/>
            <a:p>
              <a:r>
                <a:rPr lang="ja-JP" altLang="en-US" sz="1050" u="sng" dirty="0" smtClean="0">
                  <a:latin typeface="UD Digi Kyokasho NK-R" panose="02020400000000000000" pitchFamily="18" charset="-128"/>
                  <a:ea typeface="UD Digi Kyokasho NK-R" panose="02020400000000000000" pitchFamily="18" charset="-128"/>
                </a:rPr>
                <a:t>わかりやすい案内表示</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照明</a:t>
              </a:r>
              <a:r>
                <a:rPr lang="ja-JP" altLang="en-US" sz="900" dirty="0">
                  <a:latin typeface="UD Digi Kyokasho NK-R" panose="02020400000000000000" pitchFamily="18" charset="-128"/>
                  <a:ea typeface="UD Digi Kyokasho NK-R" panose="02020400000000000000" pitchFamily="18" charset="-128"/>
                </a:rPr>
                <a:t>入りの絵文字</a:t>
              </a:r>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外国語の</a:t>
              </a:r>
              <a:r>
                <a:rPr lang="ja-JP" altLang="en-US" sz="900" dirty="0">
                  <a:latin typeface="UD Digi Kyokasho NK-R" panose="02020400000000000000" pitchFamily="18" charset="-128"/>
                  <a:ea typeface="UD Digi Kyokasho NK-R" panose="02020400000000000000" pitchFamily="18" charset="-128"/>
                </a:rPr>
                <a:t>表示</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遠く</a:t>
              </a:r>
              <a:r>
                <a:rPr lang="ja-JP" altLang="en-US" sz="900" dirty="0">
                  <a:latin typeface="UD Digi Kyokasho NK-R" panose="02020400000000000000" pitchFamily="18" charset="-128"/>
                  <a:ea typeface="UD Digi Kyokasho NK-R" panose="02020400000000000000" pitchFamily="18" charset="-128"/>
                </a:rPr>
                <a:t>からでも</a:t>
              </a:r>
              <a:r>
                <a:rPr lang="ja-JP" altLang="en-US" sz="900" dirty="0" smtClean="0">
                  <a:latin typeface="UD Digi Kyokasho NK-R" panose="02020400000000000000" pitchFamily="18" charset="-128"/>
                  <a:ea typeface="UD Digi Kyokasho NK-R" panose="02020400000000000000" pitchFamily="18" charset="-128"/>
                </a:rPr>
                <a:t>見やすい</a:t>
              </a:r>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外国</a:t>
              </a:r>
              <a:r>
                <a:rPr lang="ja-JP" altLang="en-US" sz="900" dirty="0">
                  <a:latin typeface="UD Digi Kyokasho NK-R" panose="02020400000000000000" pitchFamily="18" charset="-128"/>
                  <a:ea typeface="UD Digi Kyokasho NK-R" panose="02020400000000000000" pitchFamily="18" charset="-128"/>
                </a:rPr>
                <a:t>の方</a:t>
              </a:r>
              <a:r>
                <a:rPr lang="ja-JP" altLang="en-US" sz="900" dirty="0" smtClean="0">
                  <a:latin typeface="UD Digi Kyokasho NK-R" panose="02020400000000000000" pitchFamily="18" charset="-128"/>
                  <a:ea typeface="UD Digi Kyokasho NK-R" panose="02020400000000000000" pitchFamily="18" charset="-128"/>
                </a:rPr>
                <a:t>に</a:t>
              </a:r>
              <a:r>
                <a:rPr lang="ja-JP" altLang="en-US" sz="900" dirty="0">
                  <a:latin typeface="UD Digi Kyokasho NK-R" panose="02020400000000000000" pitchFamily="18" charset="-128"/>
                  <a:ea typeface="UD Digi Kyokasho NK-R" panose="02020400000000000000" pitchFamily="18" charset="-128"/>
                </a:rPr>
                <a:t>も</a:t>
              </a:r>
              <a:r>
                <a:rPr lang="ja-JP" altLang="en-US" sz="900" dirty="0" smtClean="0">
                  <a:latin typeface="UD Digi Kyokasho NK-R" panose="02020400000000000000" pitchFamily="18" charset="-128"/>
                  <a:ea typeface="UD Digi Kyokasho NK-R" panose="02020400000000000000" pitchFamily="18" charset="-128"/>
                </a:rPr>
                <a:t>分かりやすい</a:t>
              </a:r>
              <a:endParaRPr lang="en-US" altLang="ja-JP" sz="900" dirty="0">
                <a:latin typeface="UD Digi Kyokasho NK-R" panose="02020400000000000000" pitchFamily="18" charset="-128"/>
                <a:ea typeface="UD Digi Kyokasho NK-R" panose="02020400000000000000" pitchFamily="18" charset="-128"/>
              </a:endParaRPr>
            </a:p>
          </p:txBody>
        </p:sp>
        <p:sp>
          <p:nvSpPr>
            <p:cNvPr id="28" name="メモ 13">
              <a:extLst>
                <a:ext uri="{FF2B5EF4-FFF2-40B4-BE49-F238E27FC236}">
                  <a16:creationId xmlns:a16="http://schemas.microsoft.com/office/drawing/2014/main" id="{F61B14FA-959F-9307-9BAE-2420064FC2E0}"/>
                </a:ext>
              </a:extLst>
            </p:cNvPr>
            <p:cNvSpPr/>
            <p:nvPr/>
          </p:nvSpPr>
          <p:spPr>
            <a:xfrm>
              <a:off x="6094439" y="2895206"/>
              <a:ext cx="1802490" cy="1006138"/>
            </a:xfrm>
            <a:custGeom>
              <a:avLst/>
              <a:gdLst>
                <a:gd name="connsiteX0" fmla="*/ 0 w 1669925"/>
                <a:gd name="connsiteY0" fmla="*/ 0 h 1288033"/>
                <a:gd name="connsiteX1" fmla="*/ 506544 w 1669925"/>
                <a:gd name="connsiteY1" fmla="*/ 0 h 1288033"/>
                <a:gd name="connsiteX2" fmla="*/ 1029787 w 1669925"/>
                <a:gd name="connsiteY2" fmla="*/ 0 h 1288033"/>
                <a:gd name="connsiteX3" fmla="*/ 1669925 w 1669925"/>
                <a:gd name="connsiteY3" fmla="*/ 0 h 1288033"/>
                <a:gd name="connsiteX4" fmla="*/ 1669925 w 1669925"/>
                <a:gd name="connsiteY4" fmla="*/ 656897 h 1288033"/>
                <a:gd name="connsiteX5" fmla="*/ 1669925 w 1669925"/>
                <a:gd name="connsiteY5" fmla="*/ 1288033 h 1288033"/>
                <a:gd name="connsiteX6" fmla="*/ 1129983 w 1669925"/>
                <a:gd name="connsiteY6" fmla="*/ 1288033 h 1288033"/>
                <a:gd name="connsiteX7" fmla="*/ 590040 w 1669925"/>
                <a:gd name="connsiteY7" fmla="*/ 1288033 h 1288033"/>
                <a:gd name="connsiteX8" fmla="*/ 0 w 1669925"/>
                <a:gd name="connsiteY8" fmla="*/ 1288033 h 1288033"/>
                <a:gd name="connsiteX9" fmla="*/ 0 w 1669925"/>
                <a:gd name="connsiteY9" fmla="*/ 682657 h 1288033"/>
                <a:gd name="connsiteX10" fmla="*/ 0 w 1669925"/>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9925" h="1288033" fill="none" extrusionOk="0">
                  <a:moveTo>
                    <a:pt x="0" y="0"/>
                  </a:moveTo>
                  <a:cubicBezTo>
                    <a:pt x="192075" y="10541"/>
                    <a:pt x="298529" y="-25017"/>
                    <a:pt x="506544" y="0"/>
                  </a:cubicBezTo>
                  <a:cubicBezTo>
                    <a:pt x="714559" y="25017"/>
                    <a:pt x="771116" y="21564"/>
                    <a:pt x="1029787" y="0"/>
                  </a:cubicBezTo>
                  <a:cubicBezTo>
                    <a:pt x="1288458" y="-21564"/>
                    <a:pt x="1454332" y="-17043"/>
                    <a:pt x="1669925" y="0"/>
                  </a:cubicBezTo>
                  <a:cubicBezTo>
                    <a:pt x="1644848" y="168557"/>
                    <a:pt x="1651770" y="391254"/>
                    <a:pt x="1669925" y="656897"/>
                  </a:cubicBezTo>
                  <a:cubicBezTo>
                    <a:pt x="1688080" y="922540"/>
                    <a:pt x="1645572" y="1086348"/>
                    <a:pt x="1669925" y="1288033"/>
                  </a:cubicBezTo>
                  <a:cubicBezTo>
                    <a:pt x="1472032" y="1271423"/>
                    <a:pt x="1361920" y="1291295"/>
                    <a:pt x="1129983" y="1288033"/>
                  </a:cubicBezTo>
                  <a:cubicBezTo>
                    <a:pt x="898046" y="1284771"/>
                    <a:pt x="733289" y="1299427"/>
                    <a:pt x="590040" y="1288033"/>
                  </a:cubicBezTo>
                  <a:cubicBezTo>
                    <a:pt x="446791" y="1276639"/>
                    <a:pt x="285434" y="1276240"/>
                    <a:pt x="0" y="1288033"/>
                  </a:cubicBezTo>
                  <a:cubicBezTo>
                    <a:pt x="16042" y="1108222"/>
                    <a:pt x="28690" y="893270"/>
                    <a:pt x="0" y="682657"/>
                  </a:cubicBezTo>
                  <a:cubicBezTo>
                    <a:pt x="-28690" y="472044"/>
                    <a:pt x="8960" y="201020"/>
                    <a:pt x="0" y="0"/>
                  </a:cubicBezTo>
                  <a:close/>
                </a:path>
                <a:path w="1669925" h="1288033" stroke="0" extrusionOk="0">
                  <a:moveTo>
                    <a:pt x="0" y="0"/>
                  </a:moveTo>
                  <a:cubicBezTo>
                    <a:pt x="114582" y="19843"/>
                    <a:pt x="394384" y="23211"/>
                    <a:pt x="556642" y="0"/>
                  </a:cubicBezTo>
                  <a:cubicBezTo>
                    <a:pt x="718900" y="-23211"/>
                    <a:pt x="965795" y="-15741"/>
                    <a:pt x="1113283" y="0"/>
                  </a:cubicBezTo>
                  <a:cubicBezTo>
                    <a:pt x="1260771" y="15741"/>
                    <a:pt x="1416362" y="-25492"/>
                    <a:pt x="1669925" y="0"/>
                  </a:cubicBezTo>
                  <a:cubicBezTo>
                    <a:pt x="1680160" y="147082"/>
                    <a:pt x="1700475" y="432468"/>
                    <a:pt x="1669925" y="669777"/>
                  </a:cubicBezTo>
                  <a:cubicBezTo>
                    <a:pt x="1639375" y="907086"/>
                    <a:pt x="1678653" y="1049883"/>
                    <a:pt x="1669925" y="1288033"/>
                  </a:cubicBezTo>
                  <a:cubicBezTo>
                    <a:pt x="1445654" y="1277926"/>
                    <a:pt x="1225798" y="1271781"/>
                    <a:pt x="1113283" y="1288033"/>
                  </a:cubicBezTo>
                  <a:cubicBezTo>
                    <a:pt x="1000768" y="1304285"/>
                    <a:pt x="651382" y="1283419"/>
                    <a:pt x="523243" y="1288033"/>
                  </a:cubicBezTo>
                  <a:cubicBezTo>
                    <a:pt x="395104" y="1292647"/>
                    <a:pt x="239018" y="1293345"/>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lIns="72000" rtlCol="0" anchor="t"/>
            <a:lstStyle/>
            <a:p>
              <a:r>
                <a:rPr lang="ja-JP" altLang="en-US" sz="1050" u="sng" dirty="0" smtClean="0">
                  <a:latin typeface="UD Digi Kyokasho NK-R" panose="02020400000000000000" pitchFamily="18" charset="-128"/>
                  <a:ea typeface="UD Digi Kyokasho NK-R" panose="02020400000000000000" pitchFamily="18" charset="-128"/>
                </a:rPr>
                <a:t>図書室などの受付</a:t>
              </a:r>
              <a:r>
                <a:rPr lang="ja-JP" altLang="en-US" sz="1050" u="sng" dirty="0">
                  <a:latin typeface="UD Digi Kyokasho NK-R" panose="02020400000000000000" pitchFamily="18" charset="-128"/>
                  <a:ea typeface="UD Digi Kyokasho NK-R" panose="02020400000000000000" pitchFamily="18" charset="-128"/>
                </a:rPr>
                <a:t>カウンター</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カウンター下が大きく空いている</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車</a:t>
              </a:r>
              <a:r>
                <a:rPr lang="ja-JP" altLang="en-US" sz="900" dirty="0">
                  <a:latin typeface="UD Digi Kyokasho NK-R" panose="02020400000000000000" pitchFamily="18" charset="-128"/>
                  <a:ea typeface="UD Digi Kyokasho NK-R" panose="02020400000000000000" pitchFamily="18" charset="-128"/>
                </a:rPr>
                <a:t>いすの</a:t>
              </a:r>
              <a:r>
                <a:rPr lang="ja-JP" altLang="en-US" sz="900" dirty="0" smtClean="0">
                  <a:latin typeface="UD Digi Kyokasho NK-R" panose="02020400000000000000" pitchFamily="18" charset="-128"/>
                  <a:ea typeface="UD Digi Kyokasho NK-R" panose="02020400000000000000" pitchFamily="18" charset="-128"/>
                </a:rPr>
                <a:t>方もその</a:t>
              </a:r>
              <a:r>
                <a:rPr lang="ja-JP" altLang="en-US" sz="900" dirty="0">
                  <a:latin typeface="UD Digi Kyokasho NK-R" panose="02020400000000000000" pitchFamily="18" charset="-128"/>
                  <a:ea typeface="UD Digi Kyokasho NK-R" panose="02020400000000000000" pitchFamily="18" charset="-128"/>
                </a:rPr>
                <a:t>まま</a:t>
              </a:r>
              <a:r>
                <a:rPr lang="ja-JP" altLang="en-US" sz="900" dirty="0" smtClean="0">
                  <a:latin typeface="UD Digi Kyokasho NK-R" panose="02020400000000000000" pitchFamily="18" charset="-128"/>
                  <a:ea typeface="UD Digi Kyokasho NK-R" panose="02020400000000000000" pitchFamily="18" charset="-128"/>
                </a:rPr>
                <a:t>利用</a:t>
              </a:r>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いすに座って対応できる</a:t>
              </a:r>
              <a:endParaRPr lang="en-US" altLang="ja-JP" sz="900" dirty="0">
                <a:latin typeface="UD Digi Kyokasho NK-R" panose="02020400000000000000" pitchFamily="18" charset="-128"/>
                <a:ea typeface="UD Digi Kyokasho NK-R" panose="02020400000000000000" pitchFamily="18" charset="-128"/>
              </a:endParaRPr>
            </a:p>
          </p:txBody>
        </p:sp>
        <p:sp>
          <p:nvSpPr>
            <p:cNvPr id="29" name="メモ 13">
              <a:extLst>
                <a:ext uri="{FF2B5EF4-FFF2-40B4-BE49-F238E27FC236}">
                  <a16:creationId xmlns:a16="http://schemas.microsoft.com/office/drawing/2014/main" id="{A8F085F4-B4D3-37A9-DC09-847E90C663C1}"/>
                </a:ext>
              </a:extLst>
            </p:cNvPr>
            <p:cNvSpPr/>
            <p:nvPr/>
          </p:nvSpPr>
          <p:spPr>
            <a:xfrm>
              <a:off x="4445569" y="4027442"/>
              <a:ext cx="1642468" cy="1197243"/>
            </a:xfrm>
            <a:custGeom>
              <a:avLst/>
              <a:gdLst>
                <a:gd name="connsiteX0" fmla="*/ 0 w 1684958"/>
                <a:gd name="connsiteY0" fmla="*/ 0 h 1288033"/>
                <a:gd name="connsiteX1" fmla="*/ 511104 w 1684958"/>
                <a:gd name="connsiteY1" fmla="*/ 0 h 1288033"/>
                <a:gd name="connsiteX2" fmla="*/ 1039057 w 1684958"/>
                <a:gd name="connsiteY2" fmla="*/ 0 h 1288033"/>
                <a:gd name="connsiteX3" fmla="*/ 1684958 w 1684958"/>
                <a:gd name="connsiteY3" fmla="*/ 0 h 1288033"/>
                <a:gd name="connsiteX4" fmla="*/ 1684958 w 1684958"/>
                <a:gd name="connsiteY4" fmla="*/ 656897 h 1288033"/>
                <a:gd name="connsiteX5" fmla="*/ 1684958 w 1684958"/>
                <a:gd name="connsiteY5" fmla="*/ 1288033 h 1288033"/>
                <a:gd name="connsiteX6" fmla="*/ 1140155 w 1684958"/>
                <a:gd name="connsiteY6" fmla="*/ 1288033 h 1288033"/>
                <a:gd name="connsiteX7" fmla="*/ 595352 w 1684958"/>
                <a:gd name="connsiteY7" fmla="*/ 1288033 h 1288033"/>
                <a:gd name="connsiteX8" fmla="*/ 0 w 1684958"/>
                <a:gd name="connsiteY8" fmla="*/ 1288033 h 1288033"/>
                <a:gd name="connsiteX9" fmla="*/ 0 w 1684958"/>
                <a:gd name="connsiteY9" fmla="*/ 682657 h 1288033"/>
                <a:gd name="connsiteX10" fmla="*/ 0 w 1684958"/>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8" h="1288033" fill="none" extrusionOk="0">
                  <a:moveTo>
                    <a:pt x="0" y="0"/>
                  </a:moveTo>
                  <a:cubicBezTo>
                    <a:pt x="148139" y="15761"/>
                    <a:pt x="378151" y="-8008"/>
                    <a:pt x="511104" y="0"/>
                  </a:cubicBezTo>
                  <a:cubicBezTo>
                    <a:pt x="644057" y="8008"/>
                    <a:pt x="813413" y="-18226"/>
                    <a:pt x="1039057" y="0"/>
                  </a:cubicBezTo>
                  <a:cubicBezTo>
                    <a:pt x="1264701" y="18226"/>
                    <a:pt x="1410508" y="-24074"/>
                    <a:pt x="1684958" y="0"/>
                  </a:cubicBezTo>
                  <a:cubicBezTo>
                    <a:pt x="1659881" y="168557"/>
                    <a:pt x="1666803" y="391254"/>
                    <a:pt x="1684958" y="656897"/>
                  </a:cubicBezTo>
                  <a:cubicBezTo>
                    <a:pt x="1703113" y="922540"/>
                    <a:pt x="1660605" y="1086348"/>
                    <a:pt x="1684958" y="1288033"/>
                  </a:cubicBezTo>
                  <a:cubicBezTo>
                    <a:pt x="1438053" y="1268210"/>
                    <a:pt x="1305639" y="1260837"/>
                    <a:pt x="1140155" y="1288033"/>
                  </a:cubicBezTo>
                  <a:cubicBezTo>
                    <a:pt x="974671" y="1315229"/>
                    <a:pt x="856942" y="1313403"/>
                    <a:pt x="595352" y="1288033"/>
                  </a:cubicBezTo>
                  <a:cubicBezTo>
                    <a:pt x="333762" y="1262663"/>
                    <a:pt x="137135" y="1305883"/>
                    <a:pt x="0" y="1288033"/>
                  </a:cubicBezTo>
                  <a:cubicBezTo>
                    <a:pt x="16042" y="1108222"/>
                    <a:pt x="28690" y="893270"/>
                    <a:pt x="0" y="682657"/>
                  </a:cubicBezTo>
                  <a:cubicBezTo>
                    <a:pt x="-28690" y="472044"/>
                    <a:pt x="8960" y="201020"/>
                    <a:pt x="0" y="0"/>
                  </a:cubicBezTo>
                  <a:close/>
                </a:path>
                <a:path w="1684958" h="1288033" stroke="0" extrusionOk="0">
                  <a:moveTo>
                    <a:pt x="0" y="0"/>
                  </a:moveTo>
                  <a:cubicBezTo>
                    <a:pt x="240977" y="-16332"/>
                    <a:pt x="311087" y="8750"/>
                    <a:pt x="561653" y="0"/>
                  </a:cubicBezTo>
                  <a:cubicBezTo>
                    <a:pt x="812219" y="-8750"/>
                    <a:pt x="957827" y="1422"/>
                    <a:pt x="1123305" y="0"/>
                  </a:cubicBezTo>
                  <a:cubicBezTo>
                    <a:pt x="1288783" y="-1422"/>
                    <a:pt x="1450143" y="-6420"/>
                    <a:pt x="1684958" y="0"/>
                  </a:cubicBezTo>
                  <a:cubicBezTo>
                    <a:pt x="1695193" y="147082"/>
                    <a:pt x="1715508" y="432468"/>
                    <a:pt x="1684958" y="669777"/>
                  </a:cubicBezTo>
                  <a:cubicBezTo>
                    <a:pt x="1654408" y="907086"/>
                    <a:pt x="1693686" y="1049883"/>
                    <a:pt x="1684958" y="1288033"/>
                  </a:cubicBezTo>
                  <a:cubicBezTo>
                    <a:pt x="1467049" y="1306463"/>
                    <a:pt x="1399548" y="1276172"/>
                    <a:pt x="1123305" y="1288033"/>
                  </a:cubicBezTo>
                  <a:cubicBezTo>
                    <a:pt x="847062" y="1299894"/>
                    <a:pt x="693331" y="1289298"/>
                    <a:pt x="527954" y="1288033"/>
                  </a:cubicBezTo>
                  <a:cubicBezTo>
                    <a:pt x="362577" y="1286768"/>
                    <a:pt x="140917" y="128736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lIns="72000" tIns="72000" rIns="36000" rtlCol="0" anchor="t"/>
            <a:lstStyle/>
            <a:p>
              <a:r>
                <a:rPr lang="ja-JP" altLang="en-US" sz="1050" u="sng" dirty="0">
                  <a:latin typeface="UD Digi Kyokasho NK-R" panose="02020400000000000000" pitchFamily="18" charset="-128"/>
                  <a:ea typeface="UD Digi Kyokasho NK-R" panose="02020400000000000000" pitchFamily="18" charset="-128"/>
                </a:rPr>
                <a:t>自動販売機</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真ん中にあるボタン、取り出し口、お金を</a:t>
              </a:r>
              <a:r>
                <a:rPr lang="ja-JP" altLang="en-US" sz="900" dirty="0">
                  <a:latin typeface="UD Digi Kyokasho NK-R" panose="02020400000000000000" pitchFamily="18" charset="-128"/>
                  <a:ea typeface="UD Digi Kyokasho NK-R" panose="02020400000000000000" pitchFamily="18" charset="-128"/>
                </a:rPr>
                <a:t>入れる</a:t>
              </a:r>
              <a:r>
                <a:rPr lang="ja-JP" altLang="en-US" sz="900" dirty="0" smtClean="0">
                  <a:latin typeface="UD Digi Kyokasho NK-R" panose="02020400000000000000" pitchFamily="18" charset="-128"/>
                  <a:ea typeface="UD Digi Kyokasho NK-R" panose="02020400000000000000" pitchFamily="18" charset="-128"/>
                </a:rPr>
                <a:t>場所の受け皿</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smtClean="0">
                  <a:latin typeface="UD Digi Kyokasho NK-R" panose="02020400000000000000" pitchFamily="18" charset="-128"/>
                  <a:ea typeface="UD Digi Kyokasho NK-R" panose="02020400000000000000" pitchFamily="18" charset="-128"/>
                </a:rPr>
                <a:t>○体</a:t>
              </a:r>
              <a:r>
                <a:rPr lang="ja-JP" altLang="en-US" sz="900" dirty="0">
                  <a:latin typeface="UD Digi Kyokasho NK-R" panose="02020400000000000000" pitchFamily="18" charset="-128"/>
                  <a:ea typeface="UD Digi Kyokasho NK-R" panose="02020400000000000000" pitchFamily="18" charset="-128"/>
                </a:rPr>
                <a:t>の</a:t>
              </a:r>
              <a:r>
                <a:rPr lang="ja-JP" altLang="en-US" sz="900" dirty="0" smtClean="0">
                  <a:latin typeface="UD Digi Kyokasho NK-R" panose="02020400000000000000" pitchFamily="18" charset="-128"/>
                  <a:ea typeface="UD Digi Kyokasho NK-R" panose="02020400000000000000" pitchFamily="18" charset="-128"/>
                </a:rPr>
                <a:t>向きを変えず</a:t>
              </a:r>
              <a:r>
                <a:rPr lang="ja-JP" altLang="en-US" sz="900" dirty="0">
                  <a:latin typeface="UD Digi Kyokasho NK-R" panose="02020400000000000000" pitchFamily="18" charset="-128"/>
                  <a:ea typeface="UD Digi Kyokasho NK-R" panose="02020400000000000000" pitchFamily="18" charset="-128"/>
                </a:rPr>
                <a:t>に</a:t>
              </a:r>
              <a:r>
                <a:rPr lang="ja-JP" altLang="en-US" sz="900" dirty="0" smtClean="0">
                  <a:latin typeface="UD Digi Kyokasho NK-R" panose="02020400000000000000" pitchFamily="18" charset="-128"/>
                  <a:ea typeface="UD Digi Kyokasho NK-R" panose="02020400000000000000" pitchFamily="18" charset="-128"/>
                </a:rPr>
                <a:t>使える</a:t>
              </a:r>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かんたんに</a:t>
              </a:r>
              <a:r>
                <a:rPr lang="ja-JP" altLang="en-US" sz="900" dirty="0">
                  <a:latin typeface="UD Digi Kyokasho NK-R" panose="02020400000000000000" pitchFamily="18" charset="-128"/>
                  <a:ea typeface="UD Digi Kyokasho NK-R" panose="02020400000000000000" pitchFamily="18" charset="-128"/>
                </a:rPr>
                <a:t>お金</a:t>
              </a:r>
              <a:r>
                <a:rPr lang="ja-JP" altLang="en-US" sz="900" dirty="0" smtClean="0">
                  <a:latin typeface="UD Digi Kyokasho NK-R" panose="02020400000000000000" pitchFamily="18" charset="-128"/>
                  <a:ea typeface="UD Digi Kyokasho NK-R" panose="02020400000000000000" pitchFamily="18" charset="-128"/>
                </a:rPr>
                <a:t>を</a:t>
              </a:r>
              <a:r>
                <a:rPr lang="ja-JP" altLang="en-US" sz="900" dirty="0">
                  <a:latin typeface="UD Digi Kyokasho NK-R" panose="02020400000000000000" pitchFamily="18" charset="-128"/>
                  <a:ea typeface="UD Digi Kyokasho NK-R" panose="02020400000000000000" pitchFamily="18" charset="-128"/>
                </a:rPr>
                <a:t>入れる</a:t>
              </a:r>
              <a:r>
                <a:rPr lang="ja-JP" altLang="en-US" sz="900" dirty="0" smtClean="0">
                  <a:latin typeface="UD Digi Kyokasho NK-R" panose="02020400000000000000" pitchFamily="18" charset="-128"/>
                  <a:ea typeface="UD Digi Kyokasho NK-R" panose="02020400000000000000" pitchFamily="18" charset="-128"/>
                </a:rPr>
                <a:t>こと</a:t>
              </a:r>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　</a:t>
              </a:r>
              <a:r>
                <a:rPr lang="ja-JP" altLang="en-US" sz="900" dirty="0" smtClean="0">
                  <a:latin typeface="UD Digi Kyokasho NK-R" panose="02020400000000000000" pitchFamily="18" charset="-128"/>
                  <a:ea typeface="UD Digi Kyokasho NK-R" panose="02020400000000000000" pitchFamily="18" charset="-128"/>
                </a:rPr>
                <a:t>　ができる</a:t>
              </a:r>
              <a:endParaRPr lang="en-US" altLang="ja-JP" sz="900" dirty="0">
                <a:latin typeface="UD Digi Kyokasho NK-R" panose="02020400000000000000" pitchFamily="18" charset="-128"/>
                <a:ea typeface="UD Digi Kyokasho NK-R" panose="02020400000000000000" pitchFamily="18" charset="-128"/>
              </a:endParaRPr>
            </a:p>
          </p:txBody>
        </p:sp>
        <p:sp>
          <p:nvSpPr>
            <p:cNvPr id="30" name="メモ 13">
              <a:extLst>
                <a:ext uri="{FF2B5EF4-FFF2-40B4-BE49-F238E27FC236}">
                  <a16:creationId xmlns:a16="http://schemas.microsoft.com/office/drawing/2014/main" id="{72A00468-8E0A-180B-7C5E-EC25C1880BF1}"/>
                </a:ext>
              </a:extLst>
            </p:cNvPr>
            <p:cNvSpPr/>
            <p:nvPr/>
          </p:nvSpPr>
          <p:spPr>
            <a:xfrm>
              <a:off x="6154700" y="4044304"/>
              <a:ext cx="1741056" cy="1081294"/>
            </a:xfrm>
            <a:custGeom>
              <a:avLst/>
              <a:gdLst>
                <a:gd name="connsiteX0" fmla="*/ 0 w 1669925"/>
                <a:gd name="connsiteY0" fmla="*/ 0 h 1288033"/>
                <a:gd name="connsiteX1" fmla="*/ 506544 w 1669925"/>
                <a:gd name="connsiteY1" fmla="*/ 0 h 1288033"/>
                <a:gd name="connsiteX2" fmla="*/ 1029787 w 1669925"/>
                <a:gd name="connsiteY2" fmla="*/ 0 h 1288033"/>
                <a:gd name="connsiteX3" fmla="*/ 1669925 w 1669925"/>
                <a:gd name="connsiteY3" fmla="*/ 0 h 1288033"/>
                <a:gd name="connsiteX4" fmla="*/ 1669925 w 1669925"/>
                <a:gd name="connsiteY4" fmla="*/ 656897 h 1288033"/>
                <a:gd name="connsiteX5" fmla="*/ 1669925 w 1669925"/>
                <a:gd name="connsiteY5" fmla="*/ 1288033 h 1288033"/>
                <a:gd name="connsiteX6" fmla="*/ 1129983 w 1669925"/>
                <a:gd name="connsiteY6" fmla="*/ 1288033 h 1288033"/>
                <a:gd name="connsiteX7" fmla="*/ 590040 w 1669925"/>
                <a:gd name="connsiteY7" fmla="*/ 1288033 h 1288033"/>
                <a:gd name="connsiteX8" fmla="*/ 0 w 1669925"/>
                <a:gd name="connsiteY8" fmla="*/ 1288033 h 1288033"/>
                <a:gd name="connsiteX9" fmla="*/ 0 w 1669925"/>
                <a:gd name="connsiteY9" fmla="*/ 682657 h 1288033"/>
                <a:gd name="connsiteX10" fmla="*/ 0 w 1669925"/>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9925" h="1288033" fill="none" extrusionOk="0">
                  <a:moveTo>
                    <a:pt x="0" y="0"/>
                  </a:moveTo>
                  <a:cubicBezTo>
                    <a:pt x="192075" y="10541"/>
                    <a:pt x="298529" y="-25017"/>
                    <a:pt x="506544" y="0"/>
                  </a:cubicBezTo>
                  <a:cubicBezTo>
                    <a:pt x="714559" y="25017"/>
                    <a:pt x="771116" y="21564"/>
                    <a:pt x="1029787" y="0"/>
                  </a:cubicBezTo>
                  <a:cubicBezTo>
                    <a:pt x="1288458" y="-21564"/>
                    <a:pt x="1454332" y="-17043"/>
                    <a:pt x="1669925" y="0"/>
                  </a:cubicBezTo>
                  <a:cubicBezTo>
                    <a:pt x="1644848" y="168557"/>
                    <a:pt x="1651770" y="391254"/>
                    <a:pt x="1669925" y="656897"/>
                  </a:cubicBezTo>
                  <a:cubicBezTo>
                    <a:pt x="1688080" y="922540"/>
                    <a:pt x="1645572" y="1086348"/>
                    <a:pt x="1669925" y="1288033"/>
                  </a:cubicBezTo>
                  <a:cubicBezTo>
                    <a:pt x="1472032" y="1271423"/>
                    <a:pt x="1361920" y="1291295"/>
                    <a:pt x="1129983" y="1288033"/>
                  </a:cubicBezTo>
                  <a:cubicBezTo>
                    <a:pt x="898046" y="1284771"/>
                    <a:pt x="733289" y="1299427"/>
                    <a:pt x="590040" y="1288033"/>
                  </a:cubicBezTo>
                  <a:cubicBezTo>
                    <a:pt x="446791" y="1276639"/>
                    <a:pt x="285434" y="1276240"/>
                    <a:pt x="0" y="1288033"/>
                  </a:cubicBezTo>
                  <a:cubicBezTo>
                    <a:pt x="16042" y="1108222"/>
                    <a:pt x="28690" y="893270"/>
                    <a:pt x="0" y="682657"/>
                  </a:cubicBezTo>
                  <a:cubicBezTo>
                    <a:pt x="-28690" y="472044"/>
                    <a:pt x="8960" y="201020"/>
                    <a:pt x="0" y="0"/>
                  </a:cubicBezTo>
                  <a:close/>
                </a:path>
                <a:path w="1669925" h="1288033" stroke="0" extrusionOk="0">
                  <a:moveTo>
                    <a:pt x="0" y="0"/>
                  </a:moveTo>
                  <a:cubicBezTo>
                    <a:pt x="114582" y="19843"/>
                    <a:pt x="394384" y="23211"/>
                    <a:pt x="556642" y="0"/>
                  </a:cubicBezTo>
                  <a:cubicBezTo>
                    <a:pt x="718900" y="-23211"/>
                    <a:pt x="965795" y="-15741"/>
                    <a:pt x="1113283" y="0"/>
                  </a:cubicBezTo>
                  <a:cubicBezTo>
                    <a:pt x="1260771" y="15741"/>
                    <a:pt x="1416362" y="-25492"/>
                    <a:pt x="1669925" y="0"/>
                  </a:cubicBezTo>
                  <a:cubicBezTo>
                    <a:pt x="1680160" y="147082"/>
                    <a:pt x="1700475" y="432468"/>
                    <a:pt x="1669925" y="669777"/>
                  </a:cubicBezTo>
                  <a:cubicBezTo>
                    <a:pt x="1639375" y="907086"/>
                    <a:pt x="1678653" y="1049883"/>
                    <a:pt x="1669925" y="1288033"/>
                  </a:cubicBezTo>
                  <a:cubicBezTo>
                    <a:pt x="1445654" y="1277926"/>
                    <a:pt x="1225798" y="1271781"/>
                    <a:pt x="1113283" y="1288033"/>
                  </a:cubicBezTo>
                  <a:cubicBezTo>
                    <a:pt x="1000768" y="1304285"/>
                    <a:pt x="651382" y="1283419"/>
                    <a:pt x="523243" y="1288033"/>
                  </a:cubicBezTo>
                  <a:cubicBezTo>
                    <a:pt x="395104" y="1292647"/>
                    <a:pt x="239018" y="1293345"/>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t"/>
            <a:lstStyle/>
            <a:p>
              <a:r>
                <a:rPr lang="ja-JP" altLang="en-US" sz="1050" u="sng" dirty="0">
                  <a:latin typeface="UD Digi Kyokasho NK-R" panose="02020400000000000000" pitchFamily="18" charset="-128"/>
                  <a:ea typeface="UD Digi Kyokasho NK-R" panose="02020400000000000000" pitchFamily="18" charset="-128"/>
                </a:rPr>
                <a:t>トイレ</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車</a:t>
              </a:r>
              <a:r>
                <a:rPr lang="ja-JP" altLang="en-US" sz="900" dirty="0">
                  <a:latin typeface="UD Digi Kyokasho NK-R" panose="02020400000000000000" pitchFamily="18" charset="-128"/>
                  <a:ea typeface="UD Digi Kyokasho NK-R" panose="02020400000000000000" pitchFamily="18" charset="-128"/>
                </a:rPr>
                <a:t>いすに対応した手洗い場</a:t>
              </a:r>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手</a:t>
              </a:r>
              <a:r>
                <a:rPr lang="ja-JP" altLang="en-US" sz="900" dirty="0">
                  <a:latin typeface="UD Digi Kyokasho NK-R" panose="02020400000000000000" pitchFamily="18" charset="-128"/>
                  <a:ea typeface="UD Digi Kyokasho NK-R" panose="02020400000000000000" pitchFamily="18" charset="-128"/>
                </a:rPr>
                <a:t>すりや</a:t>
              </a:r>
              <a:r>
                <a:rPr lang="ja-JP" altLang="en-US" sz="900" dirty="0" smtClean="0">
                  <a:latin typeface="UD Digi Kyokasho NK-R" panose="02020400000000000000" pitchFamily="18" charset="-128"/>
                  <a:ea typeface="UD Digi Kyokasho NK-R" panose="02020400000000000000" pitchFamily="18" charset="-128"/>
                </a:rPr>
                <a:t>ベビーベッド</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smtClean="0">
                  <a:latin typeface="UD Digi Kyokasho NK-R" panose="02020400000000000000" pitchFamily="18" charset="-128"/>
                  <a:ea typeface="UD Digi Kyokasho NK-R" panose="02020400000000000000" pitchFamily="18" charset="-128"/>
                </a:rPr>
                <a:t>○いろいろな人が安心して使</a:t>
              </a:r>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　</a:t>
              </a:r>
              <a:r>
                <a:rPr lang="ja-JP" altLang="en-US" sz="900" dirty="0" smtClean="0">
                  <a:latin typeface="UD Digi Kyokasho NK-R" panose="02020400000000000000" pitchFamily="18" charset="-128"/>
                  <a:ea typeface="UD Digi Kyokasho NK-R" panose="02020400000000000000" pitchFamily="18" charset="-128"/>
                </a:rPr>
                <a:t>　える</a:t>
              </a:r>
              <a:endParaRPr lang="en-US" altLang="ja-JP" sz="900" dirty="0">
                <a:latin typeface="UD Digi Kyokasho NK-R" panose="02020400000000000000" pitchFamily="18" charset="-128"/>
                <a:ea typeface="UD Digi Kyokasho NK-R" panose="02020400000000000000" pitchFamily="18" charset="-128"/>
              </a:endParaRPr>
            </a:p>
          </p:txBody>
        </p:sp>
        <p:sp>
          <p:nvSpPr>
            <p:cNvPr id="31" name="メモ 13">
              <a:extLst>
                <a:ext uri="{FF2B5EF4-FFF2-40B4-BE49-F238E27FC236}">
                  <a16:creationId xmlns:a16="http://schemas.microsoft.com/office/drawing/2014/main" id="{3C8017B2-7179-CE6D-33C9-0AE9B8846F15}"/>
                </a:ext>
              </a:extLst>
            </p:cNvPr>
            <p:cNvSpPr/>
            <p:nvPr/>
          </p:nvSpPr>
          <p:spPr>
            <a:xfrm>
              <a:off x="4498143" y="5268559"/>
              <a:ext cx="1613347" cy="1108315"/>
            </a:xfrm>
            <a:custGeom>
              <a:avLst/>
              <a:gdLst>
                <a:gd name="connsiteX0" fmla="*/ 0 w 1684958"/>
                <a:gd name="connsiteY0" fmla="*/ 0 h 1288033"/>
                <a:gd name="connsiteX1" fmla="*/ 511104 w 1684958"/>
                <a:gd name="connsiteY1" fmla="*/ 0 h 1288033"/>
                <a:gd name="connsiteX2" fmla="*/ 1039057 w 1684958"/>
                <a:gd name="connsiteY2" fmla="*/ 0 h 1288033"/>
                <a:gd name="connsiteX3" fmla="*/ 1684958 w 1684958"/>
                <a:gd name="connsiteY3" fmla="*/ 0 h 1288033"/>
                <a:gd name="connsiteX4" fmla="*/ 1684958 w 1684958"/>
                <a:gd name="connsiteY4" fmla="*/ 656897 h 1288033"/>
                <a:gd name="connsiteX5" fmla="*/ 1684958 w 1684958"/>
                <a:gd name="connsiteY5" fmla="*/ 1288033 h 1288033"/>
                <a:gd name="connsiteX6" fmla="*/ 1140155 w 1684958"/>
                <a:gd name="connsiteY6" fmla="*/ 1288033 h 1288033"/>
                <a:gd name="connsiteX7" fmla="*/ 595352 w 1684958"/>
                <a:gd name="connsiteY7" fmla="*/ 1288033 h 1288033"/>
                <a:gd name="connsiteX8" fmla="*/ 0 w 1684958"/>
                <a:gd name="connsiteY8" fmla="*/ 1288033 h 1288033"/>
                <a:gd name="connsiteX9" fmla="*/ 0 w 1684958"/>
                <a:gd name="connsiteY9" fmla="*/ 682657 h 1288033"/>
                <a:gd name="connsiteX10" fmla="*/ 0 w 1684958"/>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8" h="1288033" fill="none" extrusionOk="0">
                  <a:moveTo>
                    <a:pt x="0" y="0"/>
                  </a:moveTo>
                  <a:cubicBezTo>
                    <a:pt x="148139" y="15761"/>
                    <a:pt x="378151" y="-8008"/>
                    <a:pt x="511104" y="0"/>
                  </a:cubicBezTo>
                  <a:cubicBezTo>
                    <a:pt x="644057" y="8008"/>
                    <a:pt x="813413" y="-18226"/>
                    <a:pt x="1039057" y="0"/>
                  </a:cubicBezTo>
                  <a:cubicBezTo>
                    <a:pt x="1264701" y="18226"/>
                    <a:pt x="1410508" y="-24074"/>
                    <a:pt x="1684958" y="0"/>
                  </a:cubicBezTo>
                  <a:cubicBezTo>
                    <a:pt x="1659881" y="168557"/>
                    <a:pt x="1666803" y="391254"/>
                    <a:pt x="1684958" y="656897"/>
                  </a:cubicBezTo>
                  <a:cubicBezTo>
                    <a:pt x="1703113" y="922540"/>
                    <a:pt x="1660605" y="1086348"/>
                    <a:pt x="1684958" y="1288033"/>
                  </a:cubicBezTo>
                  <a:cubicBezTo>
                    <a:pt x="1438053" y="1268210"/>
                    <a:pt x="1305639" y="1260837"/>
                    <a:pt x="1140155" y="1288033"/>
                  </a:cubicBezTo>
                  <a:cubicBezTo>
                    <a:pt x="974671" y="1315229"/>
                    <a:pt x="856942" y="1313403"/>
                    <a:pt x="595352" y="1288033"/>
                  </a:cubicBezTo>
                  <a:cubicBezTo>
                    <a:pt x="333762" y="1262663"/>
                    <a:pt x="137135" y="1305883"/>
                    <a:pt x="0" y="1288033"/>
                  </a:cubicBezTo>
                  <a:cubicBezTo>
                    <a:pt x="16042" y="1108222"/>
                    <a:pt x="28690" y="893270"/>
                    <a:pt x="0" y="682657"/>
                  </a:cubicBezTo>
                  <a:cubicBezTo>
                    <a:pt x="-28690" y="472044"/>
                    <a:pt x="8960" y="201020"/>
                    <a:pt x="0" y="0"/>
                  </a:cubicBezTo>
                  <a:close/>
                </a:path>
                <a:path w="1684958" h="1288033" stroke="0" extrusionOk="0">
                  <a:moveTo>
                    <a:pt x="0" y="0"/>
                  </a:moveTo>
                  <a:cubicBezTo>
                    <a:pt x="240977" y="-16332"/>
                    <a:pt x="311087" y="8750"/>
                    <a:pt x="561653" y="0"/>
                  </a:cubicBezTo>
                  <a:cubicBezTo>
                    <a:pt x="812219" y="-8750"/>
                    <a:pt x="957827" y="1422"/>
                    <a:pt x="1123305" y="0"/>
                  </a:cubicBezTo>
                  <a:cubicBezTo>
                    <a:pt x="1288783" y="-1422"/>
                    <a:pt x="1450143" y="-6420"/>
                    <a:pt x="1684958" y="0"/>
                  </a:cubicBezTo>
                  <a:cubicBezTo>
                    <a:pt x="1695193" y="147082"/>
                    <a:pt x="1715508" y="432468"/>
                    <a:pt x="1684958" y="669777"/>
                  </a:cubicBezTo>
                  <a:cubicBezTo>
                    <a:pt x="1654408" y="907086"/>
                    <a:pt x="1693686" y="1049883"/>
                    <a:pt x="1684958" y="1288033"/>
                  </a:cubicBezTo>
                  <a:cubicBezTo>
                    <a:pt x="1467049" y="1306463"/>
                    <a:pt x="1399548" y="1276172"/>
                    <a:pt x="1123305" y="1288033"/>
                  </a:cubicBezTo>
                  <a:cubicBezTo>
                    <a:pt x="847062" y="1299894"/>
                    <a:pt x="693331" y="1289298"/>
                    <a:pt x="527954" y="1288033"/>
                  </a:cubicBezTo>
                  <a:cubicBezTo>
                    <a:pt x="362577" y="1286768"/>
                    <a:pt x="140917" y="128736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t"/>
            <a:lstStyle/>
            <a:p>
              <a:r>
                <a:rPr lang="ja-JP" altLang="en-US" sz="1050" u="sng" dirty="0">
                  <a:latin typeface="UD Digi Kyokasho NK-R" panose="02020400000000000000" pitchFamily="18" charset="-128"/>
                  <a:ea typeface="UD Digi Kyokasho NK-R" panose="02020400000000000000" pitchFamily="18" charset="-128"/>
                </a:rPr>
                <a:t>高さがちがう水飲み機</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二</a:t>
              </a:r>
              <a:r>
                <a:rPr lang="ja-JP" altLang="en-US" sz="900" dirty="0">
                  <a:latin typeface="UD Digi Kyokasho NK-R" panose="02020400000000000000" pitchFamily="18" charset="-128"/>
                  <a:ea typeface="UD Digi Kyokasho NK-R" panose="02020400000000000000" pitchFamily="18" charset="-128"/>
                </a:rPr>
                <a:t>種類の高さ</a:t>
              </a:r>
              <a:r>
                <a:rPr lang="ja-JP" altLang="en-US" sz="900" dirty="0" smtClean="0">
                  <a:latin typeface="UD Digi Kyokasho NK-R" panose="02020400000000000000" pitchFamily="18" charset="-128"/>
                  <a:ea typeface="UD Digi Kyokasho NK-R" panose="02020400000000000000" pitchFamily="18" charset="-128"/>
                </a:rPr>
                <a:t>の</a:t>
              </a:r>
              <a:r>
                <a:rPr lang="ja-JP" altLang="en-US" sz="900" dirty="0">
                  <a:latin typeface="UD Digi Kyokasho NK-R" panose="02020400000000000000" pitchFamily="18" charset="-128"/>
                  <a:ea typeface="UD Digi Kyokasho NK-R" panose="02020400000000000000" pitchFamily="18" charset="-128"/>
                </a:rPr>
                <a:t>じゃぐち</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使う</a:t>
              </a:r>
              <a:r>
                <a:rPr lang="ja-JP" altLang="en-US" sz="900" dirty="0">
                  <a:latin typeface="UD Digi Kyokasho NK-R" panose="02020400000000000000" pitchFamily="18" charset="-128"/>
                  <a:ea typeface="UD Digi Kyokasho NK-R" panose="02020400000000000000" pitchFamily="18" charset="-128"/>
                </a:rPr>
                <a:t>人が高さを</a:t>
              </a:r>
              <a:r>
                <a:rPr lang="ja-JP" altLang="en-US" sz="900" dirty="0" smtClean="0">
                  <a:latin typeface="UD Digi Kyokasho NK-R" panose="02020400000000000000" pitchFamily="18" charset="-128"/>
                  <a:ea typeface="UD Digi Kyokasho NK-R" panose="02020400000000000000" pitchFamily="18" charset="-128"/>
                </a:rPr>
                <a:t>選べる</a:t>
              </a:r>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足元</a:t>
              </a:r>
              <a:r>
                <a:rPr lang="ja-JP" altLang="en-US" sz="900" dirty="0">
                  <a:latin typeface="UD Digi Kyokasho NK-R" panose="02020400000000000000" pitchFamily="18" charset="-128"/>
                  <a:ea typeface="UD Digi Kyokasho NK-R" panose="02020400000000000000" pitchFamily="18" charset="-128"/>
                </a:rPr>
                <a:t>が空いているので車</a:t>
              </a:r>
              <a:r>
                <a:rPr lang="ja-JP" altLang="en-US" sz="900" dirty="0" err="1" smtClean="0">
                  <a:latin typeface="UD Digi Kyokasho NK-R" panose="02020400000000000000" pitchFamily="18" charset="-128"/>
                  <a:ea typeface="UD Digi Kyokasho NK-R" panose="02020400000000000000" pitchFamily="18" charset="-128"/>
                </a:rPr>
                <a:t>い</a:t>
              </a:r>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　</a:t>
              </a:r>
              <a:r>
                <a:rPr lang="ja-JP" altLang="en-US" sz="900" dirty="0" smtClean="0">
                  <a:latin typeface="UD Digi Kyokasho NK-R" panose="02020400000000000000" pitchFamily="18" charset="-128"/>
                  <a:ea typeface="UD Digi Kyokasho NK-R" panose="02020400000000000000" pitchFamily="18" charset="-128"/>
                </a:rPr>
                <a:t>　</a:t>
              </a:r>
              <a:r>
                <a:rPr lang="ja-JP" altLang="en-US" sz="900" dirty="0" err="1" smtClean="0">
                  <a:latin typeface="UD Digi Kyokasho NK-R" panose="02020400000000000000" pitchFamily="18" charset="-128"/>
                  <a:ea typeface="UD Digi Kyokasho NK-R" panose="02020400000000000000" pitchFamily="18" charset="-128"/>
                </a:rPr>
                <a:t>すの</a:t>
              </a:r>
              <a:r>
                <a:rPr lang="ja-JP" altLang="en-US" sz="900" dirty="0">
                  <a:latin typeface="UD Digi Kyokasho NK-R" panose="02020400000000000000" pitchFamily="18" charset="-128"/>
                  <a:ea typeface="UD Digi Kyokasho NK-R" panose="02020400000000000000" pitchFamily="18" charset="-128"/>
                </a:rPr>
                <a:t>人も</a:t>
              </a:r>
              <a:r>
                <a:rPr lang="ja-JP" altLang="en-US" sz="900" dirty="0" smtClean="0">
                  <a:latin typeface="UD Digi Kyokasho NK-R" panose="02020400000000000000" pitchFamily="18" charset="-128"/>
                  <a:ea typeface="UD Digi Kyokasho NK-R" panose="02020400000000000000" pitchFamily="18" charset="-128"/>
                </a:rPr>
                <a:t>使いやすい</a:t>
              </a:r>
              <a:endParaRPr lang="en-US" altLang="ja-JP" sz="900" dirty="0">
                <a:latin typeface="UD Digi Kyokasho NK-R" panose="02020400000000000000" pitchFamily="18" charset="-128"/>
                <a:ea typeface="UD Digi Kyokasho NK-R" panose="02020400000000000000" pitchFamily="18" charset="-128"/>
              </a:endParaRPr>
            </a:p>
          </p:txBody>
        </p:sp>
        <p:sp>
          <p:nvSpPr>
            <p:cNvPr id="32" name="メモ 13">
              <a:extLst>
                <a:ext uri="{FF2B5EF4-FFF2-40B4-BE49-F238E27FC236}">
                  <a16:creationId xmlns:a16="http://schemas.microsoft.com/office/drawing/2014/main" id="{E1B4B3B9-4DFC-0621-C5D4-657084C26232}"/>
                </a:ext>
              </a:extLst>
            </p:cNvPr>
            <p:cNvSpPr/>
            <p:nvPr/>
          </p:nvSpPr>
          <p:spPr>
            <a:xfrm>
              <a:off x="6154700" y="5268559"/>
              <a:ext cx="1664255" cy="1085159"/>
            </a:xfrm>
            <a:custGeom>
              <a:avLst/>
              <a:gdLst>
                <a:gd name="connsiteX0" fmla="*/ 0 w 1684958"/>
                <a:gd name="connsiteY0" fmla="*/ 0 h 1288033"/>
                <a:gd name="connsiteX1" fmla="*/ 511104 w 1684958"/>
                <a:gd name="connsiteY1" fmla="*/ 0 h 1288033"/>
                <a:gd name="connsiteX2" fmla="*/ 1039057 w 1684958"/>
                <a:gd name="connsiteY2" fmla="*/ 0 h 1288033"/>
                <a:gd name="connsiteX3" fmla="*/ 1684958 w 1684958"/>
                <a:gd name="connsiteY3" fmla="*/ 0 h 1288033"/>
                <a:gd name="connsiteX4" fmla="*/ 1684958 w 1684958"/>
                <a:gd name="connsiteY4" fmla="*/ 656897 h 1288033"/>
                <a:gd name="connsiteX5" fmla="*/ 1684958 w 1684958"/>
                <a:gd name="connsiteY5" fmla="*/ 1288033 h 1288033"/>
                <a:gd name="connsiteX6" fmla="*/ 1140155 w 1684958"/>
                <a:gd name="connsiteY6" fmla="*/ 1288033 h 1288033"/>
                <a:gd name="connsiteX7" fmla="*/ 595352 w 1684958"/>
                <a:gd name="connsiteY7" fmla="*/ 1288033 h 1288033"/>
                <a:gd name="connsiteX8" fmla="*/ 0 w 1684958"/>
                <a:gd name="connsiteY8" fmla="*/ 1288033 h 1288033"/>
                <a:gd name="connsiteX9" fmla="*/ 0 w 1684958"/>
                <a:gd name="connsiteY9" fmla="*/ 682657 h 1288033"/>
                <a:gd name="connsiteX10" fmla="*/ 0 w 1684958"/>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8" h="1288033" fill="none" extrusionOk="0">
                  <a:moveTo>
                    <a:pt x="0" y="0"/>
                  </a:moveTo>
                  <a:cubicBezTo>
                    <a:pt x="148139" y="15761"/>
                    <a:pt x="378151" y="-8008"/>
                    <a:pt x="511104" y="0"/>
                  </a:cubicBezTo>
                  <a:cubicBezTo>
                    <a:pt x="644057" y="8008"/>
                    <a:pt x="813413" y="-18226"/>
                    <a:pt x="1039057" y="0"/>
                  </a:cubicBezTo>
                  <a:cubicBezTo>
                    <a:pt x="1264701" y="18226"/>
                    <a:pt x="1410508" y="-24074"/>
                    <a:pt x="1684958" y="0"/>
                  </a:cubicBezTo>
                  <a:cubicBezTo>
                    <a:pt x="1659881" y="168557"/>
                    <a:pt x="1666803" y="391254"/>
                    <a:pt x="1684958" y="656897"/>
                  </a:cubicBezTo>
                  <a:cubicBezTo>
                    <a:pt x="1703113" y="922540"/>
                    <a:pt x="1660605" y="1086348"/>
                    <a:pt x="1684958" y="1288033"/>
                  </a:cubicBezTo>
                  <a:cubicBezTo>
                    <a:pt x="1438053" y="1268210"/>
                    <a:pt x="1305639" y="1260837"/>
                    <a:pt x="1140155" y="1288033"/>
                  </a:cubicBezTo>
                  <a:cubicBezTo>
                    <a:pt x="974671" y="1315229"/>
                    <a:pt x="856942" y="1313403"/>
                    <a:pt x="595352" y="1288033"/>
                  </a:cubicBezTo>
                  <a:cubicBezTo>
                    <a:pt x="333762" y="1262663"/>
                    <a:pt x="137135" y="1305883"/>
                    <a:pt x="0" y="1288033"/>
                  </a:cubicBezTo>
                  <a:cubicBezTo>
                    <a:pt x="16042" y="1108222"/>
                    <a:pt x="28690" y="893270"/>
                    <a:pt x="0" y="682657"/>
                  </a:cubicBezTo>
                  <a:cubicBezTo>
                    <a:pt x="-28690" y="472044"/>
                    <a:pt x="8960" y="201020"/>
                    <a:pt x="0" y="0"/>
                  </a:cubicBezTo>
                  <a:close/>
                </a:path>
                <a:path w="1684958" h="1288033" stroke="0" extrusionOk="0">
                  <a:moveTo>
                    <a:pt x="0" y="0"/>
                  </a:moveTo>
                  <a:cubicBezTo>
                    <a:pt x="240977" y="-16332"/>
                    <a:pt x="311087" y="8750"/>
                    <a:pt x="561653" y="0"/>
                  </a:cubicBezTo>
                  <a:cubicBezTo>
                    <a:pt x="812219" y="-8750"/>
                    <a:pt x="957827" y="1422"/>
                    <a:pt x="1123305" y="0"/>
                  </a:cubicBezTo>
                  <a:cubicBezTo>
                    <a:pt x="1288783" y="-1422"/>
                    <a:pt x="1450143" y="-6420"/>
                    <a:pt x="1684958" y="0"/>
                  </a:cubicBezTo>
                  <a:cubicBezTo>
                    <a:pt x="1695193" y="147082"/>
                    <a:pt x="1715508" y="432468"/>
                    <a:pt x="1684958" y="669777"/>
                  </a:cubicBezTo>
                  <a:cubicBezTo>
                    <a:pt x="1654408" y="907086"/>
                    <a:pt x="1693686" y="1049883"/>
                    <a:pt x="1684958" y="1288033"/>
                  </a:cubicBezTo>
                  <a:cubicBezTo>
                    <a:pt x="1467049" y="1306463"/>
                    <a:pt x="1399548" y="1276172"/>
                    <a:pt x="1123305" y="1288033"/>
                  </a:cubicBezTo>
                  <a:cubicBezTo>
                    <a:pt x="847062" y="1299894"/>
                    <a:pt x="693331" y="1289298"/>
                    <a:pt x="527954" y="1288033"/>
                  </a:cubicBezTo>
                  <a:cubicBezTo>
                    <a:pt x="362577" y="1286768"/>
                    <a:pt x="140917" y="128736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t"/>
            <a:lstStyle/>
            <a:p>
              <a:r>
                <a:rPr lang="ja-JP" altLang="en-US" sz="1050" u="sng" dirty="0">
                  <a:latin typeface="UD Digi Kyokasho NK-R" panose="02020400000000000000" pitchFamily="18" charset="-128"/>
                  <a:ea typeface="UD Digi Kyokasho NK-R" panose="02020400000000000000" pitchFamily="18" charset="-128"/>
                </a:rPr>
                <a:t>みんなのことを考えた歩道</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smtClean="0">
                  <a:latin typeface="UD Digi Kyokasho NK-R" panose="02020400000000000000" pitchFamily="18" charset="-128"/>
                  <a:ea typeface="UD Digi Kyokasho NK-R" panose="02020400000000000000" pitchFamily="18" charset="-128"/>
                </a:rPr>
                <a:t>◆</a:t>
              </a:r>
              <a:r>
                <a:rPr lang="ja-JP" altLang="en-US" sz="900" dirty="0">
                  <a:latin typeface="UD Digi Kyokasho NK-R" panose="02020400000000000000" pitchFamily="18" charset="-128"/>
                  <a:ea typeface="UD Digi Kyokasho NK-R" panose="02020400000000000000" pitchFamily="18" charset="-128"/>
                </a:rPr>
                <a:t>段</a:t>
              </a:r>
              <a:r>
                <a:rPr lang="ja-JP" altLang="en-US" sz="900" dirty="0" smtClean="0">
                  <a:latin typeface="UD Digi Kyokasho NK-R" panose="02020400000000000000" pitchFamily="18" charset="-128"/>
                  <a:ea typeface="UD Digi Kyokasho NK-R" panose="02020400000000000000" pitchFamily="18" charset="-128"/>
                </a:rPr>
                <a:t>差がない</a:t>
              </a:r>
              <a:r>
                <a:rPr lang="ja-JP" altLang="en-US" sz="900" dirty="0">
                  <a:latin typeface="UD Digi Kyokasho NK-R" panose="02020400000000000000" pitchFamily="18" charset="-128"/>
                  <a:ea typeface="UD Digi Kyokasho NK-R" panose="02020400000000000000" pitchFamily="18" charset="-128"/>
                </a:rPr>
                <a:t>歩道</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目</a:t>
              </a:r>
              <a:r>
                <a:rPr lang="ja-JP" altLang="en-US" sz="900" dirty="0">
                  <a:latin typeface="UD Digi Kyokasho NK-R" panose="02020400000000000000" pitchFamily="18" charset="-128"/>
                  <a:ea typeface="UD Digi Kyokasho NK-R" panose="02020400000000000000" pitchFamily="18" charset="-128"/>
                </a:rPr>
                <a:t>の不自由な人や、車</a:t>
              </a:r>
              <a:r>
                <a:rPr lang="ja-JP" altLang="en-US" sz="900" dirty="0" smtClean="0">
                  <a:latin typeface="UD Digi Kyokasho NK-R" panose="02020400000000000000" pitchFamily="18" charset="-128"/>
                  <a:ea typeface="UD Digi Kyokasho NK-R" panose="02020400000000000000" pitchFamily="18" charset="-128"/>
                </a:rPr>
                <a:t>いす</a:t>
              </a:r>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　</a:t>
              </a:r>
              <a:r>
                <a:rPr lang="ja-JP" altLang="en-US" sz="900" dirty="0" smtClean="0">
                  <a:latin typeface="UD Digi Kyokasho NK-R" panose="02020400000000000000" pitchFamily="18" charset="-128"/>
                  <a:ea typeface="UD Digi Kyokasho NK-R" panose="02020400000000000000" pitchFamily="18" charset="-128"/>
                </a:rPr>
                <a:t>　やベビーカーなども安全に</a:t>
              </a:r>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　</a:t>
              </a:r>
              <a:r>
                <a:rPr lang="ja-JP" altLang="en-US" sz="900" dirty="0" smtClean="0">
                  <a:latin typeface="UD Digi Kyokasho NK-R" panose="02020400000000000000" pitchFamily="18" charset="-128"/>
                  <a:ea typeface="UD Digi Kyokasho NK-R" panose="02020400000000000000" pitchFamily="18" charset="-128"/>
                </a:rPr>
                <a:t>　通れる</a:t>
              </a:r>
              <a:endParaRPr lang="en-US" altLang="ja-JP" sz="900" dirty="0">
                <a:latin typeface="UD Digi Kyokasho NK-R" panose="02020400000000000000" pitchFamily="18" charset="-128"/>
                <a:ea typeface="UD Digi Kyokasho NK-R" panose="02020400000000000000" pitchFamily="18" charset="-128"/>
              </a:endParaRPr>
            </a:p>
          </p:txBody>
        </p:sp>
        <p:sp>
          <p:nvSpPr>
            <p:cNvPr id="33" name="メモ 13">
              <a:extLst>
                <a:ext uri="{FF2B5EF4-FFF2-40B4-BE49-F238E27FC236}">
                  <a16:creationId xmlns:a16="http://schemas.microsoft.com/office/drawing/2014/main" id="{A2B22F5A-18C1-847A-DB9D-35623DFF52DB}"/>
                </a:ext>
              </a:extLst>
            </p:cNvPr>
            <p:cNvSpPr/>
            <p:nvPr/>
          </p:nvSpPr>
          <p:spPr>
            <a:xfrm>
              <a:off x="6220866" y="1157104"/>
              <a:ext cx="1657307" cy="1061805"/>
            </a:xfrm>
            <a:custGeom>
              <a:avLst/>
              <a:gdLst>
                <a:gd name="connsiteX0" fmla="*/ 0 w 1684958"/>
                <a:gd name="connsiteY0" fmla="*/ 0 h 1288033"/>
                <a:gd name="connsiteX1" fmla="*/ 511104 w 1684958"/>
                <a:gd name="connsiteY1" fmla="*/ 0 h 1288033"/>
                <a:gd name="connsiteX2" fmla="*/ 1039057 w 1684958"/>
                <a:gd name="connsiteY2" fmla="*/ 0 h 1288033"/>
                <a:gd name="connsiteX3" fmla="*/ 1684958 w 1684958"/>
                <a:gd name="connsiteY3" fmla="*/ 0 h 1288033"/>
                <a:gd name="connsiteX4" fmla="*/ 1684958 w 1684958"/>
                <a:gd name="connsiteY4" fmla="*/ 656897 h 1288033"/>
                <a:gd name="connsiteX5" fmla="*/ 1684958 w 1684958"/>
                <a:gd name="connsiteY5" fmla="*/ 1288033 h 1288033"/>
                <a:gd name="connsiteX6" fmla="*/ 1140155 w 1684958"/>
                <a:gd name="connsiteY6" fmla="*/ 1288033 h 1288033"/>
                <a:gd name="connsiteX7" fmla="*/ 595352 w 1684958"/>
                <a:gd name="connsiteY7" fmla="*/ 1288033 h 1288033"/>
                <a:gd name="connsiteX8" fmla="*/ 0 w 1684958"/>
                <a:gd name="connsiteY8" fmla="*/ 1288033 h 1288033"/>
                <a:gd name="connsiteX9" fmla="*/ 0 w 1684958"/>
                <a:gd name="connsiteY9" fmla="*/ 682657 h 1288033"/>
                <a:gd name="connsiteX10" fmla="*/ 0 w 1684958"/>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8" h="1288033" fill="none" extrusionOk="0">
                  <a:moveTo>
                    <a:pt x="0" y="0"/>
                  </a:moveTo>
                  <a:cubicBezTo>
                    <a:pt x="148139" y="15761"/>
                    <a:pt x="378151" y="-8008"/>
                    <a:pt x="511104" y="0"/>
                  </a:cubicBezTo>
                  <a:cubicBezTo>
                    <a:pt x="644057" y="8008"/>
                    <a:pt x="813413" y="-18226"/>
                    <a:pt x="1039057" y="0"/>
                  </a:cubicBezTo>
                  <a:cubicBezTo>
                    <a:pt x="1264701" y="18226"/>
                    <a:pt x="1410508" y="-24074"/>
                    <a:pt x="1684958" y="0"/>
                  </a:cubicBezTo>
                  <a:cubicBezTo>
                    <a:pt x="1659881" y="168557"/>
                    <a:pt x="1666803" y="391254"/>
                    <a:pt x="1684958" y="656897"/>
                  </a:cubicBezTo>
                  <a:cubicBezTo>
                    <a:pt x="1703113" y="922540"/>
                    <a:pt x="1660605" y="1086348"/>
                    <a:pt x="1684958" y="1288033"/>
                  </a:cubicBezTo>
                  <a:cubicBezTo>
                    <a:pt x="1438053" y="1268210"/>
                    <a:pt x="1305639" y="1260837"/>
                    <a:pt x="1140155" y="1288033"/>
                  </a:cubicBezTo>
                  <a:cubicBezTo>
                    <a:pt x="974671" y="1315229"/>
                    <a:pt x="856942" y="1313403"/>
                    <a:pt x="595352" y="1288033"/>
                  </a:cubicBezTo>
                  <a:cubicBezTo>
                    <a:pt x="333762" y="1262663"/>
                    <a:pt x="137135" y="1305883"/>
                    <a:pt x="0" y="1288033"/>
                  </a:cubicBezTo>
                  <a:cubicBezTo>
                    <a:pt x="16042" y="1108222"/>
                    <a:pt x="28690" y="893270"/>
                    <a:pt x="0" y="682657"/>
                  </a:cubicBezTo>
                  <a:cubicBezTo>
                    <a:pt x="-28690" y="472044"/>
                    <a:pt x="8960" y="201020"/>
                    <a:pt x="0" y="0"/>
                  </a:cubicBezTo>
                  <a:close/>
                </a:path>
                <a:path w="1684958" h="1288033" stroke="0" extrusionOk="0">
                  <a:moveTo>
                    <a:pt x="0" y="0"/>
                  </a:moveTo>
                  <a:cubicBezTo>
                    <a:pt x="240977" y="-16332"/>
                    <a:pt x="311087" y="8750"/>
                    <a:pt x="561653" y="0"/>
                  </a:cubicBezTo>
                  <a:cubicBezTo>
                    <a:pt x="812219" y="-8750"/>
                    <a:pt x="957827" y="1422"/>
                    <a:pt x="1123305" y="0"/>
                  </a:cubicBezTo>
                  <a:cubicBezTo>
                    <a:pt x="1288783" y="-1422"/>
                    <a:pt x="1450143" y="-6420"/>
                    <a:pt x="1684958" y="0"/>
                  </a:cubicBezTo>
                  <a:cubicBezTo>
                    <a:pt x="1695193" y="147082"/>
                    <a:pt x="1715508" y="432468"/>
                    <a:pt x="1684958" y="669777"/>
                  </a:cubicBezTo>
                  <a:cubicBezTo>
                    <a:pt x="1654408" y="907086"/>
                    <a:pt x="1693686" y="1049883"/>
                    <a:pt x="1684958" y="1288033"/>
                  </a:cubicBezTo>
                  <a:cubicBezTo>
                    <a:pt x="1467049" y="1306463"/>
                    <a:pt x="1399548" y="1276172"/>
                    <a:pt x="1123305" y="1288033"/>
                  </a:cubicBezTo>
                  <a:cubicBezTo>
                    <a:pt x="847062" y="1299894"/>
                    <a:pt x="693331" y="1289298"/>
                    <a:pt x="527954" y="1288033"/>
                  </a:cubicBezTo>
                  <a:cubicBezTo>
                    <a:pt x="362577" y="1286768"/>
                    <a:pt x="140917" y="128736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t"/>
            <a:lstStyle/>
            <a:p>
              <a:r>
                <a:rPr lang="ja-JP" altLang="en-US" sz="1050" u="sng" dirty="0">
                  <a:latin typeface="UD Digi Kyokasho NK-R" panose="02020400000000000000" pitchFamily="18" charset="-128"/>
                  <a:ea typeface="UD Digi Kyokasho NK-R" panose="02020400000000000000" pitchFamily="18" charset="-128"/>
                </a:rPr>
                <a:t>ＵＤの考え方</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年</a:t>
              </a:r>
              <a:r>
                <a:rPr lang="ja-JP" altLang="en-US" sz="900" dirty="0" err="1" smtClean="0">
                  <a:latin typeface="UD Digi Kyokasho NK-R" panose="02020400000000000000" pitchFamily="18" charset="-128"/>
                  <a:ea typeface="UD Digi Kyokasho NK-R" panose="02020400000000000000" pitchFamily="18" charset="-128"/>
                </a:rPr>
                <a:t>れい</a:t>
              </a:r>
              <a:r>
                <a:rPr lang="ja-JP" altLang="en-US" sz="900" dirty="0" smtClean="0">
                  <a:latin typeface="UD Digi Kyokasho NK-R" panose="02020400000000000000" pitchFamily="18" charset="-128"/>
                  <a:ea typeface="UD Digi Kyokasho NK-R" panose="02020400000000000000" pitchFamily="18" charset="-128"/>
                </a:rPr>
                <a:t>、</a:t>
              </a:r>
              <a:r>
                <a:rPr lang="ja-JP" altLang="en-US" sz="900" dirty="0">
                  <a:latin typeface="UD Digi Kyokasho NK-R" panose="02020400000000000000" pitchFamily="18" charset="-128"/>
                  <a:ea typeface="UD Digi Kyokasho NK-R" panose="02020400000000000000" pitchFamily="18" charset="-128"/>
                </a:rPr>
                <a:t>性別、言語や</a:t>
              </a:r>
              <a:r>
                <a:rPr lang="ja-JP" altLang="en-US" sz="900" dirty="0" smtClean="0">
                  <a:latin typeface="UD Digi Kyokasho NK-R" panose="02020400000000000000" pitchFamily="18" charset="-128"/>
                  <a:ea typeface="UD Digi Kyokasho NK-R" panose="02020400000000000000" pitchFamily="18" charset="-128"/>
                </a:rPr>
                <a:t>障がいの</a:t>
              </a:r>
              <a:r>
                <a:rPr lang="ja-JP" altLang="en-US" sz="900" dirty="0">
                  <a:latin typeface="UD Digi Kyokasho NK-R" panose="02020400000000000000" pitchFamily="18" charset="-128"/>
                  <a:ea typeface="UD Digi Kyokasho NK-R" panose="02020400000000000000" pitchFamily="18" charset="-128"/>
                </a:rPr>
                <a:t>有無等に関係なく、最初</a:t>
              </a:r>
              <a:r>
                <a:rPr lang="ja-JP" altLang="en-US" sz="900" dirty="0" smtClean="0">
                  <a:latin typeface="UD Digi Kyokasho NK-R" panose="02020400000000000000" pitchFamily="18" charset="-128"/>
                  <a:ea typeface="UD Digi Kyokasho NK-R" panose="02020400000000000000" pitchFamily="18" charset="-128"/>
                </a:rPr>
                <a:t>からだれも</a:t>
              </a:r>
              <a:r>
                <a:rPr lang="ja-JP" altLang="en-US" sz="900" dirty="0">
                  <a:latin typeface="UD Digi Kyokasho NK-R" panose="02020400000000000000" pitchFamily="18" charset="-128"/>
                  <a:ea typeface="UD Digi Kyokasho NK-R" panose="02020400000000000000" pitchFamily="18" charset="-128"/>
                </a:rPr>
                <a:t>が利用しやすくする</a:t>
              </a:r>
              <a:r>
                <a:rPr lang="ja-JP" altLang="en-US" sz="900" dirty="0" smtClean="0">
                  <a:latin typeface="UD Digi Kyokasho NK-R" panose="02020400000000000000" pitchFamily="18" charset="-128"/>
                  <a:ea typeface="UD Digi Kyokasho NK-R" panose="02020400000000000000" pitchFamily="18" charset="-128"/>
                </a:rPr>
                <a:t>こと</a:t>
              </a:r>
              <a:endParaRPr lang="en-US" altLang="ja-JP" sz="900" dirty="0" smtClean="0">
                <a:latin typeface="UD Digi Kyokasho NK-R" panose="02020400000000000000" pitchFamily="18" charset="-128"/>
                <a:ea typeface="UD Digi Kyokasho NK-R" panose="02020400000000000000" pitchFamily="18" charset="-128"/>
              </a:endParaRPr>
            </a:p>
            <a:p>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smtClean="0">
                  <a:latin typeface="UD Digi Kyokasho NK-R" panose="02020400000000000000" pitchFamily="18" charset="-128"/>
                  <a:ea typeface="UD Digi Kyokasho NK-R" panose="02020400000000000000" pitchFamily="18" charset="-128"/>
                </a:rPr>
                <a:t>○ </a:t>
              </a:r>
              <a:r>
                <a:rPr lang="ja-JP" altLang="en-US" sz="900" dirty="0">
                  <a:latin typeface="UD Digi Kyokasho NK-R" panose="02020400000000000000" pitchFamily="18" charset="-128"/>
                  <a:ea typeface="UD Digi Kyokasho NK-R" panose="02020400000000000000" pitchFamily="18" charset="-128"/>
                </a:rPr>
                <a:t>学校</a:t>
              </a:r>
              <a:r>
                <a:rPr lang="ja-JP" altLang="en-US" sz="900" dirty="0" smtClean="0">
                  <a:latin typeface="UD Digi Kyokasho NK-R" panose="02020400000000000000" pitchFamily="18" charset="-128"/>
                  <a:ea typeface="UD Digi Kyokasho NK-R" panose="02020400000000000000" pitchFamily="18" charset="-128"/>
                </a:rPr>
                <a:t>でも広げていきたい</a:t>
              </a:r>
              <a:endParaRPr lang="en-US" altLang="ja-JP" sz="900" dirty="0">
                <a:latin typeface="UD Digi Kyokasho NK-R" panose="02020400000000000000" pitchFamily="18" charset="-128"/>
                <a:ea typeface="UD Digi Kyokasho NK-R" panose="02020400000000000000" pitchFamily="18" charset="-128"/>
              </a:endParaRPr>
            </a:p>
          </p:txBody>
        </p:sp>
        <p:sp>
          <p:nvSpPr>
            <p:cNvPr id="35" name="メモ 13">
              <a:extLst>
                <a:ext uri="{FF2B5EF4-FFF2-40B4-BE49-F238E27FC236}">
                  <a16:creationId xmlns:a16="http://schemas.microsoft.com/office/drawing/2014/main" id="{F4985E9E-3F66-5835-10EC-9CEA99E5E735}"/>
                </a:ext>
              </a:extLst>
            </p:cNvPr>
            <p:cNvSpPr/>
            <p:nvPr/>
          </p:nvSpPr>
          <p:spPr>
            <a:xfrm>
              <a:off x="4411979" y="1184211"/>
              <a:ext cx="1762047" cy="1054943"/>
            </a:xfrm>
            <a:custGeom>
              <a:avLst/>
              <a:gdLst>
                <a:gd name="connsiteX0" fmla="*/ 0 w 1684958"/>
                <a:gd name="connsiteY0" fmla="*/ 0 h 1288033"/>
                <a:gd name="connsiteX1" fmla="*/ 511104 w 1684958"/>
                <a:gd name="connsiteY1" fmla="*/ 0 h 1288033"/>
                <a:gd name="connsiteX2" fmla="*/ 1039057 w 1684958"/>
                <a:gd name="connsiteY2" fmla="*/ 0 h 1288033"/>
                <a:gd name="connsiteX3" fmla="*/ 1684958 w 1684958"/>
                <a:gd name="connsiteY3" fmla="*/ 0 h 1288033"/>
                <a:gd name="connsiteX4" fmla="*/ 1684958 w 1684958"/>
                <a:gd name="connsiteY4" fmla="*/ 656897 h 1288033"/>
                <a:gd name="connsiteX5" fmla="*/ 1684958 w 1684958"/>
                <a:gd name="connsiteY5" fmla="*/ 1288033 h 1288033"/>
                <a:gd name="connsiteX6" fmla="*/ 1140155 w 1684958"/>
                <a:gd name="connsiteY6" fmla="*/ 1288033 h 1288033"/>
                <a:gd name="connsiteX7" fmla="*/ 595352 w 1684958"/>
                <a:gd name="connsiteY7" fmla="*/ 1288033 h 1288033"/>
                <a:gd name="connsiteX8" fmla="*/ 0 w 1684958"/>
                <a:gd name="connsiteY8" fmla="*/ 1288033 h 1288033"/>
                <a:gd name="connsiteX9" fmla="*/ 0 w 1684958"/>
                <a:gd name="connsiteY9" fmla="*/ 682657 h 1288033"/>
                <a:gd name="connsiteX10" fmla="*/ 0 w 1684958"/>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8" h="1288033" fill="none" extrusionOk="0">
                  <a:moveTo>
                    <a:pt x="0" y="0"/>
                  </a:moveTo>
                  <a:cubicBezTo>
                    <a:pt x="148139" y="15761"/>
                    <a:pt x="378151" y="-8008"/>
                    <a:pt x="511104" y="0"/>
                  </a:cubicBezTo>
                  <a:cubicBezTo>
                    <a:pt x="644057" y="8008"/>
                    <a:pt x="813413" y="-18226"/>
                    <a:pt x="1039057" y="0"/>
                  </a:cubicBezTo>
                  <a:cubicBezTo>
                    <a:pt x="1264701" y="18226"/>
                    <a:pt x="1410508" y="-24074"/>
                    <a:pt x="1684958" y="0"/>
                  </a:cubicBezTo>
                  <a:cubicBezTo>
                    <a:pt x="1659881" y="168557"/>
                    <a:pt x="1666803" y="391254"/>
                    <a:pt x="1684958" y="656897"/>
                  </a:cubicBezTo>
                  <a:cubicBezTo>
                    <a:pt x="1703113" y="922540"/>
                    <a:pt x="1660605" y="1086348"/>
                    <a:pt x="1684958" y="1288033"/>
                  </a:cubicBezTo>
                  <a:cubicBezTo>
                    <a:pt x="1438053" y="1268210"/>
                    <a:pt x="1305639" y="1260837"/>
                    <a:pt x="1140155" y="1288033"/>
                  </a:cubicBezTo>
                  <a:cubicBezTo>
                    <a:pt x="974671" y="1315229"/>
                    <a:pt x="856942" y="1313403"/>
                    <a:pt x="595352" y="1288033"/>
                  </a:cubicBezTo>
                  <a:cubicBezTo>
                    <a:pt x="333762" y="1262663"/>
                    <a:pt x="137135" y="1305883"/>
                    <a:pt x="0" y="1288033"/>
                  </a:cubicBezTo>
                  <a:cubicBezTo>
                    <a:pt x="16042" y="1108222"/>
                    <a:pt x="28690" y="893270"/>
                    <a:pt x="0" y="682657"/>
                  </a:cubicBezTo>
                  <a:cubicBezTo>
                    <a:pt x="-28690" y="472044"/>
                    <a:pt x="8960" y="201020"/>
                    <a:pt x="0" y="0"/>
                  </a:cubicBezTo>
                  <a:close/>
                </a:path>
                <a:path w="1684958" h="1288033" stroke="0" extrusionOk="0">
                  <a:moveTo>
                    <a:pt x="0" y="0"/>
                  </a:moveTo>
                  <a:cubicBezTo>
                    <a:pt x="240977" y="-16332"/>
                    <a:pt x="311087" y="8750"/>
                    <a:pt x="561653" y="0"/>
                  </a:cubicBezTo>
                  <a:cubicBezTo>
                    <a:pt x="812219" y="-8750"/>
                    <a:pt x="957827" y="1422"/>
                    <a:pt x="1123305" y="0"/>
                  </a:cubicBezTo>
                  <a:cubicBezTo>
                    <a:pt x="1288783" y="-1422"/>
                    <a:pt x="1450143" y="-6420"/>
                    <a:pt x="1684958" y="0"/>
                  </a:cubicBezTo>
                  <a:cubicBezTo>
                    <a:pt x="1695193" y="147082"/>
                    <a:pt x="1715508" y="432468"/>
                    <a:pt x="1684958" y="669777"/>
                  </a:cubicBezTo>
                  <a:cubicBezTo>
                    <a:pt x="1654408" y="907086"/>
                    <a:pt x="1693686" y="1049883"/>
                    <a:pt x="1684958" y="1288033"/>
                  </a:cubicBezTo>
                  <a:cubicBezTo>
                    <a:pt x="1467049" y="1306463"/>
                    <a:pt x="1399548" y="1276172"/>
                    <a:pt x="1123305" y="1288033"/>
                  </a:cubicBezTo>
                  <a:cubicBezTo>
                    <a:pt x="847062" y="1299894"/>
                    <a:pt x="693331" y="1289298"/>
                    <a:pt x="527954" y="1288033"/>
                  </a:cubicBezTo>
                  <a:cubicBezTo>
                    <a:pt x="362577" y="1286768"/>
                    <a:pt x="140917" y="128736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lIns="36000" rIns="36000" rtlCol="0" anchor="t"/>
            <a:lstStyle/>
            <a:p>
              <a:r>
                <a:rPr lang="ja-JP" altLang="en-US" sz="1050" u="sng" dirty="0">
                  <a:latin typeface="UD Digi Kyokasho NK-R" panose="02020400000000000000" pitchFamily="18" charset="-128"/>
                  <a:ea typeface="UD Digi Kyokasho NK-R" panose="02020400000000000000" pitchFamily="18" charset="-128"/>
                </a:rPr>
                <a:t>心のユニバーサルデザイン</a:t>
              </a:r>
              <a:endParaRPr lang="en-US" altLang="ja-JP" sz="1050" u="sng" dirty="0">
                <a:latin typeface="UD Digi Kyokasho NK-R" panose="02020400000000000000" pitchFamily="18" charset="-128"/>
                <a:ea typeface="UD Digi Kyokasho NK-R" panose="02020400000000000000" pitchFamily="18" charset="-128"/>
              </a:endParaRPr>
            </a:p>
            <a:p>
              <a:endParaRPr lang="en-US" altLang="ja-JP" sz="900" dirty="0" smtClean="0">
                <a:latin typeface="UD Digi Kyokasho NK-R" panose="02020400000000000000" pitchFamily="18" charset="-128"/>
                <a:ea typeface="UD Digi Kyokasho NK-R" panose="02020400000000000000" pitchFamily="18" charset="-128"/>
              </a:endParaRPr>
            </a:p>
            <a:p>
              <a:r>
                <a:rPr lang="ja-JP" altLang="en-US" sz="900" dirty="0" smtClean="0">
                  <a:latin typeface="UD Digi Kyokasho NK-R" panose="02020400000000000000" pitchFamily="18" charset="-128"/>
                  <a:ea typeface="UD Digi Kyokasho NK-R" panose="02020400000000000000" pitchFamily="18" charset="-128"/>
                </a:rPr>
                <a:t>◆だれかの「困った」に気づいて、助け合いや思いやりの心を持つこと</a:t>
              </a:r>
              <a:endParaRPr lang="en-US" altLang="ja-JP" sz="900" dirty="0">
                <a:latin typeface="UD Digi Kyokasho NK-R" panose="02020400000000000000" pitchFamily="18" charset="-128"/>
                <a:ea typeface="UD Digi Kyokasho NK-R" panose="02020400000000000000" pitchFamily="18" charset="-128"/>
              </a:endParaRPr>
            </a:p>
            <a:p>
              <a:endParaRPr lang="en-US" altLang="ja-JP" sz="900" dirty="0">
                <a:latin typeface="UD Digi Kyokasho NK-R" panose="02020400000000000000" pitchFamily="18" charset="-128"/>
                <a:ea typeface="UD Digi Kyokasho NK-R" panose="02020400000000000000" pitchFamily="18" charset="-128"/>
              </a:endParaRPr>
            </a:p>
            <a:p>
              <a:r>
                <a:rPr lang="ja-JP" altLang="en-US" sz="900" dirty="0">
                  <a:latin typeface="UD Digi Kyokasho NK-R" panose="02020400000000000000" pitchFamily="18" charset="-128"/>
                  <a:ea typeface="UD Digi Kyokasho NK-R" panose="02020400000000000000" pitchFamily="18" charset="-128"/>
                </a:rPr>
                <a:t>○</a:t>
              </a:r>
              <a:r>
                <a:rPr lang="ja-JP" altLang="en-US" sz="900" dirty="0" smtClean="0">
                  <a:latin typeface="UD Digi Kyokasho NK-R" panose="02020400000000000000" pitchFamily="18" charset="-128"/>
                  <a:ea typeface="UD Digi Kyokasho NK-R" panose="02020400000000000000" pitchFamily="18" charset="-128"/>
                </a:rPr>
                <a:t> </a:t>
              </a:r>
              <a:r>
                <a:rPr lang="en-US" altLang="ja-JP" sz="900" dirty="0" smtClean="0">
                  <a:latin typeface="UD Digi Kyokasho NK-R" panose="02020400000000000000" pitchFamily="18" charset="-128"/>
                  <a:ea typeface="UD Digi Kyokasho NK-R" panose="02020400000000000000" pitchFamily="18" charset="-128"/>
                </a:rPr>
                <a:t>UD</a:t>
              </a:r>
              <a:r>
                <a:rPr lang="ja-JP" altLang="en-US" sz="900" dirty="0" smtClean="0">
                  <a:latin typeface="UD Digi Kyokasho NK-R" panose="02020400000000000000" pitchFamily="18" charset="-128"/>
                  <a:ea typeface="UD Digi Kyokasho NK-R" panose="02020400000000000000" pitchFamily="18" charset="-128"/>
                </a:rPr>
                <a:t>を意識</a:t>
              </a:r>
              <a:r>
                <a:rPr lang="ja-JP" altLang="en-US" sz="900" dirty="0">
                  <a:latin typeface="UD Digi Kyokasho NK-R" panose="02020400000000000000" pitchFamily="18" charset="-128"/>
                  <a:ea typeface="UD Digi Kyokasho NK-R" panose="02020400000000000000" pitchFamily="18" charset="-128"/>
                </a:rPr>
                <a:t>すること</a:t>
              </a:r>
              <a:r>
                <a:rPr lang="ja-JP" altLang="en-US" sz="900" dirty="0" smtClean="0">
                  <a:latin typeface="UD Digi Kyokasho NK-R" panose="02020400000000000000" pitchFamily="18" charset="-128"/>
                  <a:ea typeface="UD Digi Kyokasho NK-R" panose="02020400000000000000" pitchFamily="18" charset="-128"/>
                </a:rPr>
                <a:t>が、思いやり</a:t>
              </a:r>
              <a:r>
                <a:rPr lang="ja-JP" altLang="en-US" sz="900" dirty="0">
                  <a:latin typeface="UD Digi Kyokasho NK-R" panose="02020400000000000000" pitchFamily="18" charset="-128"/>
                  <a:ea typeface="UD Digi Kyokasho NK-R" panose="02020400000000000000" pitchFamily="18" charset="-128"/>
                </a:rPr>
                <a:t>や助け合いの心へと</a:t>
              </a:r>
              <a:r>
                <a:rPr lang="ja-JP" altLang="en-US" sz="900" dirty="0" smtClean="0">
                  <a:latin typeface="UD Digi Kyokasho NK-R" panose="02020400000000000000" pitchFamily="18" charset="-128"/>
                  <a:ea typeface="UD Digi Kyokasho NK-R" panose="02020400000000000000" pitchFamily="18" charset="-128"/>
                </a:rPr>
                <a:t>つながる</a:t>
              </a:r>
              <a:endParaRPr lang="en-US" altLang="ja-JP" sz="900" dirty="0">
                <a:latin typeface="UD Digi Kyokasho NK-R" panose="02020400000000000000" pitchFamily="18" charset="-128"/>
                <a:ea typeface="UD Digi Kyokasho NK-R" panose="02020400000000000000" pitchFamily="18" charset="-128"/>
              </a:endParaRPr>
            </a:p>
          </p:txBody>
        </p:sp>
        <p:sp>
          <p:nvSpPr>
            <p:cNvPr id="25" name="角丸四角形 24"/>
            <p:cNvSpPr/>
            <p:nvPr/>
          </p:nvSpPr>
          <p:spPr>
            <a:xfrm>
              <a:off x="4324065" y="922770"/>
              <a:ext cx="3652379" cy="134207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4515542" y="912416"/>
              <a:ext cx="3144991" cy="307777"/>
            </a:xfrm>
            <a:prstGeom prst="rect">
              <a:avLst/>
            </a:prstGeom>
            <a:noFill/>
          </p:spPr>
          <p:txBody>
            <a:bodyPr wrap="square" lIns="91440" tIns="45720" rIns="91440" bIns="45720">
              <a:spAutoFit/>
            </a:bodyPr>
            <a:lstStyle/>
            <a:p>
              <a:pPr algn="ctr"/>
              <a:r>
                <a:rPr lang="ja-JP" altLang="en-US" sz="1400" b="0" cap="none" spc="0" dirty="0" smtClean="0">
                  <a:ln w="0"/>
                  <a:solidFill>
                    <a:schemeClr val="tx1"/>
                  </a:solidFill>
                  <a:effectLst>
                    <a:outerShdw blurRad="38100" dist="19050" dir="2700000" algn="tl" rotWithShape="0">
                      <a:schemeClr val="dk1">
                        <a:alpha val="40000"/>
                      </a:schemeClr>
                    </a:outerShdw>
                  </a:effectLst>
                  <a:latin typeface="UD デジタル 教科書体 NK-R" panose="02020400000000000000" pitchFamily="18" charset="-128"/>
                  <a:ea typeface="UD デジタル 教科書体 NK-R" panose="02020400000000000000" pitchFamily="18" charset="-128"/>
                </a:rPr>
                <a:t>ユニバーサルデザイン（ＵＤ）とは何か？</a:t>
              </a:r>
              <a:endParaRPr lang="ja-JP" altLang="en-US" sz="1400" b="0" cap="none" spc="0" dirty="0">
                <a:ln w="0"/>
                <a:solidFill>
                  <a:schemeClr val="tx1"/>
                </a:solidFill>
                <a:effectLst>
                  <a:outerShdw blurRad="38100" dist="19050" dir="2700000" algn="tl" rotWithShape="0">
                    <a:schemeClr val="dk1">
                      <a:alpha val="40000"/>
                    </a:schemeClr>
                  </a:outerShdw>
                </a:effectLst>
                <a:latin typeface="UD デジタル 教科書体 NK-R" panose="02020400000000000000" pitchFamily="18" charset="-128"/>
                <a:ea typeface="UD デジタル 教科書体 NK-R" panose="02020400000000000000" pitchFamily="18" charset="-128"/>
              </a:endParaRPr>
            </a:p>
          </p:txBody>
        </p:sp>
        <p:sp>
          <p:nvSpPr>
            <p:cNvPr id="37" name="角丸四角形 36"/>
            <p:cNvSpPr/>
            <p:nvPr/>
          </p:nvSpPr>
          <p:spPr>
            <a:xfrm>
              <a:off x="4388776" y="2580764"/>
              <a:ext cx="3557601" cy="3874144"/>
            </a:xfrm>
            <a:prstGeom prst="roundRect">
              <a:avLst/>
            </a:prstGeom>
            <a:noFill/>
            <a:ln w="28575">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5294000" y="2621183"/>
              <a:ext cx="1673165" cy="307777"/>
            </a:xfrm>
            <a:prstGeom prst="rect">
              <a:avLst/>
            </a:prstGeom>
            <a:noFill/>
          </p:spPr>
          <p:txBody>
            <a:bodyPr wrap="square" lIns="91440" tIns="45720" rIns="91440" bIns="45720">
              <a:spAutoFit/>
            </a:bodyPr>
            <a:lstStyle/>
            <a:p>
              <a:pPr algn="ctr"/>
              <a:r>
                <a:rPr lang="ja-JP" altLang="en-US" sz="1400" b="0" cap="none" spc="0" dirty="0" smtClean="0">
                  <a:ln w="0"/>
                  <a:solidFill>
                    <a:schemeClr val="tx1"/>
                  </a:solidFill>
                  <a:effectLst>
                    <a:outerShdw blurRad="38100" dist="19050" dir="2700000" algn="tl" rotWithShape="0">
                      <a:schemeClr val="dk1">
                        <a:alpha val="40000"/>
                      </a:schemeClr>
                    </a:outerShdw>
                  </a:effectLst>
                  <a:latin typeface="UD デジタル 教科書体 NK-R" panose="02020400000000000000" pitchFamily="18" charset="-128"/>
                  <a:ea typeface="UD デジタル 教科書体 NK-R" panose="02020400000000000000" pitchFamily="18" charset="-128"/>
                </a:rPr>
                <a:t>身近なＵＤの</a:t>
              </a:r>
              <a:r>
                <a:rPr lang="ja-JP" altLang="en-US" sz="1400" b="0" cap="none" spc="0" dirty="0" err="1" smtClean="0">
                  <a:ln w="0"/>
                  <a:solidFill>
                    <a:schemeClr val="tx1"/>
                  </a:solidFill>
                  <a:effectLst>
                    <a:outerShdw blurRad="38100" dist="19050" dir="2700000" algn="tl" rotWithShape="0">
                      <a:schemeClr val="dk1">
                        <a:alpha val="40000"/>
                      </a:schemeClr>
                    </a:outerShdw>
                  </a:effectLst>
                  <a:latin typeface="UD デジタル 教科書体 NK-R" panose="02020400000000000000" pitchFamily="18" charset="-128"/>
                  <a:ea typeface="UD デジタル 教科書体 NK-R" panose="02020400000000000000" pitchFamily="18" charset="-128"/>
                </a:rPr>
                <a:t>せつび</a:t>
              </a:r>
              <a:endParaRPr lang="ja-JP" altLang="en-US" sz="1400" b="0" cap="none" spc="0" dirty="0">
                <a:ln w="0"/>
                <a:solidFill>
                  <a:schemeClr val="tx1"/>
                </a:solidFill>
                <a:effectLst>
                  <a:outerShdw blurRad="38100" dist="19050" dir="2700000" algn="tl" rotWithShape="0">
                    <a:schemeClr val="dk1">
                      <a:alpha val="40000"/>
                    </a:schemeClr>
                  </a:outerShdw>
                </a:effectLst>
                <a:latin typeface="UD デジタル 教科書体 NK-R" panose="02020400000000000000" pitchFamily="18" charset="-128"/>
                <a:ea typeface="UD デジタル 教科書体 NK-R" panose="02020400000000000000" pitchFamily="18" charset="-128"/>
              </a:endParaRPr>
            </a:p>
          </p:txBody>
        </p:sp>
        <p:sp>
          <p:nvSpPr>
            <p:cNvPr id="8" name="四角形吹き出し 7"/>
            <p:cNvSpPr/>
            <p:nvPr/>
          </p:nvSpPr>
          <p:spPr>
            <a:xfrm>
              <a:off x="4810280" y="667871"/>
              <a:ext cx="2185404" cy="208668"/>
            </a:xfrm>
            <a:prstGeom prst="wedgeRectCallout">
              <a:avLst>
                <a:gd name="adj1" fmla="val -33546"/>
                <a:gd name="adj2" fmla="val 1041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「主張」で使う情報</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36" name="四角形吹き出し 35"/>
            <p:cNvSpPr/>
            <p:nvPr/>
          </p:nvSpPr>
          <p:spPr>
            <a:xfrm>
              <a:off x="4873545" y="2334715"/>
              <a:ext cx="1903666" cy="215656"/>
            </a:xfrm>
            <a:prstGeom prst="wedgeRectCallout">
              <a:avLst>
                <a:gd name="adj1" fmla="val -33546"/>
                <a:gd name="adj2" fmla="val 104167"/>
              </a:avLst>
            </a:prstGeom>
            <a:solidFill>
              <a:schemeClr val="bg1"/>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「理由」で使う情報</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7" name="テキスト ボックス 6"/>
            <p:cNvSpPr txBox="1"/>
            <p:nvPr/>
          </p:nvSpPr>
          <p:spPr>
            <a:xfrm>
              <a:off x="4719333" y="3994390"/>
              <a:ext cx="650542" cy="153888"/>
            </a:xfrm>
            <a:prstGeom prst="rect">
              <a:avLst/>
            </a:prstGeom>
            <a:noFill/>
          </p:spPr>
          <p:txBody>
            <a:bodyPr wrap="square" rtlCol="0">
              <a:spAutoFit/>
            </a:bodyPr>
            <a:lstStyle/>
            <a:p>
              <a:r>
                <a:rPr kumimoji="1" lang="ja-JP" altLang="en-US" sz="400" dirty="0" smtClean="0">
                  <a:latin typeface="ＭＳ ゴシック" panose="020B0609070205080204" pitchFamily="49" charset="-128"/>
                  <a:ea typeface="ＭＳ ゴシック" panose="020B0609070205080204" pitchFamily="49" charset="-128"/>
                </a:rPr>
                <a:t>はんばい</a:t>
              </a:r>
              <a:endParaRPr kumimoji="1" lang="ja-JP" altLang="en-US" sz="400" dirty="0">
                <a:latin typeface="ＭＳ ゴシック" panose="020B0609070205080204" pitchFamily="49" charset="-128"/>
                <a:ea typeface="ＭＳ ゴシック" panose="020B0609070205080204" pitchFamily="49" charset="-128"/>
              </a:endParaRPr>
            </a:p>
          </p:txBody>
        </p:sp>
        <p:sp>
          <p:nvSpPr>
            <p:cNvPr id="42" name="テキスト ボックス 41"/>
            <p:cNvSpPr txBox="1"/>
            <p:nvPr/>
          </p:nvSpPr>
          <p:spPr>
            <a:xfrm>
              <a:off x="6272866" y="5498724"/>
              <a:ext cx="355183" cy="153888"/>
            </a:xfrm>
            <a:prstGeom prst="rect">
              <a:avLst/>
            </a:prstGeom>
            <a:noFill/>
          </p:spPr>
          <p:txBody>
            <a:bodyPr wrap="square" rtlCol="0">
              <a:spAutoFit/>
            </a:bodyPr>
            <a:lstStyle/>
            <a:p>
              <a:r>
                <a:rPr kumimoji="1" lang="ja-JP" altLang="en-US" sz="400" dirty="0" smtClean="0">
                  <a:latin typeface="ＭＳ ゴシック" panose="020B0609070205080204" pitchFamily="49" charset="-128"/>
                  <a:ea typeface="ＭＳ ゴシック" panose="020B0609070205080204" pitchFamily="49" charset="-128"/>
                </a:rPr>
                <a:t>だん</a:t>
              </a:r>
              <a:endParaRPr kumimoji="1" lang="ja-JP" altLang="en-US" sz="400" dirty="0">
                <a:latin typeface="ＭＳ ゴシック" panose="020B0609070205080204" pitchFamily="49" charset="-128"/>
                <a:ea typeface="ＭＳ ゴシック" panose="020B0609070205080204" pitchFamily="49" charset="-128"/>
              </a:endParaRPr>
            </a:p>
          </p:txBody>
        </p:sp>
      </p:grpSp>
      <p:grpSp>
        <p:nvGrpSpPr>
          <p:cNvPr id="2" name="グループ化 1"/>
          <p:cNvGrpSpPr/>
          <p:nvPr/>
        </p:nvGrpSpPr>
        <p:grpSpPr>
          <a:xfrm>
            <a:off x="5015268" y="326336"/>
            <a:ext cx="2797670" cy="5492573"/>
            <a:chOff x="4704523" y="403165"/>
            <a:chExt cx="2797670" cy="5492573"/>
          </a:xfrm>
        </p:grpSpPr>
        <p:sp>
          <p:nvSpPr>
            <p:cNvPr id="40" name="テキスト ボックス 39"/>
            <p:cNvSpPr txBox="1"/>
            <p:nvPr/>
          </p:nvSpPr>
          <p:spPr>
            <a:xfrm>
              <a:off x="5298585" y="832901"/>
              <a:ext cx="1672966" cy="577081"/>
            </a:xfrm>
            <a:prstGeom prst="rect">
              <a:avLst/>
            </a:prstGeom>
            <a:noFill/>
          </p:spPr>
          <p:txBody>
            <a:bodyPr vert="horz" wrap="square" rtlCol="0">
              <a:spAutoFit/>
            </a:bodyPr>
            <a:lstStyle/>
            <a:p>
              <a:r>
                <a:rPr lang="ja-JP" altLang="en-US" sz="1050" b="1" u="sng" dirty="0" smtClean="0">
                  <a:latin typeface="ＭＳ ゴシック" panose="020B0609070205080204" pitchFamily="49" charset="-128"/>
                  <a:ea typeface="ＭＳ ゴシック" panose="020B0609070205080204" pitchFamily="49" charset="-128"/>
                </a:rPr>
                <a:t>　</a:t>
              </a:r>
              <a:r>
                <a:rPr lang="ja-JP" altLang="en-US" sz="1050" b="1" dirty="0" smtClean="0">
                  <a:latin typeface="ＭＳ ゴシック" panose="020B0609070205080204" pitchFamily="49" charset="-128"/>
                  <a:ea typeface="ＭＳ ゴシック" panose="020B0609070205080204" pitchFamily="49" charset="-128"/>
                </a:rPr>
                <a:t>：見出し</a:t>
              </a:r>
              <a:endParaRPr lang="en-US" altLang="ja-JP" sz="1050" b="1" dirty="0" smtClean="0">
                <a:latin typeface="ＭＳ ゴシック" panose="020B0609070205080204" pitchFamily="49" charset="-128"/>
                <a:ea typeface="ＭＳ ゴシック" panose="020B0609070205080204" pitchFamily="49" charset="-128"/>
              </a:endParaRPr>
            </a:p>
            <a:p>
              <a:r>
                <a:rPr lang="ja-JP" altLang="en-US" sz="1050" b="1" dirty="0" smtClean="0">
                  <a:latin typeface="ＭＳ ゴシック" panose="020B0609070205080204" pitchFamily="49" charset="-128"/>
                  <a:ea typeface="ＭＳ ゴシック" panose="020B0609070205080204" pitchFamily="49" charset="-128"/>
                </a:rPr>
                <a:t>◆：調べて分かったこと</a:t>
              </a:r>
              <a:endParaRPr lang="en-US" altLang="ja-JP" sz="1050" b="1" dirty="0" smtClean="0">
                <a:latin typeface="ＭＳ ゴシック" panose="020B0609070205080204" pitchFamily="49" charset="-128"/>
                <a:ea typeface="ＭＳ ゴシック" panose="020B0609070205080204" pitchFamily="49" charset="-128"/>
              </a:endParaRPr>
            </a:p>
            <a:p>
              <a:r>
                <a:rPr lang="ja-JP" altLang="en-US" sz="1050" b="1" dirty="0" smtClean="0">
                  <a:latin typeface="ＭＳ ゴシック" panose="020B0609070205080204" pitchFamily="49" charset="-128"/>
                  <a:ea typeface="ＭＳ ゴシック" panose="020B0609070205080204" pitchFamily="49" charset="-128"/>
                </a:rPr>
                <a:t>○：自分の考え</a:t>
              </a:r>
              <a:r>
                <a:rPr lang="en-US" altLang="ja-JP" sz="1050" b="1" dirty="0" smtClean="0">
                  <a:latin typeface="ＭＳ ゴシック" panose="020B0609070205080204" pitchFamily="49" charset="-128"/>
                  <a:ea typeface="ＭＳ ゴシック" panose="020B0609070205080204" pitchFamily="49" charset="-128"/>
                </a:rPr>
                <a:t> </a:t>
              </a:r>
              <a:endParaRPr kumimoji="1" lang="ja-JP" altLang="en-US" sz="1050" b="1" dirty="0">
                <a:latin typeface="ＭＳ ゴシック" panose="020B0609070205080204" pitchFamily="49" charset="-128"/>
                <a:ea typeface="ＭＳ ゴシック" panose="020B0609070205080204" pitchFamily="49" charset="-128"/>
              </a:endParaRPr>
            </a:p>
          </p:txBody>
        </p:sp>
        <p:grpSp>
          <p:nvGrpSpPr>
            <p:cNvPr id="13" name="グループ化 12"/>
            <p:cNvGrpSpPr/>
            <p:nvPr/>
          </p:nvGrpSpPr>
          <p:grpSpPr>
            <a:xfrm>
              <a:off x="4922685" y="3031378"/>
              <a:ext cx="2558923" cy="2864360"/>
              <a:chOff x="5065751" y="1447330"/>
              <a:chExt cx="2558925" cy="2864360"/>
            </a:xfrm>
          </p:grpSpPr>
          <p:sp>
            <p:nvSpPr>
              <p:cNvPr id="5" name="テキスト ボックス 4">
                <a:extLst>
                  <a:ext uri="{FF2B5EF4-FFF2-40B4-BE49-F238E27FC236}">
                    <a16:creationId xmlns:a16="http://schemas.microsoft.com/office/drawing/2014/main" id="{E7FD9DEF-B9F0-4E43-E9CA-100317A3D55A}"/>
                  </a:ext>
                </a:extLst>
              </p:cNvPr>
              <p:cNvSpPr txBox="1"/>
              <p:nvPr/>
            </p:nvSpPr>
            <p:spPr>
              <a:xfrm>
                <a:off x="5818191" y="3279030"/>
                <a:ext cx="1098041" cy="161583"/>
              </a:xfrm>
              <a:prstGeom prst="rect">
                <a:avLst/>
              </a:prstGeom>
              <a:noFill/>
            </p:spPr>
            <p:txBody>
              <a:bodyPr wrap="square" lIns="0" tIns="0" rIns="0" bIns="0" rtlCol="0" anchor="ctr" anchorCtr="0">
                <a:spAutoFit/>
              </a:bodyPr>
              <a:lstStyle/>
              <a:p>
                <a:pPr algn="ctr"/>
                <a:r>
                  <a:rPr kumimoji="1" lang="ja-JP" altLang="en-US" sz="1050" dirty="0">
                    <a:latin typeface="+mn-ea"/>
                  </a:rPr>
                  <a:t>ゆうたさん</a:t>
                </a:r>
              </a:p>
            </p:txBody>
          </p:sp>
          <p:sp>
            <p:nvSpPr>
              <p:cNvPr id="39" name="吹き出し: 角を丸めた四角形 3">
                <a:extLst>
                  <a:ext uri="{FF2B5EF4-FFF2-40B4-BE49-F238E27FC236}">
                    <a16:creationId xmlns:a16="http://schemas.microsoft.com/office/drawing/2014/main" id="{1B212A4E-431C-E247-3485-CA89268D09D4}"/>
                  </a:ext>
                </a:extLst>
              </p:cNvPr>
              <p:cNvSpPr/>
              <p:nvPr/>
            </p:nvSpPr>
            <p:spPr>
              <a:xfrm>
                <a:off x="5065751" y="1493865"/>
                <a:ext cx="737565" cy="2817825"/>
              </a:xfrm>
              <a:prstGeom prst="wedgeRoundRectCallout">
                <a:avLst>
                  <a:gd name="adj1" fmla="val 70783"/>
                  <a:gd name="adj2" fmla="val 2122"/>
                  <a:gd name="adj3" fmla="val 16667"/>
                </a:avLst>
              </a:prstGeom>
            </p:spPr>
            <p:style>
              <a:lnRef idx="2">
                <a:schemeClr val="dk1"/>
              </a:lnRef>
              <a:fillRef idx="1">
                <a:schemeClr val="lt1"/>
              </a:fillRef>
              <a:effectRef idx="0">
                <a:schemeClr val="dk1"/>
              </a:effectRef>
              <a:fontRef idx="minor">
                <a:schemeClr val="dk1"/>
              </a:fontRef>
            </p:style>
            <p:txBody>
              <a:bodyPr rot="0" spcFirstLastPara="0" vert="eaVert" wrap="square" lIns="72000" tIns="36000" rIns="72000" bIns="36000" numCol="1" spcCol="0" rtlCol="0" fromWordArt="0" anchor="ctr" anchorCtr="0" forceAA="0" compatLnSpc="1">
                <a:prstTxWarp prst="textNoShape">
                  <a:avLst/>
                </a:prstTxWarp>
                <a:noAutofit/>
              </a:bodyPr>
              <a:lstStyle/>
              <a:p>
                <a:pPr algn="just">
                  <a:tabLst>
                    <a:tab pos="1950547" algn="l"/>
                  </a:tabLst>
                </a:pPr>
                <a:r>
                  <a:rPr lang="ja-JP" altLang="en-US" sz="1100" kern="100" dirty="0" smtClean="0">
                    <a:latin typeface="ＭＳ 明朝" panose="02020609040205080304" pitchFamily="17" charset="-128"/>
                    <a:ea typeface="ＭＳ 明朝" panose="02020609040205080304" pitchFamily="17" charset="-128"/>
                    <a:cs typeface="Times New Roman" panose="02020603050405020304" pitchFamily="18" charset="0"/>
                  </a:rPr>
                  <a:t>　次に、</a:t>
                </a:r>
                <a:r>
                  <a:rPr lang="en-US" altLang="ja-JP" sz="1100"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sz="1100"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内容ごとに</a:t>
                </a:r>
                <a:r>
                  <a:rPr lang="ja-JP" altLang="en-US" sz="1100" kern="100" dirty="0" err="1" smtClean="0">
                    <a:latin typeface="ＭＳ ゴシック" panose="020B0609070205080204" pitchFamily="49" charset="-128"/>
                    <a:ea typeface="ＭＳ ゴシック" panose="020B0609070205080204" pitchFamily="49" charset="-128"/>
                    <a:cs typeface="Times New Roman" panose="02020603050405020304" pitchFamily="18" charset="0"/>
                  </a:rPr>
                  <a:t>まとめたふせん</a:t>
                </a:r>
                <a:r>
                  <a:rPr lang="en-US" altLang="ja-JP" sz="1100"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sz="1100" kern="100" dirty="0" smtClean="0">
                    <a:latin typeface="ＭＳ 明朝" panose="02020609040205080304" pitchFamily="17" charset="-128"/>
                    <a:ea typeface="ＭＳ 明朝" panose="02020609040205080304" pitchFamily="17" charset="-128"/>
                    <a:cs typeface="Times New Roman" panose="02020603050405020304" pitchFamily="18" charset="0"/>
                  </a:rPr>
                  <a:t>を、「主張」で使う</a:t>
                </a:r>
                <a:r>
                  <a:rPr lang="ja-JP" altLang="en-US" sz="1100" kern="100" dirty="0">
                    <a:latin typeface="ＭＳ 明朝" panose="02020609040205080304" pitchFamily="17" charset="-128"/>
                    <a:ea typeface="ＭＳ 明朝" panose="02020609040205080304" pitchFamily="17" charset="-128"/>
                    <a:cs typeface="Times New Roman" panose="02020603050405020304" pitchFamily="18" charset="0"/>
                  </a:rPr>
                  <a:t>情報</a:t>
                </a:r>
                <a:r>
                  <a:rPr lang="ja-JP" altLang="en-US" sz="1100" kern="100" dirty="0" smtClean="0">
                    <a:latin typeface="ＭＳ 明朝" panose="02020609040205080304" pitchFamily="17" charset="-128"/>
                    <a:ea typeface="ＭＳ 明朝" panose="02020609040205080304" pitchFamily="17" charset="-128"/>
                    <a:cs typeface="Times New Roman" panose="02020603050405020304" pitchFamily="18" charset="0"/>
                  </a:rPr>
                  <a:t>と「理由」で使う</a:t>
                </a:r>
                <a:r>
                  <a:rPr lang="ja-JP" altLang="en-US" sz="1100" kern="100" dirty="0">
                    <a:latin typeface="ＭＳ 明朝" panose="02020609040205080304" pitchFamily="17" charset="-128"/>
                    <a:ea typeface="ＭＳ 明朝" panose="02020609040205080304" pitchFamily="17" charset="-128"/>
                    <a:cs typeface="Times New Roman" panose="02020603050405020304" pitchFamily="18" charset="0"/>
                  </a:rPr>
                  <a:t>情報</a:t>
                </a:r>
                <a:r>
                  <a:rPr lang="ja-JP" altLang="en-US" sz="1100" kern="100" dirty="0" smtClean="0">
                    <a:latin typeface="ＭＳ 明朝" panose="02020609040205080304" pitchFamily="17" charset="-128"/>
                    <a:ea typeface="ＭＳ 明朝" panose="02020609040205080304" pitchFamily="17" charset="-128"/>
                    <a:cs typeface="Times New Roman" panose="02020603050405020304" pitchFamily="18" charset="0"/>
                  </a:rPr>
                  <a:t>に整理したよ</a:t>
                </a:r>
                <a:r>
                  <a:rPr lang="ja-JP" altLang="en-US" sz="1100" kern="1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a:t>
                </a:r>
                <a:endParaRPr lang="ja-JP" altLang="en-US" sz="11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43" name="吹き出し: 角を丸めた四角形 3">
                <a:extLst>
                  <a:ext uri="{FF2B5EF4-FFF2-40B4-BE49-F238E27FC236}">
                    <a16:creationId xmlns:a16="http://schemas.microsoft.com/office/drawing/2014/main" id="{1B212A4E-431C-E247-3485-CA89268D09D4}"/>
                  </a:ext>
                </a:extLst>
              </p:cNvPr>
              <p:cNvSpPr/>
              <p:nvPr/>
            </p:nvSpPr>
            <p:spPr>
              <a:xfrm>
                <a:off x="6923666" y="1447330"/>
                <a:ext cx="701010" cy="2603518"/>
              </a:xfrm>
              <a:prstGeom prst="wedgeRoundRectCallout">
                <a:avLst>
                  <a:gd name="adj1" fmla="val -98580"/>
                  <a:gd name="adj2" fmla="val 12210"/>
                  <a:gd name="adj3" fmla="val 16667"/>
                </a:avLst>
              </a:prstGeom>
            </p:spPr>
            <p:style>
              <a:lnRef idx="2">
                <a:schemeClr val="dk1"/>
              </a:lnRef>
              <a:fillRef idx="1">
                <a:schemeClr val="lt1"/>
              </a:fillRef>
              <a:effectRef idx="0">
                <a:schemeClr val="dk1"/>
              </a:effectRef>
              <a:fontRef idx="minor">
                <a:schemeClr val="dk1"/>
              </a:fontRef>
            </p:style>
            <p:txBody>
              <a:bodyPr rot="0" spcFirstLastPara="0" vert="eaVert" wrap="square" lIns="72000" tIns="36000" rIns="72000" bIns="36000" numCol="1" spcCol="0" rtlCol="0" fromWordArt="0" anchor="ctr" anchorCtr="0" forceAA="0" compatLnSpc="1">
                <a:prstTxWarp prst="textNoShape">
                  <a:avLst/>
                </a:prstTxWarp>
                <a:noAutofit/>
              </a:bodyPr>
              <a:lstStyle/>
              <a:p>
                <a:pPr algn="just">
                  <a:tabLst>
                    <a:tab pos="1950547" algn="l"/>
                  </a:tabLst>
                </a:pPr>
                <a:r>
                  <a:rPr lang="ja-JP" altLang="en-US" sz="1100" kern="100" dirty="0" smtClean="0">
                    <a:latin typeface="ＭＳ 明朝" panose="02020609040205080304" pitchFamily="17" charset="-128"/>
                    <a:ea typeface="ＭＳ 明朝" panose="02020609040205080304" pitchFamily="17" charset="-128"/>
                    <a:cs typeface="Times New Roman" panose="02020603050405020304" pitchFamily="18" charset="0"/>
                  </a:rPr>
                  <a:t>　まず、内容ごとに見出しを付けて、「調べて分かったこと」と「自分の考え」をふせんにまとめたよ</a:t>
                </a:r>
                <a:r>
                  <a:rPr lang="ja-JP" altLang="en-US" sz="1100" kern="100" dirty="0" smtClean="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rPr>
                  <a:t>。</a:t>
                </a:r>
                <a:endParaRPr lang="ja-JP" altLang="en-US" sz="1100" kern="100" dirty="0">
                  <a:solidFill>
                    <a:schemeClr val="tx1"/>
                  </a:solidFill>
                  <a:latin typeface="ＭＳ 明朝" panose="02020609040205080304" pitchFamily="17" charset="-128"/>
                  <a:ea typeface="ＭＳ 明朝" panose="02020609040205080304" pitchFamily="17" charset="-128"/>
                  <a:cs typeface="Times New Roman" panose="02020603050405020304" pitchFamily="18" charset="0"/>
                </a:endParaRPr>
              </a:p>
            </p:txBody>
          </p:sp>
        </p:grpSp>
        <p:sp>
          <p:nvSpPr>
            <p:cNvPr id="44" name="テキスト ボックス 43"/>
            <p:cNvSpPr txBox="1"/>
            <p:nvPr/>
          </p:nvSpPr>
          <p:spPr>
            <a:xfrm>
              <a:off x="4704523" y="403165"/>
              <a:ext cx="2797670" cy="276999"/>
            </a:xfrm>
            <a:prstGeom prst="rect">
              <a:avLst/>
            </a:prstGeom>
            <a:noFill/>
          </p:spPr>
          <p:txBody>
            <a:bodyPr vert="horz" wrap="square" rtlCol="0">
              <a:spAutoFit/>
            </a:bodyPr>
            <a:lstStyle/>
            <a:p>
              <a:pPr algn="ct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内容ごとに</a:t>
              </a:r>
              <a:r>
                <a:rPr lang="ja-JP" altLang="en-US" sz="1200" dirty="0" err="1" smtClean="0">
                  <a:latin typeface="ＭＳ ゴシック" panose="020B0609070205080204" pitchFamily="49" charset="-128"/>
                  <a:ea typeface="ＭＳ ゴシック" panose="020B0609070205080204" pitchFamily="49" charset="-128"/>
                </a:rPr>
                <a:t>まとめたふせん</a:t>
              </a:r>
              <a:r>
                <a:rPr lang="en-US" altLang="ja-JP" sz="1200" dirty="0" smtClean="0">
                  <a:latin typeface="ＭＳ ゴシック" panose="020B0609070205080204" pitchFamily="49" charset="-128"/>
                  <a:ea typeface="ＭＳ ゴシック" panose="020B0609070205080204" pitchFamily="49" charset="-128"/>
                </a:rPr>
                <a:t>】 </a:t>
              </a:r>
              <a:endParaRPr kumimoji="1" lang="ja-JP" altLang="en-US" sz="1200" dirty="0">
                <a:latin typeface="ＭＳ ゴシック" panose="020B0609070205080204" pitchFamily="49" charset="-128"/>
                <a:ea typeface="ＭＳ ゴシック" panose="020B0609070205080204" pitchFamily="49" charset="-128"/>
              </a:endParaRPr>
            </a:p>
          </p:txBody>
        </p:sp>
        <p:sp>
          <p:nvSpPr>
            <p:cNvPr id="45" name="メモ 13">
              <a:extLst>
                <a:ext uri="{FF2B5EF4-FFF2-40B4-BE49-F238E27FC236}">
                  <a16:creationId xmlns:a16="http://schemas.microsoft.com/office/drawing/2014/main" id="{E1B4B3B9-4DFC-0621-C5D4-657084C26232}"/>
                </a:ext>
              </a:extLst>
            </p:cNvPr>
            <p:cNvSpPr/>
            <p:nvPr/>
          </p:nvSpPr>
          <p:spPr>
            <a:xfrm>
              <a:off x="5056976" y="1488303"/>
              <a:ext cx="2172593" cy="1281556"/>
            </a:xfrm>
            <a:custGeom>
              <a:avLst/>
              <a:gdLst>
                <a:gd name="connsiteX0" fmla="*/ 0 w 1684958"/>
                <a:gd name="connsiteY0" fmla="*/ 0 h 1288033"/>
                <a:gd name="connsiteX1" fmla="*/ 511104 w 1684958"/>
                <a:gd name="connsiteY1" fmla="*/ 0 h 1288033"/>
                <a:gd name="connsiteX2" fmla="*/ 1039057 w 1684958"/>
                <a:gd name="connsiteY2" fmla="*/ 0 h 1288033"/>
                <a:gd name="connsiteX3" fmla="*/ 1684958 w 1684958"/>
                <a:gd name="connsiteY3" fmla="*/ 0 h 1288033"/>
                <a:gd name="connsiteX4" fmla="*/ 1684958 w 1684958"/>
                <a:gd name="connsiteY4" fmla="*/ 656897 h 1288033"/>
                <a:gd name="connsiteX5" fmla="*/ 1684958 w 1684958"/>
                <a:gd name="connsiteY5" fmla="*/ 1288033 h 1288033"/>
                <a:gd name="connsiteX6" fmla="*/ 1140155 w 1684958"/>
                <a:gd name="connsiteY6" fmla="*/ 1288033 h 1288033"/>
                <a:gd name="connsiteX7" fmla="*/ 595352 w 1684958"/>
                <a:gd name="connsiteY7" fmla="*/ 1288033 h 1288033"/>
                <a:gd name="connsiteX8" fmla="*/ 0 w 1684958"/>
                <a:gd name="connsiteY8" fmla="*/ 1288033 h 1288033"/>
                <a:gd name="connsiteX9" fmla="*/ 0 w 1684958"/>
                <a:gd name="connsiteY9" fmla="*/ 682657 h 1288033"/>
                <a:gd name="connsiteX10" fmla="*/ 0 w 1684958"/>
                <a:gd name="connsiteY10" fmla="*/ 0 h 128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4958" h="1288033" fill="none" extrusionOk="0">
                  <a:moveTo>
                    <a:pt x="0" y="0"/>
                  </a:moveTo>
                  <a:cubicBezTo>
                    <a:pt x="148139" y="15761"/>
                    <a:pt x="378151" y="-8008"/>
                    <a:pt x="511104" y="0"/>
                  </a:cubicBezTo>
                  <a:cubicBezTo>
                    <a:pt x="644057" y="8008"/>
                    <a:pt x="813413" y="-18226"/>
                    <a:pt x="1039057" y="0"/>
                  </a:cubicBezTo>
                  <a:cubicBezTo>
                    <a:pt x="1264701" y="18226"/>
                    <a:pt x="1410508" y="-24074"/>
                    <a:pt x="1684958" y="0"/>
                  </a:cubicBezTo>
                  <a:cubicBezTo>
                    <a:pt x="1659881" y="168557"/>
                    <a:pt x="1666803" y="391254"/>
                    <a:pt x="1684958" y="656897"/>
                  </a:cubicBezTo>
                  <a:cubicBezTo>
                    <a:pt x="1703113" y="922540"/>
                    <a:pt x="1660605" y="1086348"/>
                    <a:pt x="1684958" y="1288033"/>
                  </a:cubicBezTo>
                  <a:cubicBezTo>
                    <a:pt x="1438053" y="1268210"/>
                    <a:pt x="1305639" y="1260837"/>
                    <a:pt x="1140155" y="1288033"/>
                  </a:cubicBezTo>
                  <a:cubicBezTo>
                    <a:pt x="974671" y="1315229"/>
                    <a:pt x="856942" y="1313403"/>
                    <a:pt x="595352" y="1288033"/>
                  </a:cubicBezTo>
                  <a:cubicBezTo>
                    <a:pt x="333762" y="1262663"/>
                    <a:pt x="137135" y="1305883"/>
                    <a:pt x="0" y="1288033"/>
                  </a:cubicBezTo>
                  <a:cubicBezTo>
                    <a:pt x="16042" y="1108222"/>
                    <a:pt x="28690" y="893270"/>
                    <a:pt x="0" y="682657"/>
                  </a:cubicBezTo>
                  <a:cubicBezTo>
                    <a:pt x="-28690" y="472044"/>
                    <a:pt x="8960" y="201020"/>
                    <a:pt x="0" y="0"/>
                  </a:cubicBezTo>
                  <a:close/>
                </a:path>
                <a:path w="1684958" h="1288033" stroke="0" extrusionOk="0">
                  <a:moveTo>
                    <a:pt x="0" y="0"/>
                  </a:moveTo>
                  <a:cubicBezTo>
                    <a:pt x="240977" y="-16332"/>
                    <a:pt x="311087" y="8750"/>
                    <a:pt x="561653" y="0"/>
                  </a:cubicBezTo>
                  <a:cubicBezTo>
                    <a:pt x="812219" y="-8750"/>
                    <a:pt x="957827" y="1422"/>
                    <a:pt x="1123305" y="0"/>
                  </a:cubicBezTo>
                  <a:cubicBezTo>
                    <a:pt x="1288783" y="-1422"/>
                    <a:pt x="1450143" y="-6420"/>
                    <a:pt x="1684958" y="0"/>
                  </a:cubicBezTo>
                  <a:cubicBezTo>
                    <a:pt x="1695193" y="147082"/>
                    <a:pt x="1715508" y="432468"/>
                    <a:pt x="1684958" y="669777"/>
                  </a:cubicBezTo>
                  <a:cubicBezTo>
                    <a:pt x="1654408" y="907086"/>
                    <a:pt x="1693686" y="1049883"/>
                    <a:pt x="1684958" y="1288033"/>
                  </a:cubicBezTo>
                  <a:cubicBezTo>
                    <a:pt x="1467049" y="1306463"/>
                    <a:pt x="1399548" y="1276172"/>
                    <a:pt x="1123305" y="1288033"/>
                  </a:cubicBezTo>
                  <a:cubicBezTo>
                    <a:pt x="847062" y="1299894"/>
                    <a:pt x="693331" y="1289298"/>
                    <a:pt x="527954" y="1288033"/>
                  </a:cubicBezTo>
                  <a:cubicBezTo>
                    <a:pt x="362577" y="1286768"/>
                    <a:pt x="140917" y="1287367"/>
                    <a:pt x="0" y="1288033"/>
                  </a:cubicBezTo>
                  <a:cubicBezTo>
                    <a:pt x="-21342" y="1089058"/>
                    <a:pt x="22076" y="847709"/>
                    <a:pt x="0" y="656897"/>
                  </a:cubicBezTo>
                  <a:cubicBezTo>
                    <a:pt x="-22076" y="466085"/>
                    <a:pt x="-16932" y="187242"/>
                    <a:pt x="0" y="0"/>
                  </a:cubicBezTo>
                  <a:close/>
                </a:path>
              </a:pathLst>
            </a:custGeom>
            <a:ln>
              <a:extLst>
                <a:ext uri="{C807C97D-BFC1-408E-A445-0C87EB9F89A2}">
                  <ask:lineSketchStyleProps xmlns:ask="http://schemas.microsoft.com/office/drawing/2018/sketchyshapes" xmlns="" sd="430810540">
                    <a:prstGeom prst="rect">
                      <a:avLst/>
                    </a:pr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rtlCol="0" anchor="t"/>
            <a:lstStyle/>
            <a:p>
              <a:r>
                <a:rPr lang="ja-JP" altLang="en-US" sz="1200" u="sng" dirty="0">
                  <a:latin typeface="UD Digi Kyokasho NK-R" panose="02020400000000000000" pitchFamily="18" charset="-128"/>
                  <a:ea typeface="UD Digi Kyokasho NK-R" panose="02020400000000000000" pitchFamily="18" charset="-128"/>
                </a:rPr>
                <a:t>みんなのことを考えた歩道</a:t>
              </a:r>
              <a:endParaRPr lang="en-US" altLang="ja-JP" sz="1200" u="sng" dirty="0">
                <a:latin typeface="UD Digi Kyokasho NK-R" panose="02020400000000000000" pitchFamily="18" charset="-128"/>
                <a:ea typeface="UD Digi Kyokasho NK-R" panose="02020400000000000000" pitchFamily="18" charset="-128"/>
              </a:endParaRPr>
            </a:p>
            <a:p>
              <a:endParaRPr lang="en-US" altLang="ja-JP" sz="1050" dirty="0">
                <a:latin typeface="UD Digi Kyokasho NK-R" panose="02020400000000000000" pitchFamily="18" charset="-128"/>
                <a:ea typeface="UD Digi Kyokasho NK-R" panose="02020400000000000000" pitchFamily="18" charset="-128"/>
              </a:endParaRPr>
            </a:p>
            <a:p>
              <a:r>
                <a:rPr lang="ja-JP" altLang="en-US" sz="1050" dirty="0" smtClean="0">
                  <a:latin typeface="UD Digi Kyokasho NK-R" panose="02020400000000000000" pitchFamily="18" charset="-128"/>
                  <a:ea typeface="UD Digi Kyokasho NK-R" panose="02020400000000000000" pitchFamily="18" charset="-128"/>
                </a:rPr>
                <a:t>◆</a:t>
              </a:r>
              <a:r>
                <a:rPr lang="ja-JP" altLang="en-US" sz="1050" dirty="0">
                  <a:latin typeface="UD Digi Kyokasho NK-R" panose="02020400000000000000" pitchFamily="18" charset="-128"/>
                  <a:ea typeface="UD Digi Kyokasho NK-R" panose="02020400000000000000" pitchFamily="18" charset="-128"/>
                </a:rPr>
                <a:t>段</a:t>
              </a:r>
              <a:r>
                <a:rPr lang="ja-JP" altLang="en-US" sz="1050" dirty="0" smtClean="0">
                  <a:latin typeface="UD Digi Kyokasho NK-R" panose="02020400000000000000" pitchFamily="18" charset="-128"/>
                  <a:ea typeface="UD Digi Kyokasho NK-R" panose="02020400000000000000" pitchFamily="18" charset="-128"/>
                </a:rPr>
                <a:t>差がない</a:t>
              </a:r>
              <a:r>
                <a:rPr lang="ja-JP" altLang="en-US" sz="1050" dirty="0">
                  <a:latin typeface="UD Digi Kyokasho NK-R" panose="02020400000000000000" pitchFamily="18" charset="-128"/>
                  <a:ea typeface="UD Digi Kyokasho NK-R" panose="02020400000000000000" pitchFamily="18" charset="-128"/>
                </a:rPr>
                <a:t>歩道</a:t>
              </a:r>
              <a:endParaRPr lang="en-US" altLang="ja-JP" sz="1050" dirty="0">
                <a:latin typeface="UD Digi Kyokasho NK-R" panose="02020400000000000000" pitchFamily="18" charset="-128"/>
                <a:ea typeface="UD Digi Kyokasho NK-R" panose="02020400000000000000" pitchFamily="18" charset="-128"/>
              </a:endParaRPr>
            </a:p>
            <a:p>
              <a:endParaRPr lang="en-US" altLang="ja-JP" sz="1050" dirty="0">
                <a:latin typeface="UD Digi Kyokasho NK-R" panose="02020400000000000000" pitchFamily="18" charset="-128"/>
                <a:ea typeface="UD Digi Kyokasho NK-R" panose="02020400000000000000" pitchFamily="18" charset="-128"/>
              </a:endParaRPr>
            </a:p>
            <a:p>
              <a:r>
                <a:rPr lang="ja-JP" altLang="en-US" sz="1050" dirty="0">
                  <a:latin typeface="UD Digi Kyokasho NK-R" panose="02020400000000000000" pitchFamily="18" charset="-128"/>
                  <a:ea typeface="UD Digi Kyokasho NK-R" panose="02020400000000000000" pitchFamily="18" charset="-128"/>
                </a:rPr>
                <a:t>○</a:t>
              </a:r>
              <a:r>
                <a:rPr lang="ja-JP" altLang="en-US" sz="1050" dirty="0" smtClean="0">
                  <a:latin typeface="UD Digi Kyokasho NK-R" panose="02020400000000000000" pitchFamily="18" charset="-128"/>
                  <a:ea typeface="UD Digi Kyokasho NK-R" panose="02020400000000000000" pitchFamily="18" charset="-128"/>
                </a:rPr>
                <a:t>目</a:t>
              </a:r>
              <a:r>
                <a:rPr lang="ja-JP" altLang="en-US" sz="1050" dirty="0">
                  <a:latin typeface="UD Digi Kyokasho NK-R" panose="02020400000000000000" pitchFamily="18" charset="-128"/>
                  <a:ea typeface="UD Digi Kyokasho NK-R" panose="02020400000000000000" pitchFamily="18" charset="-128"/>
                </a:rPr>
                <a:t>の不自由な人や、車</a:t>
              </a:r>
              <a:r>
                <a:rPr lang="ja-JP" altLang="en-US" sz="1050" dirty="0" smtClean="0">
                  <a:latin typeface="UD Digi Kyokasho NK-R" panose="02020400000000000000" pitchFamily="18" charset="-128"/>
                  <a:ea typeface="UD Digi Kyokasho NK-R" panose="02020400000000000000" pitchFamily="18" charset="-128"/>
                </a:rPr>
                <a:t>いす</a:t>
              </a:r>
              <a:endParaRPr lang="en-US" altLang="ja-JP" sz="1050" dirty="0" smtClean="0">
                <a:latin typeface="UD Digi Kyokasho NK-R" panose="02020400000000000000" pitchFamily="18" charset="-128"/>
                <a:ea typeface="UD Digi Kyokasho NK-R" panose="02020400000000000000" pitchFamily="18" charset="-128"/>
              </a:endParaRPr>
            </a:p>
            <a:p>
              <a:r>
                <a:rPr lang="ja-JP" altLang="en-US" sz="1050" dirty="0">
                  <a:latin typeface="UD Digi Kyokasho NK-R" panose="02020400000000000000" pitchFamily="18" charset="-128"/>
                  <a:ea typeface="UD Digi Kyokasho NK-R" panose="02020400000000000000" pitchFamily="18" charset="-128"/>
                </a:rPr>
                <a:t>　</a:t>
              </a:r>
              <a:r>
                <a:rPr lang="ja-JP" altLang="en-US" sz="1050" dirty="0" smtClean="0">
                  <a:latin typeface="UD Digi Kyokasho NK-R" panose="02020400000000000000" pitchFamily="18" charset="-128"/>
                  <a:ea typeface="UD Digi Kyokasho NK-R" panose="02020400000000000000" pitchFamily="18" charset="-128"/>
                </a:rPr>
                <a:t>　や</a:t>
              </a:r>
              <a:r>
                <a:rPr lang="ja-JP" altLang="en-US" sz="1050" dirty="0">
                  <a:latin typeface="UD Digi Kyokasho NK-R" panose="02020400000000000000" pitchFamily="18" charset="-128"/>
                  <a:ea typeface="UD Digi Kyokasho NK-R" panose="02020400000000000000" pitchFamily="18" charset="-128"/>
                </a:rPr>
                <a:t>ベビーカーの</a:t>
              </a:r>
              <a:r>
                <a:rPr lang="ja-JP" altLang="en-US" sz="1050" dirty="0" smtClean="0">
                  <a:latin typeface="UD Digi Kyokasho NK-R" panose="02020400000000000000" pitchFamily="18" charset="-128"/>
                  <a:ea typeface="UD Digi Kyokasho NK-R" panose="02020400000000000000" pitchFamily="18" charset="-128"/>
                </a:rPr>
                <a:t>人が安全に</a:t>
              </a:r>
              <a:endParaRPr lang="en-US" altLang="ja-JP" sz="1050" dirty="0" smtClean="0">
                <a:latin typeface="UD Digi Kyokasho NK-R" panose="02020400000000000000" pitchFamily="18" charset="-128"/>
                <a:ea typeface="UD Digi Kyokasho NK-R" panose="02020400000000000000" pitchFamily="18" charset="-128"/>
              </a:endParaRPr>
            </a:p>
            <a:p>
              <a:r>
                <a:rPr lang="ja-JP" altLang="en-US" sz="1050" dirty="0">
                  <a:latin typeface="UD Digi Kyokasho NK-R" panose="02020400000000000000" pitchFamily="18" charset="-128"/>
                  <a:ea typeface="UD Digi Kyokasho NK-R" panose="02020400000000000000" pitchFamily="18" charset="-128"/>
                </a:rPr>
                <a:t>　</a:t>
              </a:r>
              <a:r>
                <a:rPr lang="ja-JP" altLang="en-US" sz="1050" dirty="0" smtClean="0">
                  <a:latin typeface="UD Digi Kyokasho NK-R" panose="02020400000000000000" pitchFamily="18" charset="-128"/>
                  <a:ea typeface="UD Digi Kyokasho NK-R" panose="02020400000000000000" pitchFamily="18" charset="-128"/>
                </a:rPr>
                <a:t>　通れる</a:t>
              </a:r>
              <a:endParaRPr lang="en-US" altLang="ja-JP" sz="1050" dirty="0">
                <a:latin typeface="UD Digi Kyokasho NK-R" panose="02020400000000000000" pitchFamily="18" charset="-128"/>
                <a:ea typeface="UD Digi Kyokasho NK-R" panose="02020400000000000000" pitchFamily="18" charset="-128"/>
              </a:endParaRPr>
            </a:p>
          </p:txBody>
        </p:sp>
        <p:sp>
          <p:nvSpPr>
            <p:cNvPr id="46" name="テキスト ボックス 45"/>
            <p:cNvSpPr txBox="1"/>
            <p:nvPr/>
          </p:nvSpPr>
          <p:spPr>
            <a:xfrm>
              <a:off x="5196583" y="1739539"/>
              <a:ext cx="355183" cy="169277"/>
            </a:xfrm>
            <a:prstGeom prst="rect">
              <a:avLst/>
            </a:prstGeom>
            <a:noFill/>
          </p:spPr>
          <p:txBody>
            <a:bodyPr wrap="square" rtlCol="0">
              <a:spAutoFit/>
            </a:bodyPr>
            <a:lstStyle/>
            <a:p>
              <a:r>
                <a:rPr kumimoji="1" lang="ja-JP" altLang="en-US" sz="500" dirty="0" smtClean="0">
                  <a:latin typeface="ＭＳ ゴシック" panose="020B0609070205080204" pitchFamily="49" charset="-128"/>
                  <a:ea typeface="ＭＳ ゴシック" panose="020B0609070205080204" pitchFamily="49" charset="-128"/>
                </a:rPr>
                <a:t>だん</a:t>
              </a:r>
              <a:endParaRPr kumimoji="1" lang="ja-JP" altLang="en-US" sz="500" dirty="0">
                <a:latin typeface="ＭＳ ゴシック" panose="020B0609070205080204" pitchFamily="49" charset="-128"/>
                <a:ea typeface="ＭＳ ゴシック" panose="020B0609070205080204" pitchFamily="49" charset="-128"/>
              </a:endParaRPr>
            </a:p>
          </p:txBody>
        </p:sp>
        <p:pic>
          <p:nvPicPr>
            <p:cNvPr id="14" name="図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0259" y="3902565"/>
              <a:ext cx="792235" cy="910294"/>
            </a:xfrm>
            <a:prstGeom prst="rect">
              <a:avLst/>
            </a:prstGeom>
          </p:spPr>
        </p:pic>
      </p:grpSp>
    </p:spTree>
    <p:extLst>
      <p:ext uri="{BB962C8B-B14F-4D97-AF65-F5344CB8AC3E}">
        <p14:creationId xmlns:p14="http://schemas.microsoft.com/office/powerpoint/2010/main" val="1127815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CA6F051C-AD07-14DF-3C77-2AFB1F7C2B3D}"/>
              </a:ext>
            </a:extLst>
          </p:cNvPr>
          <p:cNvSpPr txBox="1"/>
          <p:nvPr/>
        </p:nvSpPr>
        <p:spPr>
          <a:xfrm>
            <a:off x="4708572" y="709144"/>
            <a:ext cx="2262979" cy="276999"/>
          </a:xfrm>
          <a:prstGeom prst="rect">
            <a:avLst/>
          </a:prstGeom>
          <a:noFill/>
        </p:spPr>
        <p:txBody>
          <a:bodyPr vert="horz" wrap="square" rtlCol="0">
            <a:spAutoFit/>
          </a:bodyPr>
          <a:lstStyle/>
          <a:p>
            <a:pPr algn="ct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意見文の構成</a:t>
            </a:r>
            <a:r>
              <a:rPr lang="en-US" altLang="ja-JP" sz="1200" dirty="0" smtClean="0">
                <a:latin typeface="ＭＳ ゴシック" panose="020B0609070205080204" pitchFamily="49" charset="-128"/>
                <a:ea typeface="ＭＳ ゴシック" panose="020B0609070205080204" pitchFamily="49" charset="-128"/>
              </a:rPr>
              <a:t>】 </a:t>
            </a:r>
            <a:endParaRPr kumimoji="1" lang="ja-JP" altLang="en-US" sz="1200" dirty="0">
              <a:latin typeface="ＭＳ ゴシック" panose="020B0609070205080204" pitchFamily="49" charset="-128"/>
              <a:ea typeface="ＭＳ ゴシック" panose="020B0609070205080204" pitchFamily="49" charset="-128"/>
            </a:endParaRPr>
          </a:p>
        </p:txBody>
      </p:sp>
      <p:grpSp>
        <p:nvGrpSpPr>
          <p:cNvPr id="10" name="グループ化 9"/>
          <p:cNvGrpSpPr/>
          <p:nvPr/>
        </p:nvGrpSpPr>
        <p:grpSpPr>
          <a:xfrm>
            <a:off x="3931388" y="1213570"/>
            <a:ext cx="3927316" cy="2801133"/>
            <a:chOff x="273390" y="642033"/>
            <a:chExt cx="3927316" cy="2971601"/>
          </a:xfrm>
        </p:grpSpPr>
        <p:sp>
          <p:nvSpPr>
            <p:cNvPr id="2" name="テキスト ボックス 1">
              <a:extLst>
                <a:ext uri="{FF2B5EF4-FFF2-40B4-BE49-F238E27FC236}">
                  <a16:creationId xmlns:a16="http://schemas.microsoft.com/office/drawing/2014/main" id="{7F929BCF-BE10-C47E-E058-4984812DA1E4}"/>
                </a:ext>
              </a:extLst>
            </p:cNvPr>
            <p:cNvSpPr txBox="1"/>
            <p:nvPr/>
          </p:nvSpPr>
          <p:spPr>
            <a:xfrm>
              <a:off x="273390" y="642033"/>
              <a:ext cx="3927316" cy="2971601"/>
            </a:xfrm>
            <a:prstGeom prst="rect">
              <a:avLst/>
            </a:prstGeom>
            <a:solidFill>
              <a:srgbClr val="FFCCCC">
                <a:alpha val="50196"/>
              </a:srgbClr>
            </a:solidFill>
            <a:ln w="6350">
              <a:solidFill>
                <a:prstClr val="black"/>
              </a:solidFill>
            </a:ln>
          </p:spPr>
          <p:txBody>
            <a:bodyPr rot="0" spcFirstLastPara="0" vert="horz" wrap="square" lIns="132081" tIns="66040" rIns="132081" bIns="66040" numCol="1" spcCol="0" rtlCol="0" fromWordArt="0" anchor="t" anchorCtr="0" forceAA="0" compatLnSpc="1">
              <a:prstTxWarp prst="textNoShape">
                <a:avLst/>
              </a:prstTxWarp>
              <a:noAutofit/>
            </a:bodyPr>
            <a:lstStyle/>
            <a:p>
              <a:pPr algn="just"/>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わたしの考え（主張）</a:t>
              </a:r>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わたしたち</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の</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学校の中にも、</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もっと</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ＵＤの設備と考え方を取り入れるべきだ。</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理由①</a:t>
              </a:r>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「わかりやすい</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案内表示</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」として外国語の表示もある</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と</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外国の子供</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たちも生活しやすいから。</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理由②</a:t>
              </a:r>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「車いすに対応した</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トイレ」があると、</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けがで車いすを使うことになって</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も安心して使える</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から</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kumimoji="1" lang="en-US" altLang="ja-JP" sz="1200" b="1" u="sng" dirty="0">
                <a:latin typeface="ＭＳ 明朝" panose="02020609040205080304" pitchFamily="17" charset="-128"/>
                <a:ea typeface="ＭＳ 明朝" panose="02020609040205080304" pitchFamily="17" charset="-128"/>
              </a:endParaRPr>
            </a:p>
            <a:p>
              <a:pPr algn="just"/>
              <a:endParaRPr kumimoji="1" lang="en-US" altLang="ja-JP" sz="1200" b="1" u="sng" dirty="0" smtClean="0">
                <a:latin typeface="ＭＳ 明朝" panose="02020609040205080304" pitchFamily="17" charset="-128"/>
                <a:ea typeface="ＭＳ 明朝" panose="02020609040205080304" pitchFamily="17" charset="-128"/>
              </a:endParaRPr>
            </a:p>
            <a:p>
              <a:pPr algn="just"/>
              <a:endParaRPr kumimoji="1" lang="en-US" altLang="ja-JP" sz="1200" b="1" u="sng" dirty="0">
                <a:latin typeface="ＭＳ 明朝" panose="02020609040205080304" pitchFamily="17" charset="-128"/>
                <a:ea typeface="ＭＳ 明朝" panose="02020609040205080304" pitchFamily="17" charset="-128"/>
              </a:endParaRPr>
            </a:p>
            <a:p>
              <a:pPr algn="just"/>
              <a:endParaRPr kumimoji="1" lang="en-US" altLang="ja-JP" sz="1200" b="1" u="sng" dirty="0" smtClean="0">
                <a:latin typeface="ＭＳ 明朝" panose="02020609040205080304" pitchFamily="17" charset="-128"/>
                <a:ea typeface="ＭＳ 明朝" panose="02020609040205080304" pitchFamily="17" charset="-128"/>
              </a:endParaRPr>
            </a:p>
            <a:p>
              <a:pPr algn="just"/>
              <a:endParaRPr kumimoji="1" lang="en-US" altLang="ja-JP" sz="1200" b="1" u="sng" dirty="0">
                <a:latin typeface="ＭＳ 明朝" panose="02020609040205080304" pitchFamily="17" charset="-128"/>
                <a:ea typeface="ＭＳ 明朝" panose="02020609040205080304" pitchFamily="17" charset="-128"/>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p:txBody>
        </p:sp>
        <p:sp>
          <p:nvSpPr>
            <p:cNvPr id="17" name="正方形/長方形 16"/>
            <p:cNvSpPr/>
            <p:nvPr/>
          </p:nvSpPr>
          <p:spPr>
            <a:xfrm>
              <a:off x="368640" y="2807007"/>
              <a:ext cx="3736816" cy="613707"/>
            </a:xfrm>
            <a:prstGeom prst="rect">
              <a:avLst/>
            </a:prstGeom>
            <a:solidFill>
              <a:schemeClr val="bg1"/>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kumimoji="1" lang="en-US" altLang="ja-JP" sz="1200" dirty="0" smtClean="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理由③</a:t>
              </a:r>
              <a:r>
                <a:rPr kumimoji="1" lang="en-US" altLang="ja-JP" sz="1200" dirty="0"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endParaRPr>
            </a:p>
            <a:p>
              <a:pPr algn="just"/>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「ボタンや</a:t>
              </a: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取り出し口</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が真ん中にある</a:t>
              </a: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自動販売機」がある</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と</a:t>
              </a: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、小さな子供や高</a:t>
              </a:r>
              <a:r>
                <a:rPr kumimoji="1" lang="ja-JP" altLang="en-US" sz="1200" dirty="0" err="1" smtClean="0">
                  <a:solidFill>
                    <a:schemeClr val="tx1"/>
                  </a:solidFill>
                  <a:latin typeface="UD デジタル 教科書体 NK-R" panose="02020400000000000000" pitchFamily="18" charset="-128"/>
                  <a:ea typeface="UD デジタル 教科書体 NK-R" panose="02020400000000000000" pitchFamily="18" charset="-128"/>
                </a:rPr>
                <a:t>れいの</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方も動きが少なくてすむから</a:t>
              </a: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grpSp>
      <p:sp>
        <p:nvSpPr>
          <p:cNvPr id="41" name="テキスト ボックス 40">
            <a:extLst>
              <a:ext uri="{FF2B5EF4-FFF2-40B4-BE49-F238E27FC236}">
                <a16:creationId xmlns:a16="http://schemas.microsoft.com/office/drawing/2014/main" id="{9AA830BA-A277-C75F-9E5A-9C1C7AA8865F}"/>
              </a:ext>
            </a:extLst>
          </p:cNvPr>
          <p:cNvSpPr txBox="1"/>
          <p:nvPr/>
        </p:nvSpPr>
        <p:spPr>
          <a:xfrm>
            <a:off x="8092429" y="290671"/>
            <a:ext cx="1107996" cy="6137838"/>
          </a:xfrm>
          <a:prstGeom prst="rect">
            <a:avLst/>
          </a:prstGeom>
          <a:noFill/>
        </p:spPr>
        <p:txBody>
          <a:bodyPr vert="eaVert" wrap="square" rtlCol="0">
            <a:spAutoFit/>
          </a:bodyPr>
          <a:lstStyle/>
          <a:p>
            <a:pPr algn="just"/>
            <a:r>
              <a:rPr kumimoji="1" lang="ja-JP" altLang="en-US" sz="1200" dirty="0" smtClean="0">
                <a:latin typeface="ＭＳ 明朝" panose="02020609040205080304" pitchFamily="17" charset="-128"/>
                <a:ea typeface="ＭＳ 明朝" panose="02020609040205080304" pitchFamily="17" charset="-128"/>
              </a:rPr>
              <a:t>（１）</a:t>
            </a:r>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ゆうたさんは、</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err="1" smtClean="0">
                <a:latin typeface="ＭＳ ゴシック" panose="020B0609070205080204" pitchFamily="49" charset="-128"/>
                <a:ea typeface="ＭＳ ゴシック" panose="020B0609070205080204" pitchFamily="49" charset="-128"/>
              </a:rPr>
              <a:t>ふせんを</a:t>
            </a:r>
            <a:r>
              <a:rPr kumimoji="1" lang="ja-JP" altLang="en-US" sz="1200" dirty="0" smtClean="0">
                <a:latin typeface="ＭＳ ゴシック" panose="020B0609070205080204" pitchFamily="49" charset="-128"/>
                <a:ea typeface="ＭＳ ゴシック" panose="020B0609070205080204" pitchFamily="49" charset="-128"/>
              </a:rPr>
              <a:t>整理したシート</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をもとに、</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ゴシック" panose="020B0609070205080204" pitchFamily="49" charset="-128"/>
                <a:ea typeface="ＭＳ ゴシック" panose="020B0609070205080204" pitchFamily="49" charset="-128"/>
              </a:rPr>
              <a:t>意見文の構成</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を</a:t>
            </a:r>
            <a:endParaRPr kumimoji="1" lang="en-US" altLang="ja-JP" sz="1200" dirty="0" smtClean="0">
              <a:latin typeface="ＭＳ 明朝" panose="02020609040205080304" pitchFamily="17" charset="-128"/>
              <a:ea typeface="ＭＳ 明朝" panose="02020609040205080304" pitchFamily="17" charset="-128"/>
            </a:endParaRPr>
          </a:p>
          <a:p>
            <a:pPr algn="just"/>
            <a:r>
              <a:rPr kumimoji="1" lang="ja-JP" altLang="en-US" sz="1200" dirty="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考えました。その後、友達のアドバイスをもとに、</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ゴシック" panose="020B0609070205080204" pitchFamily="49" charset="-128"/>
                <a:ea typeface="ＭＳ ゴシック" panose="020B0609070205080204" pitchFamily="49" charset="-128"/>
              </a:rPr>
              <a:t>意見文の構成</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の</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理由③</a:t>
            </a:r>
            <a:r>
              <a:rPr kumimoji="1" lang="en-US" altLang="ja-JP" sz="1200" dirty="0" smtClean="0">
                <a:latin typeface="ＭＳ 明朝" panose="02020609040205080304" pitchFamily="17" charset="-128"/>
                <a:ea typeface="ＭＳ 明朝" panose="02020609040205080304" pitchFamily="17" charset="-128"/>
              </a:rPr>
              <a:t>〉</a:t>
            </a:r>
          </a:p>
          <a:p>
            <a:pPr algn="just"/>
            <a:r>
              <a:rPr kumimoji="1" lang="en-US" altLang="ja-JP" sz="1200" dirty="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を</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ゴシック" panose="020B0609070205080204" pitchFamily="49" charset="-128"/>
                <a:ea typeface="ＭＳ ゴシック" panose="020B0609070205080204" pitchFamily="49" charset="-128"/>
              </a:rPr>
              <a:t>アドバイス後</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err="1" smtClean="0">
                <a:latin typeface="ＭＳ 明朝" panose="02020609040205080304" pitchFamily="17" charset="-128"/>
                <a:ea typeface="ＭＳ 明朝" panose="02020609040205080304" pitchFamily="17" charset="-128"/>
              </a:rPr>
              <a:t>のように</a:t>
            </a:r>
            <a:r>
              <a:rPr kumimoji="1" lang="ja-JP" altLang="en-US" sz="1200" dirty="0" smtClean="0">
                <a:latin typeface="ＭＳ 明朝" panose="02020609040205080304" pitchFamily="17" charset="-128"/>
                <a:ea typeface="ＭＳ 明朝" panose="02020609040205080304" pitchFamily="17" charset="-128"/>
              </a:rPr>
              <a:t>書き直しました。</a:t>
            </a:r>
            <a:endParaRPr kumimoji="1" lang="en-US" altLang="ja-JP" sz="1200" dirty="0" smtClean="0">
              <a:latin typeface="ＭＳ 明朝" panose="02020609040205080304" pitchFamily="17" charset="-128"/>
              <a:ea typeface="ＭＳ 明朝" panose="02020609040205080304" pitchFamily="17" charset="-128"/>
            </a:endParaRPr>
          </a:p>
          <a:p>
            <a:pPr algn="just"/>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      友達はどのようなアドバイスをしたでしょうか。最も適切なものを、次の１から</a:t>
            </a:r>
            <a:endParaRPr kumimoji="1" lang="en-US" altLang="ja-JP" sz="1200" dirty="0" smtClean="0">
              <a:latin typeface="ＭＳ 明朝" panose="02020609040205080304" pitchFamily="17" charset="-128"/>
              <a:ea typeface="ＭＳ 明朝" panose="02020609040205080304" pitchFamily="17" charset="-128"/>
            </a:endParaRPr>
          </a:p>
          <a:p>
            <a:pPr algn="just"/>
            <a:r>
              <a:rPr kumimoji="1" lang="ja-JP" altLang="en-US" sz="1200" dirty="0">
                <a:latin typeface="ＭＳ 明朝" panose="02020609040205080304" pitchFamily="17" charset="-128"/>
                <a:ea typeface="ＭＳ 明朝" panose="02020609040205080304" pitchFamily="17" charset="-128"/>
              </a:rPr>
              <a:t>　</a:t>
            </a:r>
            <a:r>
              <a:rPr kumimoji="1" lang="en-US" altLang="ja-JP" sz="1200" dirty="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４までの中から一つ選んで、その番号に○をつけましょう。</a:t>
            </a:r>
            <a:endParaRPr kumimoji="1" lang="en-US" altLang="ja-JP" sz="1200" dirty="0">
              <a:latin typeface="ＭＳ 明朝" panose="02020609040205080304" pitchFamily="17" charset="-128"/>
              <a:ea typeface="ＭＳ 明朝" panose="02020609040205080304" pitchFamily="17" charset="-128"/>
            </a:endParaRPr>
          </a:p>
        </p:txBody>
      </p:sp>
      <p:sp>
        <p:nvSpPr>
          <p:cNvPr id="43" name="テキスト ボックス 42">
            <a:extLst>
              <a:ext uri="{FF2B5EF4-FFF2-40B4-BE49-F238E27FC236}">
                <a16:creationId xmlns:a16="http://schemas.microsoft.com/office/drawing/2014/main" id="{9AA830BA-A277-C75F-9E5A-9C1C7AA8865F}"/>
              </a:ext>
            </a:extLst>
          </p:cNvPr>
          <p:cNvSpPr txBox="1"/>
          <p:nvPr/>
        </p:nvSpPr>
        <p:spPr>
          <a:xfrm>
            <a:off x="1850331" y="709144"/>
            <a:ext cx="1754326" cy="5909936"/>
          </a:xfrm>
          <a:prstGeom prst="rect">
            <a:avLst/>
          </a:prstGeom>
          <a:noFill/>
        </p:spPr>
        <p:txBody>
          <a:bodyPr vert="eaVert" wrap="square" rtlCol="0">
            <a:spAutoFit/>
          </a:bodyPr>
          <a:lstStyle/>
          <a:p>
            <a:endParaRPr kumimoji="1" lang="en-US" altLang="ja-JP" sz="1200" dirty="0">
              <a:latin typeface="ＭＳ 明朝" panose="02020609040205080304" pitchFamily="17" charset="-128"/>
              <a:ea typeface="ＭＳ 明朝" panose="02020609040205080304" pitchFamily="17" charset="-128"/>
            </a:endParaRPr>
          </a:p>
          <a:p>
            <a:pPr>
              <a:lnSpc>
                <a:spcPct val="15000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１</a:t>
            </a:r>
            <a:r>
              <a:rPr lang="ja-JP" altLang="en-US" sz="1200" dirty="0">
                <a:latin typeface="ＭＳ 明朝" panose="02020609040205080304" pitchFamily="17" charset="-128"/>
                <a:ea typeface="ＭＳ 明朝" panose="02020609040205080304" pitchFamily="17" charset="-128"/>
              </a:rPr>
              <a:t>　ゆうたさん</a:t>
            </a:r>
            <a:r>
              <a:rPr lang="ja-JP" altLang="en-US" sz="1200" dirty="0" smtClean="0">
                <a:latin typeface="ＭＳ 明朝" panose="02020609040205080304" pitchFamily="17" charset="-128"/>
                <a:ea typeface="ＭＳ 明朝" panose="02020609040205080304" pitchFamily="17" charset="-128"/>
              </a:rPr>
              <a:t>の考えを伝えるためには、学校に関係する理由がいいよ。</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r>
              <a:rPr lang="ja-JP" altLang="en-US" sz="1200" dirty="0" smtClean="0">
                <a:latin typeface="ＭＳ 明朝" panose="02020609040205080304" pitchFamily="17" charset="-128"/>
                <a:ea typeface="ＭＳ 明朝" panose="02020609040205080304" pitchFamily="17" charset="-128"/>
              </a:rPr>
              <a:t>　　２　ゆうたさんの考えを伝えるためには、理由をさらに増やすといいよ。</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　３</a:t>
            </a: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読み手に興味をもたせるために、自分の体験を理由にするといいよ。</a:t>
            </a: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　</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　４</a:t>
            </a: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読み手に</a:t>
            </a:r>
            <a:r>
              <a:rPr lang="ja-JP" altLang="en-US" sz="1200" smtClean="0">
                <a:latin typeface="ＭＳ 明朝" panose="02020609040205080304" pitchFamily="17" charset="-128"/>
                <a:ea typeface="ＭＳ 明朝" panose="02020609040205080304" pitchFamily="17" charset="-128"/>
              </a:rPr>
              <a:t>興味をもたせる</a:t>
            </a:r>
            <a:r>
              <a:rPr lang="ja-JP" altLang="en-US" sz="1200" dirty="0" smtClean="0">
                <a:latin typeface="ＭＳ 明朝" panose="02020609040205080304" pitchFamily="17" charset="-128"/>
                <a:ea typeface="ＭＳ 明朝" panose="02020609040205080304" pitchFamily="17" charset="-128"/>
              </a:rPr>
              <a:t>ために、便利そうな例を理由にするといいよ。</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endParaRPr kumimoji="1" lang="en-US" altLang="ja-JP" sz="1200" dirty="0">
              <a:latin typeface="ＭＳ 明朝" panose="02020609040205080304" pitchFamily="17" charset="-128"/>
              <a:ea typeface="ＭＳ 明朝" panose="02020609040205080304" pitchFamily="17" charset="-128"/>
            </a:endParaRPr>
          </a:p>
        </p:txBody>
      </p:sp>
      <p:sp>
        <p:nvSpPr>
          <p:cNvPr id="11" name="テキスト ボックス 10">
            <a:extLst>
              <a:ext uri="{FF2B5EF4-FFF2-40B4-BE49-F238E27FC236}">
                <a16:creationId xmlns:a16="http://schemas.microsoft.com/office/drawing/2014/main" id="{CA6F051C-AD07-14DF-3C77-2AFB1F7C2B3D}"/>
              </a:ext>
            </a:extLst>
          </p:cNvPr>
          <p:cNvSpPr txBox="1"/>
          <p:nvPr/>
        </p:nvSpPr>
        <p:spPr>
          <a:xfrm>
            <a:off x="3508664" y="4529108"/>
            <a:ext cx="2262979" cy="276999"/>
          </a:xfrm>
          <a:prstGeom prst="rect">
            <a:avLst/>
          </a:prstGeom>
          <a:noFill/>
        </p:spPr>
        <p:txBody>
          <a:bodyPr vert="horz" wrap="square" rtlCol="0">
            <a:spAutoFit/>
          </a:bodyPr>
          <a:lstStyle/>
          <a:p>
            <a:pPr algn="ctr"/>
            <a:r>
              <a:rPr lang="en-US" altLang="ja-JP" sz="1200" u="sng" kern="100" dirty="0" smtClean="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200" u="sng" kern="100" dirty="0" smtClean="0">
                <a:latin typeface="ＭＳ ゴシック" panose="020B0609070205080204" pitchFamily="49" charset="-128"/>
                <a:ea typeface="ＭＳ ゴシック" panose="020B0609070205080204" pitchFamily="49" charset="-128"/>
                <a:cs typeface="Times New Roman" panose="02020603050405020304" pitchFamily="18" charset="0"/>
              </a:rPr>
              <a:t>アドバイス後</a:t>
            </a:r>
            <a:r>
              <a:rPr lang="en-US" altLang="ja-JP" sz="1200" u="sng" kern="100" dirty="0">
                <a:latin typeface="ＭＳ 明朝" panose="02020609040205080304" pitchFamily="17" charset="-128"/>
                <a:ea typeface="ＭＳ 明朝" panose="02020609040205080304" pitchFamily="17" charset="-128"/>
                <a:cs typeface="Times New Roman" panose="02020603050405020304" pitchFamily="18" charset="0"/>
              </a:rPr>
              <a:t>】 </a:t>
            </a:r>
            <a:r>
              <a:rPr lang="en-US" altLang="ja-JP" sz="1200" dirty="0" smtClean="0">
                <a:latin typeface="ＭＳ ゴシック" panose="020B0609070205080204" pitchFamily="49" charset="-128"/>
                <a:ea typeface="ＭＳ ゴシック" panose="020B0609070205080204" pitchFamily="49" charset="-128"/>
              </a:rPr>
              <a:t> </a:t>
            </a:r>
            <a:endParaRPr kumimoji="1" lang="ja-JP" altLang="en-US" sz="1200" dirty="0">
              <a:latin typeface="ＭＳ ゴシック" panose="020B0609070205080204" pitchFamily="49" charset="-128"/>
              <a:ea typeface="ＭＳ ゴシック" panose="020B0609070205080204" pitchFamily="49" charset="-128"/>
            </a:endParaRPr>
          </a:p>
        </p:txBody>
      </p:sp>
      <p:sp>
        <p:nvSpPr>
          <p:cNvPr id="12" name="下矢印 11"/>
          <p:cNvSpPr/>
          <p:nvPr/>
        </p:nvSpPr>
        <p:spPr>
          <a:xfrm>
            <a:off x="5716494" y="4228940"/>
            <a:ext cx="357103" cy="4010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3980434" y="4855978"/>
            <a:ext cx="3829225" cy="7957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ja-JP" sz="1200" kern="100" dirty="0" smtClean="0">
                <a:solidFill>
                  <a:schemeClr val="tx1"/>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r>
              <a:rPr lang="ja-JP" altLang="en-US" sz="1200" kern="100" dirty="0" smtClean="0">
                <a:solidFill>
                  <a:schemeClr val="tx1"/>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理由③</a:t>
            </a:r>
            <a:r>
              <a:rPr lang="en-US" altLang="ja-JP" sz="1200" kern="100" dirty="0" smtClean="0">
                <a:solidFill>
                  <a:schemeClr val="tx1"/>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endParaRPr lang="en-US" altLang="ja-JP" sz="1200" kern="100" dirty="0">
              <a:solidFill>
                <a:schemeClr val="tx1"/>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endParaRPr>
          </a:p>
          <a:p>
            <a:r>
              <a:rPr lang="ja-JP" altLang="en-US" sz="1200" kern="100" dirty="0">
                <a:solidFill>
                  <a:schemeClr val="tx1"/>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「図書室</a:t>
            </a:r>
            <a:r>
              <a:rPr lang="ja-JP" altLang="en-US" sz="1200" kern="100" dirty="0" smtClean="0">
                <a:solidFill>
                  <a:schemeClr val="tx1"/>
                </a:solidFill>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などの</a:t>
            </a:r>
            <a:r>
              <a:rPr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受付カウンター」の下が大きく空いていると、車いすの人も使いやすいし、いすに座ってゆっくり対応することもできるから。</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273540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テキスト ボックス 31">
            <a:extLst>
              <a:ext uri="{FF2B5EF4-FFF2-40B4-BE49-F238E27FC236}">
                <a16:creationId xmlns:a16="http://schemas.microsoft.com/office/drawing/2014/main" id="{9AA830BA-A277-C75F-9E5A-9C1C7AA8865F}"/>
              </a:ext>
            </a:extLst>
          </p:cNvPr>
          <p:cNvSpPr txBox="1"/>
          <p:nvPr/>
        </p:nvSpPr>
        <p:spPr>
          <a:xfrm>
            <a:off x="8462153" y="256101"/>
            <a:ext cx="923330" cy="6269144"/>
          </a:xfrm>
          <a:prstGeom prst="rect">
            <a:avLst/>
          </a:prstGeom>
          <a:noFill/>
        </p:spPr>
        <p:txBody>
          <a:bodyPr vert="eaVert" wrap="square" rtlCol="0">
            <a:spAutoFit/>
          </a:bodyPr>
          <a:lstStyle/>
          <a:p>
            <a:r>
              <a:rPr kumimoji="1" lang="ja-JP" altLang="en-US" sz="1200" dirty="0" smtClean="0">
                <a:latin typeface="ＭＳ 明朝" panose="02020609040205080304" pitchFamily="17" charset="-128"/>
                <a:ea typeface="ＭＳ 明朝" panose="02020609040205080304" pitchFamily="17" charset="-128"/>
              </a:rPr>
              <a:t>（２）</a:t>
            </a:r>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ゆうたさんは、先生からのアドバイスで</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ゴシック" panose="020B0609070205080204" pitchFamily="49" charset="-128"/>
                <a:ea typeface="ＭＳ ゴシック" panose="020B0609070205080204" pitchFamily="49" charset="-128"/>
              </a:rPr>
              <a:t>意見文の構成</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をさらに書き直しまし</a:t>
            </a:r>
            <a:endParaRPr kumimoji="1" lang="en-US" altLang="ja-JP" sz="1200" dirty="0" smtClean="0">
              <a:latin typeface="ＭＳ 明朝" panose="02020609040205080304" pitchFamily="17" charset="-128"/>
              <a:ea typeface="ＭＳ 明朝" panose="02020609040205080304" pitchFamily="17" charset="-128"/>
            </a:endParaRPr>
          </a:p>
          <a:p>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た。次の</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ゴシック" panose="020B0609070205080204" pitchFamily="49" charset="-128"/>
                <a:ea typeface="ＭＳ ゴシック" panose="020B0609070205080204" pitchFamily="49" charset="-128"/>
              </a:rPr>
              <a:t>意見文の構成を書き直したもの</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を読み、ゆうたさんが書き直した内容の</a:t>
            </a:r>
            <a:endParaRPr kumimoji="1" lang="en-US" altLang="ja-JP" sz="1200" dirty="0" smtClean="0">
              <a:latin typeface="ＭＳ 明朝" panose="02020609040205080304" pitchFamily="17" charset="-128"/>
              <a:ea typeface="ＭＳ 明朝" panose="02020609040205080304" pitchFamily="17" charset="-128"/>
            </a:endParaRPr>
          </a:p>
          <a:p>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説明として</a:t>
            </a:r>
            <a:r>
              <a:rPr kumimoji="1" lang="ja-JP" altLang="en-US" sz="1200" u="sng" dirty="0" smtClean="0">
                <a:latin typeface="ＭＳ 明朝" panose="02020609040205080304" pitchFamily="17" charset="-128"/>
                <a:ea typeface="ＭＳ 明朝" panose="02020609040205080304" pitchFamily="17" charset="-128"/>
              </a:rPr>
              <a:t>適切ではないものを</a:t>
            </a:r>
            <a:r>
              <a:rPr kumimoji="1" lang="ja-JP" altLang="en-US" sz="1200" dirty="0" smtClean="0">
                <a:latin typeface="ＭＳ 明朝" panose="02020609040205080304" pitchFamily="17" charset="-128"/>
                <a:ea typeface="ＭＳ 明朝" panose="02020609040205080304" pitchFamily="17" charset="-128"/>
              </a:rPr>
              <a:t>、あとの</a:t>
            </a:r>
            <a:r>
              <a:rPr kumimoji="1" lang="ja-JP" altLang="en-US" sz="1200" dirty="0">
                <a:latin typeface="ＭＳ 明朝" panose="02020609040205080304" pitchFamily="17" charset="-128"/>
                <a:ea typeface="ＭＳ 明朝" panose="02020609040205080304" pitchFamily="17" charset="-128"/>
              </a:rPr>
              <a:t>１</a:t>
            </a:r>
            <a:r>
              <a:rPr kumimoji="1" lang="ja-JP" altLang="en-US" sz="1200" dirty="0" smtClean="0">
                <a:latin typeface="ＭＳ 明朝" panose="02020609040205080304" pitchFamily="17" charset="-128"/>
                <a:ea typeface="ＭＳ 明朝" panose="02020609040205080304" pitchFamily="17" charset="-128"/>
              </a:rPr>
              <a:t>から</a:t>
            </a:r>
            <a:r>
              <a:rPr kumimoji="1" lang="ja-JP" altLang="en-US" sz="1200" dirty="0">
                <a:latin typeface="ＭＳ 明朝" panose="02020609040205080304" pitchFamily="17" charset="-128"/>
                <a:ea typeface="ＭＳ 明朝" panose="02020609040205080304" pitchFamily="17" charset="-128"/>
              </a:rPr>
              <a:t>４</a:t>
            </a:r>
            <a:r>
              <a:rPr kumimoji="1" lang="ja-JP" altLang="en-US" sz="1200" dirty="0" smtClean="0">
                <a:latin typeface="ＭＳ 明朝" panose="02020609040205080304" pitchFamily="17" charset="-128"/>
                <a:ea typeface="ＭＳ 明朝" panose="02020609040205080304" pitchFamily="17" charset="-128"/>
              </a:rPr>
              <a:t>までの中から一つ選んで、その番号</a:t>
            </a:r>
            <a:endParaRPr kumimoji="1" lang="en-US" altLang="ja-JP" sz="1200" dirty="0" smtClean="0">
              <a:latin typeface="ＭＳ 明朝" panose="02020609040205080304" pitchFamily="17" charset="-128"/>
              <a:ea typeface="ＭＳ 明朝" panose="02020609040205080304" pitchFamily="17" charset="-128"/>
            </a:endParaRPr>
          </a:p>
          <a:p>
            <a:r>
              <a:rPr kumimoji="1" lang="en-US" altLang="ja-JP" sz="1200" dirty="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に○をつけましょう。</a:t>
            </a:r>
            <a:endParaRPr kumimoji="1" lang="en-US" altLang="ja-JP" sz="1200" dirty="0">
              <a:latin typeface="ＭＳ 明朝" panose="02020609040205080304" pitchFamily="17" charset="-128"/>
              <a:ea typeface="ＭＳ 明朝" panose="02020609040205080304" pitchFamily="17" charset="-128"/>
            </a:endParaRPr>
          </a:p>
        </p:txBody>
      </p:sp>
      <p:grpSp>
        <p:nvGrpSpPr>
          <p:cNvPr id="3" name="グループ化 2"/>
          <p:cNvGrpSpPr/>
          <p:nvPr/>
        </p:nvGrpSpPr>
        <p:grpSpPr>
          <a:xfrm>
            <a:off x="3745675" y="414049"/>
            <a:ext cx="4395635" cy="5885151"/>
            <a:chOff x="350018" y="345268"/>
            <a:chExt cx="4395635" cy="5923964"/>
          </a:xfrm>
        </p:grpSpPr>
        <p:sp>
          <p:nvSpPr>
            <p:cNvPr id="27" name="テキスト ボックス 26">
              <a:extLst>
                <a:ext uri="{FF2B5EF4-FFF2-40B4-BE49-F238E27FC236}">
                  <a16:creationId xmlns:a16="http://schemas.microsoft.com/office/drawing/2014/main" id="{0B8AE40B-5E8E-D71D-5694-CE20A7E2020E}"/>
                </a:ext>
              </a:extLst>
            </p:cNvPr>
            <p:cNvSpPr txBox="1"/>
            <p:nvPr/>
          </p:nvSpPr>
          <p:spPr>
            <a:xfrm>
              <a:off x="656883" y="345268"/>
              <a:ext cx="3781903" cy="253916"/>
            </a:xfrm>
            <a:prstGeom prst="rect">
              <a:avLst/>
            </a:prstGeom>
            <a:noFill/>
          </p:spPr>
          <p:txBody>
            <a:bodyPr wrap="square" rtlCol="0">
              <a:spAutoFit/>
            </a:bodyPr>
            <a:lstStyle/>
            <a:p>
              <a:pPr algn="ct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意見文の構成を書き直したもの</a:t>
              </a:r>
              <a:r>
                <a:rPr lang="en-US" altLang="ja-JP" sz="1050" dirty="0" smtClean="0">
                  <a:latin typeface="ＭＳ ゴシック" panose="020B0609070205080204" pitchFamily="49" charset="-128"/>
                  <a:ea typeface="ＭＳ ゴシック" panose="020B0609070205080204" pitchFamily="49" charset="-128"/>
                </a:rPr>
                <a:t>】 </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39" name="テキスト ボックス 38">
              <a:extLst>
                <a:ext uri="{FF2B5EF4-FFF2-40B4-BE49-F238E27FC236}">
                  <a16:creationId xmlns:a16="http://schemas.microsoft.com/office/drawing/2014/main" id="{7F929BCF-BE10-C47E-E058-4984812DA1E4}"/>
                </a:ext>
              </a:extLst>
            </p:cNvPr>
            <p:cNvSpPr txBox="1"/>
            <p:nvPr/>
          </p:nvSpPr>
          <p:spPr>
            <a:xfrm>
              <a:off x="350018" y="701786"/>
              <a:ext cx="4395635" cy="5567446"/>
            </a:xfrm>
            <a:prstGeom prst="rect">
              <a:avLst/>
            </a:prstGeom>
            <a:solidFill>
              <a:srgbClr val="FFCCCC">
                <a:alpha val="50196"/>
              </a:srgbClr>
            </a:solidFill>
            <a:ln w="6350">
              <a:solidFill>
                <a:prstClr val="black"/>
              </a:solidFill>
            </a:ln>
          </p:spPr>
          <p:txBody>
            <a:bodyPr rot="0" spcFirstLastPara="0" vert="horz" wrap="square" lIns="360000" tIns="66040" rIns="132081" bIns="66040" numCol="1" spcCol="0" rtlCol="0" fromWordArt="0" anchor="t" anchorCtr="0" forceAA="0" compatLnSpc="1">
              <a:prstTxWarp prst="textNoShape">
                <a:avLst/>
              </a:prstTxWarp>
              <a:noAutofit/>
            </a:bodyPr>
            <a:lstStyle/>
            <a:p>
              <a:pPr algn="just"/>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わたしの考え（主張）</a:t>
              </a:r>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わたしたち</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の</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学校の中にも、</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もっと</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ＵＤの設備と考</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err="1"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え方を</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取り入れるべきだ。</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理由①</a:t>
              </a:r>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「わかりやすい</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案内表示</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」として外国語の表示もある</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と、</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外国の子供</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たちも生活しやすいから。</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理由②</a:t>
              </a:r>
              <a:r>
                <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車いすに対応した</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トイレ」があると、</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けがで車</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いす</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を</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使うことになって</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安心</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して使える</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から</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en-US" altLang="ja-JP" sz="1200" kern="100" dirty="0" smtClean="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r>
                <a:rPr lang="ja-JP" altLang="en-US" sz="12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理由③</a:t>
              </a:r>
              <a:r>
                <a:rPr lang="en-US" altLang="ja-JP" sz="12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a:t>
              </a:r>
            </a:p>
            <a:p>
              <a:r>
                <a:rPr lang="ja-JP" altLang="en-US" sz="12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　</a:t>
              </a:r>
              <a:r>
                <a:rPr lang="ja-JP" altLang="en-US" sz="1200" kern="100" dirty="0" smtClean="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　　「</a:t>
              </a:r>
              <a:r>
                <a:rPr lang="ja-JP" altLang="en-US" sz="1200" kern="100" dirty="0">
                  <a:latin typeface="UD デジタル 教科書体 NK-R" panose="02020400000000000000" pitchFamily="18" charset="-128"/>
                  <a:ea typeface="UD デジタル 教科書体 NK-R" panose="02020400000000000000" pitchFamily="18" charset="-128"/>
                  <a:cs typeface="Times New Roman" panose="02020603050405020304" pitchFamily="18" charset="0"/>
                </a:rPr>
                <a:t>図書室などの</a:t>
              </a:r>
              <a:r>
                <a:rPr lang="ja-JP" altLang="en-US" sz="1200" dirty="0">
                  <a:latin typeface="UD デジタル 教科書体 NK-R" panose="02020400000000000000" pitchFamily="18" charset="-128"/>
                  <a:ea typeface="UD デジタル 教科書体 NK-R" panose="02020400000000000000" pitchFamily="18" charset="-128"/>
                </a:rPr>
                <a:t>受付カウンター」の下が大きく空いて</a:t>
              </a:r>
              <a:r>
                <a:rPr lang="ja-JP" altLang="en-US" sz="1200" dirty="0" smtClean="0">
                  <a:latin typeface="UD デジタル 教科書体 NK-R" panose="02020400000000000000" pitchFamily="18" charset="-128"/>
                  <a:ea typeface="UD デジタル 教科書体 NK-R" panose="02020400000000000000" pitchFamily="18" charset="-128"/>
                </a:rPr>
                <a:t>いる</a:t>
              </a:r>
              <a:endParaRPr lang="en-US" altLang="ja-JP" sz="1200" dirty="0" smtClean="0">
                <a:latin typeface="UD デジタル 教科書体 NK-R" panose="02020400000000000000" pitchFamily="18" charset="-128"/>
                <a:ea typeface="UD デジタル 教科書体 NK-R" panose="02020400000000000000" pitchFamily="18" charset="-128"/>
              </a:endParaRPr>
            </a:p>
            <a:p>
              <a:r>
                <a:rPr lang="ja-JP" altLang="en-US" sz="1200" dirty="0">
                  <a:latin typeface="UD デジタル 教科書体 NK-R" panose="02020400000000000000" pitchFamily="18" charset="-128"/>
                  <a:ea typeface="UD デジタル 教科書体 NK-R" panose="02020400000000000000" pitchFamily="18" charset="-128"/>
                </a:rPr>
                <a:t>　</a:t>
              </a:r>
              <a:r>
                <a:rPr lang="ja-JP" altLang="en-US" sz="1200" dirty="0" smtClean="0">
                  <a:latin typeface="UD デジタル 教科書体 NK-R" panose="02020400000000000000" pitchFamily="18" charset="-128"/>
                  <a:ea typeface="UD デジタル 教科書体 NK-R" panose="02020400000000000000" pitchFamily="18" charset="-128"/>
                </a:rPr>
                <a:t>　と、車</a:t>
              </a:r>
              <a:r>
                <a:rPr lang="ja-JP" altLang="en-US" sz="1200" dirty="0">
                  <a:latin typeface="UD デジタル 教科書体 NK-R" panose="02020400000000000000" pitchFamily="18" charset="-128"/>
                  <a:ea typeface="UD デジタル 教科書体 NK-R" panose="02020400000000000000" pitchFamily="18" charset="-128"/>
                </a:rPr>
                <a:t>いすの人も使いやすいし、いすに座ってゆっくり</a:t>
              </a:r>
              <a:r>
                <a:rPr lang="ja-JP" altLang="en-US" sz="1200" dirty="0" err="1">
                  <a:latin typeface="UD デジタル 教科書体 NK-R" panose="02020400000000000000" pitchFamily="18" charset="-128"/>
                  <a:ea typeface="UD デジタル 教科書体 NK-R" panose="02020400000000000000" pitchFamily="18" charset="-128"/>
                </a:rPr>
                <a:t>対応</a:t>
              </a:r>
              <a:r>
                <a:rPr lang="ja-JP" altLang="en-US" sz="1200" dirty="0" err="1" smtClean="0">
                  <a:latin typeface="UD デジタル 教科書体 NK-R" panose="02020400000000000000" pitchFamily="18" charset="-128"/>
                  <a:ea typeface="UD デジタル 教科書体 NK-R" panose="02020400000000000000" pitchFamily="18" charset="-128"/>
                </a:rPr>
                <a:t>す</a:t>
              </a:r>
              <a:endParaRPr lang="en-US" altLang="ja-JP" sz="1200" dirty="0" smtClean="0">
                <a:latin typeface="UD デジタル 教科書体 NK-R" panose="02020400000000000000" pitchFamily="18" charset="-128"/>
                <a:ea typeface="UD デジタル 教科書体 NK-R" panose="02020400000000000000" pitchFamily="18" charset="-128"/>
              </a:endParaRPr>
            </a:p>
            <a:p>
              <a:r>
                <a:rPr lang="ja-JP" altLang="en-US" sz="1200" dirty="0">
                  <a:latin typeface="UD デジタル 教科書体 NK-R" panose="02020400000000000000" pitchFamily="18" charset="-128"/>
                  <a:ea typeface="UD デジタル 教科書体 NK-R" panose="02020400000000000000" pitchFamily="18" charset="-128"/>
                </a:rPr>
                <a:t>　</a:t>
              </a:r>
              <a:r>
                <a:rPr lang="ja-JP" altLang="en-US" sz="1200" dirty="0" smtClean="0">
                  <a:latin typeface="UD デジタル 教科書体 NK-R" panose="02020400000000000000" pitchFamily="18" charset="-128"/>
                  <a:ea typeface="UD デジタル 教科書体 NK-R" panose="02020400000000000000" pitchFamily="18" charset="-128"/>
                </a:rPr>
                <a:t>　</a:t>
              </a:r>
              <a:r>
                <a:rPr lang="ja-JP" altLang="en-US" sz="1200" dirty="0" err="1" smtClean="0">
                  <a:latin typeface="UD デジタル 教科書体 NK-R" panose="02020400000000000000" pitchFamily="18" charset="-128"/>
                  <a:ea typeface="UD デジタル 教科書体 NK-R" panose="02020400000000000000" pitchFamily="18" charset="-128"/>
                </a:rPr>
                <a:t>る</a:t>
              </a:r>
              <a:r>
                <a:rPr lang="ja-JP" altLang="en-US" sz="1200" dirty="0" smtClean="0">
                  <a:latin typeface="UD デジタル 教科書体 NK-R" panose="02020400000000000000" pitchFamily="18" charset="-128"/>
                  <a:ea typeface="UD デジタル 教科書体 NK-R" panose="02020400000000000000" pitchFamily="18" charset="-128"/>
                </a:rPr>
                <a:t>こと</a:t>
              </a:r>
              <a:r>
                <a:rPr lang="ja-JP" altLang="en-US" sz="1200" dirty="0">
                  <a:latin typeface="UD デジタル 教科書体 NK-R" panose="02020400000000000000" pitchFamily="18" charset="-128"/>
                  <a:ea typeface="UD デジタル 教科書体 NK-R" panose="02020400000000000000" pitchFamily="18" charset="-128"/>
                </a:rPr>
                <a:t>もできるから</a:t>
              </a:r>
              <a:r>
                <a:rPr lang="ja-JP" altLang="en-US" sz="1200" dirty="0" smtClean="0">
                  <a:latin typeface="UD デジタル 教科書体 NK-R" panose="02020400000000000000" pitchFamily="18" charset="-128"/>
                  <a:ea typeface="UD デジタル 教科書体 NK-R" panose="02020400000000000000" pitchFamily="18" charset="-128"/>
                </a:rPr>
                <a:t>。</a:t>
              </a:r>
              <a:endParaRPr lang="en-US" altLang="ja-JP" sz="1200" dirty="0" smtClean="0">
                <a:latin typeface="UD デジタル 教科書体 NK-R" panose="02020400000000000000" pitchFamily="18" charset="-128"/>
                <a:ea typeface="UD デジタル 教科書体 NK-R" panose="02020400000000000000" pitchFamily="18" charset="-128"/>
              </a:endParaRPr>
            </a:p>
            <a:p>
              <a:endParaRPr kumimoji="1" lang="en-US" altLang="ja-JP" sz="1200" dirty="0" smtClean="0">
                <a:latin typeface="UD デジタル 教科書体 NK-R" panose="02020400000000000000" pitchFamily="18" charset="-128"/>
                <a:ea typeface="UD デジタル 教科書体 NK-R" panose="02020400000000000000" pitchFamily="18" charset="-128"/>
              </a:endParaRPr>
            </a:p>
            <a:p>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予想</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される</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反論</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とそれに対する考え</a:t>
              </a:r>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困って</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いる人が出てから、取り組めばいい</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のでは</a:t>
              </a:r>
              <a:r>
                <a:rPr lang="ja-JP" altLang="en-US" sz="1200" kern="100" dirty="0" err="1"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な</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いか。</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予想される反論に対する考え</a:t>
              </a:r>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a:t>
              </a: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kumimoji="1" lang="en-US" altLang="ja-JP" sz="1200" dirty="0" smtClean="0">
                <a:latin typeface="UD デジタル 教科書体 NK-R" panose="02020400000000000000" pitchFamily="18" charset="-128"/>
                <a:ea typeface="UD デジタル 教科書体 NK-R" panose="02020400000000000000" pitchFamily="18" charset="-128"/>
              </a:endParaRP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このように、わたしたちの学校に</a:t>
              </a:r>
              <a:r>
                <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UD</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の設備や考え方を取り入れることで、みんなが過ごしやすい学校になる。</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p:txBody>
        </p:sp>
        <p:sp>
          <p:nvSpPr>
            <p:cNvPr id="40" name="正方形/長方形 39"/>
            <p:cNvSpPr/>
            <p:nvPr/>
          </p:nvSpPr>
          <p:spPr>
            <a:xfrm>
              <a:off x="857854" y="4543530"/>
              <a:ext cx="3592672" cy="6402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12" name="正方形/長方形 11"/>
            <p:cNvSpPr/>
            <p:nvPr/>
          </p:nvSpPr>
          <p:spPr>
            <a:xfrm>
              <a:off x="409757" y="787407"/>
              <a:ext cx="286016" cy="640278"/>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はじ</a:t>
              </a: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め</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13" name="正方形/長方形 12"/>
            <p:cNvSpPr/>
            <p:nvPr/>
          </p:nvSpPr>
          <p:spPr>
            <a:xfrm>
              <a:off x="411804" y="1706425"/>
              <a:ext cx="254606" cy="3512120"/>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中</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14" name="正方形/長方形 13"/>
            <p:cNvSpPr/>
            <p:nvPr/>
          </p:nvSpPr>
          <p:spPr>
            <a:xfrm>
              <a:off x="405524" y="5330623"/>
              <a:ext cx="286016" cy="640278"/>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200" dirty="0" smtClean="0">
                  <a:solidFill>
                    <a:schemeClr val="tx1"/>
                  </a:solidFill>
                  <a:latin typeface="UD デジタル 教科書体 NK-R" panose="02020400000000000000" pitchFamily="18" charset="-128"/>
                  <a:ea typeface="UD デジタル 教科書体 NK-R" panose="02020400000000000000" pitchFamily="18" charset="-128"/>
                </a:rPr>
                <a:t>終わり</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grpSp>
      <p:sp>
        <p:nvSpPr>
          <p:cNvPr id="16" name="テキスト ボックス 15"/>
          <p:cNvSpPr txBox="1"/>
          <p:nvPr/>
        </p:nvSpPr>
        <p:spPr>
          <a:xfrm>
            <a:off x="5093451" y="3640666"/>
            <a:ext cx="312792" cy="169277"/>
          </a:xfrm>
          <a:prstGeom prst="rect">
            <a:avLst/>
          </a:prstGeom>
          <a:noFill/>
        </p:spPr>
        <p:txBody>
          <a:bodyPr vert="horz" wrap="square" rtlCol="0">
            <a:spAutoFit/>
          </a:bodyPr>
          <a:lstStyle/>
          <a:p>
            <a:r>
              <a:rPr kumimoji="1" lang="ja-JP" altLang="en-US" sz="500" dirty="0" smtClean="0">
                <a:latin typeface="ＭＳ 明朝" panose="02020609040205080304" pitchFamily="17" charset="-128"/>
                <a:ea typeface="ＭＳ 明朝" panose="02020609040205080304" pitchFamily="17" charset="-128"/>
              </a:rPr>
              <a:t>ろん</a:t>
            </a:r>
            <a:endParaRPr kumimoji="1" lang="ja-JP" altLang="en-US" sz="500" dirty="0">
              <a:latin typeface="ＭＳ 明朝" panose="02020609040205080304" pitchFamily="17" charset="-128"/>
              <a:ea typeface="ＭＳ 明朝" panose="02020609040205080304" pitchFamily="17" charset="-128"/>
            </a:endParaRPr>
          </a:p>
        </p:txBody>
      </p:sp>
      <p:sp>
        <p:nvSpPr>
          <p:cNvPr id="17" name="テキスト ボックス 16">
            <a:extLst>
              <a:ext uri="{FF2B5EF4-FFF2-40B4-BE49-F238E27FC236}">
                <a16:creationId xmlns:a16="http://schemas.microsoft.com/office/drawing/2014/main" id="{9AA830BA-A277-C75F-9E5A-9C1C7AA8865F}"/>
              </a:ext>
            </a:extLst>
          </p:cNvPr>
          <p:cNvSpPr txBox="1"/>
          <p:nvPr/>
        </p:nvSpPr>
        <p:spPr>
          <a:xfrm>
            <a:off x="1880809" y="540175"/>
            <a:ext cx="1292662" cy="6150317"/>
          </a:xfrm>
          <a:prstGeom prst="rect">
            <a:avLst/>
          </a:prstGeom>
          <a:noFill/>
        </p:spPr>
        <p:txBody>
          <a:bodyPr vert="eaVert" wrap="square" rtlCol="0">
            <a:spAutoFit/>
          </a:bodyPr>
          <a:lstStyle/>
          <a:p>
            <a:pPr>
              <a:lnSpc>
                <a:spcPct val="15000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１</a:t>
            </a:r>
            <a:r>
              <a:rPr lang="ja-JP" altLang="en-US" sz="1200" dirty="0">
                <a:latin typeface="ＭＳ 明朝" panose="02020609040205080304" pitchFamily="17" charset="-128"/>
                <a:ea typeface="ＭＳ 明朝" panose="02020609040205080304" pitchFamily="17" charset="-128"/>
              </a:rPr>
              <a:t>　</a:t>
            </a:r>
            <a:r>
              <a:rPr lang="ja-JP" altLang="en-US" sz="1200" dirty="0" err="1" smtClean="0">
                <a:latin typeface="ＭＳ 明朝" panose="02020609040205080304" pitchFamily="17" charset="-128"/>
                <a:ea typeface="ＭＳ 明朝" panose="02020609040205080304" pitchFamily="17" charset="-128"/>
              </a:rPr>
              <a:t>すじ</a:t>
            </a:r>
            <a:r>
              <a:rPr lang="ja-JP" altLang="en-US" sz="1200" dirty="0" smtClean="0">
                <a:latin typeface="ＭＳ 明朝" panose="02020609040205080304" pitchFamily="17" charset="-128"/>
                <a:ea typeface="ＭＳ 明朝" panose="02020609040205080304" pitchFamily="17" charset="-128"/>
              </a:rPr>
              <a:t>道の通った文章となるように、段落のまとまりを意識して構成した。</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r>
              <a:rPr lang="ja-JP" altLang="en-US" sz="1200" dirty="0" smtClean="0">
                <a:latin typeface="ＭＳ 明朝" panose="02020609040205080304" pitchFamily="17" charset="-128"/>
                <a:ea typeface="ＭＳ 明朝" panose="02020609040205080304" pitchFamily="17" charset="-128"/>
              </a:rPr>
              <a:t>　　２　読み手が理解しやすいように、予想される反論とそれに対する考えを加えた。</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　３</a:t>
            </a:r>
            <a:r>
              <a:rPr lang="ja-JP" altLang="en-US" sz="1200" dirty="0">
                <a:latin typeface="ＭＳ 明朝" panose="02020609040205080304" pitchFamily="17" charset="-128"/>
                <a:ea typeface="ＭＳ 明朝" panose="02020609040205080304" pitchFamily="17" charset="-128"/>
              </a:rPr>
              <a:t>　文章に説得力を</a:t>
            </a:r>
            <a:r>
              <a:rPr lang="ja-JP" altLang="en-US" sz="1200" dirty="0" smtClean="0">
                <a:latin typeface="ＭＳ 明朝" panose="02020609040205080304" pitchFamily="17" charset="-128"/>
                <a:ea typeface="ＭＳ 明朝" panose="02020609040205080304" pitchFamily="17" charset="-128"/>
              </a:rPr>
              <a:t>もたせるために、自分の主張をはじめと</a:t>
            </a:r>
            <a:r>
              <a:rPr lang="ja-JP" altLang="en-US" sz="1200" dirty="0">
                <a:latin typeface="ＭＳ 明朝" panose="02020609040205080304" pitchFamily="17" charset="-128"/>
                <a:ea typeface="ＭＳ 明朝" panose="02020609040205080304" pitchFamily="17" charset="-128"/>
              </a:rPr>
              <a:t>終わり</a:t>
            </a:r>
            <a:r>
              <a:rPr lang="ja-JP" altLang="en-US" sz="1200" dirty="0" smtClean="0">
                <a:latin typeface="ＭＳ 明朝" panose="02020609040205080304" pitchFamily="17" charset="-128"/>
                <a:ea typeface="ＭＳ 明朝" panose="02020609040205080304" pitchFamily="17" charset="-128"/>
              </a:rPr>
              <a:t>に示した。</a:t>
            </a: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　</a:t>
            </a:r>
            <a:endParaRPr lang="en-US" altLang="ja-JP" sz="1200" dirty="0" smtClean="0">
              <a:latin typeface="ＭＳ 明朝" panose="02020609040205080304" pitchFamily="17" charset="-128"/>
              <a:ea typeface="ＭＳ 明朝" panose="02020609040205080304" pitchFamily="17" charset="-128"/>
            </a:endParaRPr>
          </a:p>
          <a:p>
            <a:pPr>
              <a:lnSpc>
                <a:spcPct val="150000"/>
              </a:lnSpc>
            </a:pP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　４</a:t>
            </a:r>
            <a:r>
              <a:rPr lang="ja-JP" altLang="en-US" sz="1200" dirty="0">
                <a:latin typeface="ＭＳ 明朝" panose="02020609040205080304" pitchFamily="17" charset="-128"/>
                <a:ea typeface="ＭＳ 明朝" panose="02020609040205080304" pitchFamily="17" charset="-128"/>
              </a:rPr>
              <a:t>　</a:t>
            </a:r>
            <a:r>
              <a:rPr lang="ja-JP" altLang="en-US" sz="1200" dirty="0" smtClean="0">
                <a:latin typeface="ＭＳ 明朝" panose="02020609040205080304" pitchFamily="17" charset="-128"/>
                <a:ea typeface="ＭＳ 明朝" panose="02020609040205080304" pitchFamily="17" charset="-128"/>
              </a:rPr>
              <a:t>読み手に興味をもってもらえるように、自分が調べたきっかけを示した。</a:t>
            </a:r>
            <a:endParaRPr kumimoji="1" lang="en-US" altLang="ja-JP" sz="12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263994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FF11010-06FB-4B7F-FEBE-4515D6B1B2B2}"/>
              </a:ext>
            </a:extLst>
          </p:cNvPr>
          <p:cNvSpPr txBox="1"/>
          <p:nvPr/>
        </p:nvSpPr>
        <p:spPr>
          <a:xfrm>
            <a:off x="7285864" y="449947"/>
            <a:ext cx="1107996" cy="5990767"/>
          </a:xfrm>
          <a:prstGeom prst="rect">
            <a:avLst/>
          </a:prstGeom>
          <a:noFill/>
          <a:ln w="3175">
            <a:noFill/>
          </a:ln>
        </p:spPr>
        <p:txBody>
          <a:bodyPr vert="eaVert" wrap="square" tIns="36000" bIns="36000" rtlCol="0">
            <a:spAutoFit/>
          </a:bodyPr>
          <a:lstStyle/>
          <a:p>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条件</a:t>
            </a:r>
            <a:r>
              <a:rPr kumimoji="1" lang="en-US" altLang="ja-JP" sz="1200" dirty="0">
                <a:latin typeface="ＭＳ ゴシック" panose="020B0609070205080204" pitchFamily="49" charset="-128"/>
                <a:ea typeface="ＭＳ ゴシック" panose="020B0609070205080204" pitchFamily="49" charset="-128"/>
              </a:rPr>
              <a:t>〉</a:t>
            </a:r>
          </a:p>
          <a:p>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a:t>
            </a:r>
            <a:r>
              <a:rPr kumimoji="1" lang="ja-JP" altLang="en-US" sz="1200" dirty="0">
                <a:latin typeface="ＭＳ 明朝" panose="02020609040205080304" pitchFamily="17" charset="-128"/>
                <a:ea typeface="ＭＳ 明朝" panose="02020609040205080304" pitchFamily="17" charset="-128"/>
              </a:rPr>
              <a:t>　</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err="1" smtClean="0">
                <a:latin typeface="ＭＳ ゴシック" panose="020B0609070205080204" pitchFamily="49" charset="-128"/>
                <a:ea typeface="ＭＳ ゴシック" panose="020B0609070205080204" pitchFamily="49" charset="-128"/>
              </a:rPr>
              <a:t>ふせんを</a:t>
            </a:r>
            <a:r>
              <a:rPr kumimoji="1" lang="ja-JP" altLang="en-US" sz="1200" dirty="0" smtClean="0">
                <a:latin typeface="ＭＳ ゴシック" panose="020B0609070205080204" pitchFamily="49" charset="-128"/>
                <a:ea typeface="ＭＳ ゴシック" panose="020B0609070205080204" pitchFamily="49" charset="-128"/>
              </a:rPr>
              <a:t>整理したシート</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a:latin typeface="ＭＳ 明朝" panose="02020609040205080304" pitchFamily="17" charset="-128"/>
                <a:ea typeface="ＭＳ 明朝" panose="02020609040205080304" pitchFamily="17" charset="-128"/>
              </a:rPr>
              <a:t>の中から</a:t>
            </a:r>
            <a:r>
              <a:rPr kumimoji="1" lang="ja-JP" altLang="en-US" sz="1200" dirty="0" smtClean="0">
                <a:latin typeface="ＭＳ 明朝" panose="02020609040205080304" pitchFamily="17" charset="-128"/>
                <a:ea typeface="ＭＳ 明朝" panose="02020609040205080304" pitchFamily="17" charset="-128"/>
              </a:rPr>
              <a:t>、予想される反論に対する考え方として</a:t>
            </a:r>
            <a:endParaRPr kumimoji="1" lang="en-US" altLang="ja-JP" sz="1200" dirty="0" smtClean="0">
              <a:latin typeface="ＭＳ 明朝" panose="02020609040205080304" pitchFamily="17" charset="-128"/>
              <a:ea typeface="ＭＳ 明朝" panose="02020609040205080304" pitchFamily="17" charset="-128"/>
            </a:endParaRPr>
          </a:p>
          <a:p>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　 必要な情報を探して、言葉や文を取り上げて書くこと。</a:t>
            </a:r>
            <a:endParaRPr kumimoji="1" lang="en-US" altLang="ja-JP" sz="1200" dirty="0" smtClean="0">
              <a:latin typeface="ＭＳ 明朝" panose="02020609040205080304" pitchFamily="17" charset="-128"/>
              <a:ea typeface="ＭＳ 明朝" panose="02020609040205080304" pitchFamily="17" charset="-128"/>
            </a:endParaRPr>
          </a:p>
          <a:p>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 六十字以上、</a:t>
            </a:r>
            <a:r>
              <a:rPr kumimoji="1" lang="ja-JP" altLang="en-US" sz="1200" dirty="0">
                <a:latin typeface="ＭＳ 明朝" panose="02020609040205080304" pitchFamily="17" charset="-128"/>
                <a:ea typeface="ＭＳ 明朝" panose="02020609040205080304" pitchFamily="17" charset="-128"/>
              </a:rPr>
              <a:t>百</a:t>
            </a:r>
            <a:r>
              <a:rPr kumimoji="1" lang="ja-JP" altLang="en-US" sz="1200" dirty="0" smtClean="0">
                <a:latin typeface="ＭＳ 明朝" panose="02020609040205080304" pitchFamily="17" charset="-128"/>
                <a:ea typeface="ＭＳ 明朝" panose="02020609040205080304" pitchFamily="17" charset="-128"/>
              </a:rPr>
              <a:t>字以内にまとめて書くこと。</a:t>
            </a:r>
            <a:endParaRPr kumimoji="1" lang="en-US" altLang="ja-JP" sz="1200" dirty="0" smtClean="0">
              <a:latin typeface="ＭＳ 明朝" panose="02020609040205080304" pitchFamily="17" charset="-128"/>
              <a:ea typeface="ＭＳ 明朝" panose="02020609040205080304" pitchFamily="17" charset="-128"/>
            </a:endParaRPr>
          </a:p>
          <a:p>
            <a:pPr algn="just"/>
            <a:r>
              <a:rPr kumimoji="1" lang="ja-JP" altLang="en-US" sz="1200" dirty="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◆の印から書きましょう。とちゅうで行を変えないで、続けて書きましょう。</a:t>
            </a:r>
            <a:endParaRPr kumimoji="1" lang="en-US" altLang="ja-JP" sz="1200" dirty="0">
              <a:latin typeface="ＭＳ 明朝" panose="02020609040205080304" pitchFamily="17" charset="-128"/>
              <a:ea typeface="ＭＳ 明朝" panose="02020609040205080304" pitchFamily="17" charset="-128"/>
            </a:endParaRPr>
          </a:p>
        </p:txBody>
      </p:sp>
      <p:sp>
        <p:nvSpPr>
          <p:cNvPr id="7" name="テキスト ボックス 6">
            <a:extLst>
              <a:ext uri="{FF2B5EF4-FFF2-40B4-BE49-F238E27FC236}">
                <a16:creationId xmlns:a16="http://schemas.microsoft.com/office/drawing/2014/main" id="{7DB47F18-2B9D-B0DB-CF77-B431DA343C72}"/>
              </a:ext>
            </a:extLst>
          </p:cNvPr>
          <p:cNvSpPr txBox="1"/>
          <p:nvPr/>
        </p:nvSpPr>
        <p:spPr>
          <a:xfrm>
            <a:off x="6882374" y="396399"/>
            <a:ext cx="369332" cy="1876074"/>
          </a:xfrm>
          <a:prstGeom prst="rect">
            <a:avLst/>
          </a:prstGeom>
          <a:noFill/>
        </p:spPr>
        <p:txBody>
          <a:bodyPr vert="eaVert" wrap="square" rtlCol="0">
            <a:spAutoFit/>
          </a:bodyPr>
          <a:lstStyle/>
          <a:p>
            <a:pPr algn="ctr"/>
            <a:r>
              <a:rPr lang="en-US" altLang="ja-JP" sz="1200" b="1" dirty="0" smtClean="0">
                <a:latin typeface="ＭＳ ゴシック" panose="020B0609070205080204" pitchFamily="49" charset="-128"/>
                <a:ea typeface="ＭＳ ゴシック" panose="020B0609070205080204" pitchFamily="49" charset="-128"/>
              </a:rPr>
              <a:t>【</a:t>
            </a:r>
            <a:r>
              <a:rPr lang="ja-JP" altLang="en-US" sz="1200" b="1" dirty="0" smtClean="0">
                <a:latin typeface="ＭＳ ゴシック" panose="020B0609070205080204" pitchFamily="49" charset="-128"/>
                <a:ea typeface="ＭＳ ゴシック" panose="020B0609070205080204" pitchFamily="49" charset="-128"/>
              </a:rPr>
              <a:t>ゆうたさんの</a:t>
            </a:r>
            <a:r>
              <a:rPr lang="ja-JP" altLang="en-US" sz="1200" b="1" dirty="0">
                <a:latin typeface="ＭＳ ゴシック" panose="020B0609070205080204" pitchFamily="49" charset="-128"/>
                <a:ea typeface="ＭＳ ゴシック" panose="020B0609070205080204" pitchFamily="49" charset="-128"/>
              </a:rPr>
              <a:t>意見文</a:t>
            </a:r>
            <a:r>
              <a:rPr lang="en-US" altLang="ja-JP" sz="1200" b="1" dirty="0" smtClean="0">
                <a:latin typeface="ＭＳ ゴシック" panose="020B0609070205080204" pitchFamily="49" charset="-128"/>
                <a:ea typeface="ＭＳ ゴシック" panose="020B0609070205080204" pitchFamily="49" charset="-128"/>
              </a:rPr>
              <a:t>】 </a:t>
            </a:r>
            <a:endParaRPr kumimoji="1" lang="ja-JP" altLang="en-US" sz="1200" b="1" dirty="0">
              <a:latin typeface="ＭＳ ゴシック" panose="020B0609070205080204" pitchFamily="49" charset="-128"/>
              <a:ea typeface="ＭＳ ゴシック" panose="020B0609070205080204" pitchFamily="49" charset="-128"/>
            </a:endParaRPr>
          </a:p>
        </p:txBody>
      </p:sp>
      <p:grpSp>
        <p:nvGrpSpPr>
          <p:cNvPr id="10" name="グループ化 9"/>
          <p:cNvGrpSpPr/>
          <p:nvPr/>
        </p:nvGrpSpPr>
        <p:grpSpPr>
          <a:xfrm>
            <a:off x="372982" y="813636"/>
            <a:ext cx="6498778" cy="5746111"/>
            <a:chOff x="252114" y="792911"/>
            <a:chExt cx="6498778" cy="5746111"/>
          </a:xfrm>
        </p:grpSpPr>
        <p:sp>
          <p:nvSpPr>
            <p:cNvPr id="11" name="テキスト ボックス 10">
              <a:extLst>
                <a:ext uri="{FF2B5EF4-FFF2-40B4-BE49-F238E27FC236}">
                  <a16:creationId xmlns:a16="http://schemas.microsoft.com/office/drawing/2014/main" id="{54297E65-94A0-341C-F043-E80523C03A72}"/>
                </a:ext>
              </a:extLst>
            </p:cNvPr>
            <p:cNvSpPr txBox="1"/>
            <p:nvPr/>
          </p:nvSpPr>
          <p:spPr>
            <a:xfrm>
              <a:off x="252114" y="792911"/>
              <a:ext cx="6498778" cy="5746111"/>
            </a:xfrm>
            <a:prstGeom prst="rect">
              <a:avLst/>
            </a:prstGeom>
            <a:solidFill>
              <a:schemeClr val="bg1">
                <a:alpha val="50196"/>
              </a:schemeClr>
            </a:solidFill>
            <a:ln w="28575" cmpd="dbl">
              <a:solidFill>
                <a:schemeClr val="tx1"/>
              </a:solidFill>
            </a:ln>
          </p:spPr>
          <p:txBody>
            <a:bodyPr rot="0" spcFirstLastPara="0" vert="eaVert" wrap="square" lIns="132081" tIns="66040" rIns="132081" bIns="66040" numCol="1" spcCol="0" rtlCol="0" fromWordArt="0" anchor="t" anchorCtr="0" forceAA="0" compatLnSpc="1">
              <a:prstTxWarp prst="textNoShape">
                <a:avLst/>
              </a:prstTxWarp>
              <a:noAutofit/>
            </a:bodyPr>
            <a:lstStyle/>
            <a:p>
              <a:pPr algn="just"/>
              <a:r>
                <a:rPr lang="ja-JP" altLang="en-US"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ユニバーサルデザインの考え方で学校のみんなが幸せになれる</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私たちの学校には、だれもが過ごしやすくするために、もっとＵＤの設備や考え方を取り入れていくべきだと考えます</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。その理由は三つあります。</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一つ目は、「</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わかりやすい案内表示」として、必要な場所</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に日本語だけでなく、外国語</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で書かれた</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表示もあれば、外国の子供たちも生活しやすいからです。これから、外国の友達と学ぶ機会がふえたときに、きっと役立つと思います。</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二つ目は</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、「車いすに対応したトイレ」があると</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、もし、けが</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で車</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いすを</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使うことになって</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も安心して使えるからです。みんなが使う場所は、だれ</a:t>
              </a:r>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も</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が安心して使えるようにする必要があると思います。</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三つ目は</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図書室などの受付カウンター」の下が大きく空いていると、車いすの人も使いやすいし、いすに座ってゆっくり対応することもできるからです。当たり前に使っている場所にも、ちょっとした工夫で、さらに快適に使うことができるのではないでしょうか。</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もしかしたら</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、「困っている人が出てから取り組めばいいのではないか」という意見もあるかもしれません。</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endParaRPr lang="en-US" altLang="ja-JP" sz="13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r>
                <a:rPr lang="ja-JP" altLang="en-US"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このように、私たちの学校にＵＤの設備や考え方を取り入れることで、だれもが快適に過ごしやすい学校になります。みんなでＵＤの考え方を広めて、だれもが使いやすい学校にしていきましょう。</a:t>
              </a:r>
              <a:endParaRPr lang="en-US" altLang="ja-JP" sz="1200" kern="100" dirty="0" smtClean="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r>
                <a:rPr lang="ja-JP" altLang="en-US"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rPr>
                <a:t>　</a:t>
              </a:r>
              <a:endParaRPr lang="en-US" altLang="ja-JP" sz="12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a:p>
              <a:pPr algn="just"/>
              <a:endParaRPr lang="en-US" altLang="ja-JP" sz="1300" kern="100" dirty="0">
                <a:latin typeface="UD デジタル 教科書体 NP-R" panose="02020400000000000000" pitchFamily="18" charset="-128"/>
                <a:ea typeface="UD デジタル 教科書体 NP-R" panose="02020400000000000000" pitchFamily="18" charset="-128"/>
                <a:cs typeface="Times New Roman" panose="02020603050405020304" pitchFamily="18" charset="0"/>
              </a:endParaRPr>
            </a:p>
          </p:txBody>
        </p:sp>
        <p:sp>
          <p:nvSpPr>
            <p:cNvPr id="3" name="正方形/長方形 2"/>
            <p:cNvSpPr/>
            <p:nvPr/>
          </p:nvSpPr>
          <p:spPr>
            <a:xfrm>
              <a:off x="959437" y="906535"/>
              <a:ext cx="2525831" cy="558195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aphicFrame>
        <p:nvGraphicFramePr>
          <p:cNvPr id="8" name="表 7"/>
          <p:cNvGraphicFramePr>
            <a:graphicFrameLocks noGrp="1"/>
          </p:cNvGraphicFramePr>
          <p:nvPr>
            <p:extLst>
              <p:ext uri="{D42A27DB-BD31-4B8C-83A1-F6EECF244321}">
                <p14:modId xmlns:p14="http://schemas.microsoft.com/office/powerpoint/2010/main" val="3327118116"/>
              </p:ext>
            </p:extLst>
          </p:nvPr>
        </p:nvGraphicFramePr>
        <p:xfrm>
          <a:off x="1139298" y="970547"/>
          <a:ext cx="2382541" cy="5486400"/>
        </p:xfrm>
        <a:graphic>
          <a:graphicData uri="http://schemas.openxmlformats.org/drawingml/2006/table">
            <a:tbl>
              <a:tblPr firstRow="1" bandRow="1">
                <a:tableStyleId>{5940675A-B579-460E-94D1-54222C63F5DA}</a:tableStyleId>
              </a:tblPr>
              <a:tblGrid>
                <a:gridCol w="340363">
                  <a:extLst>
                    <a:ext uri="{9D8B030D-6E8A-4147-A177-3AD203B41FA5}">
                      <a16:colId xmlns:a16="http://schemas.microsoft.com/office/drawing/2014/main" val="3939766670"/>
                    </a:ext>
                  </a:extLst>
                </a:gridCol>
                <a:gridCol w="340363">
                  <a:extLst>
                    <a:ext uri="{9D8B030D-6E8A-4147-A177-3AD203B41FA5}">
                      <a16:colId xmlns:a16="http://schemas.microsoft.com/office/drawing/2014/main" val="183343537"/>
                    </a:ext>
                  </a:extLst>
                </a:gridCol>
                <a:gridCol w="340363">
                  <a:extLst>
                    <a:ext uri="{9D8B030D-6E8A-4147-A177-3AD203B41FA5}">
                      <a16:colId xmlns:a16="http://schemas.microsoft.com/office/drawing/2014/main" val="124227991"/>
                    </a:ext>
                  </a:extLst>
                </a:gridCol>
                <a:gridCol w="340363">
                  <a:extLst>
                    <a:ext uri="{9D8B030D-6E8A-4147-A177-3AD203B41FA5}">
                      <a16:colId xmlns:a16="http://schemas.microsoft.com/office/drawing/2014/main" val="334626622"/>
                    </a:ext>
                  </a:extLst>
                </a:gridCol>
                <a:gridCol w="340363">
                  <a:extLst>
                    <a:ext uri="{9D8B030D-6E8A-4147-A177-3AD203B41FA5}">
                      <a16:colId xmlns:a16="http://schemas.microsoft.com/office/drawing/2014/main" val="2844103734"/>
                    </a:ext>
                  </a:extLst>
                </a:gridCol>
                <a:gridCol w="340363">
                  <a:extLst>
                    <a:ext uri="{9D8B030D-6E8A-4147-A177-3AD203B41FA5}">
                      <a16:colId xmlns:a16="http://schemas.microsoft.com/office/drawing/2014/main" val="3423064873"/>
                    </a:ext>
                  </a:extLst>
                </a:gridCol>
                <a:gridCol w="340363">
                  <a:extLst>
                    <a:ext uri="{9D8B030D-6E8A-4147-A177-3AD203B41FA5}">
                      <a16:colId xmlns:a16="http://schemas.microsoft.com/office/drawing/2014/main" val="2668809676"/>
                    </a:ext>
                  </a:extLst>
                </a:gridCol>
              </a:tblGrid>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B w="6350" cap="flat" cmpd="sng" algn="ctr">
                      <a:solidFill>
                        <a:schemeClr val="tx1"/>
                      </a:solidFill>
                      <a:prstDash val="sysDot"/>
                      <a:round/>
                      <a:headEnd type="none" w="med" len="med"/>
                      <a:tailEnd type="none" w="med" len="med"/>
                    </a:lnB>
                  </a:tcPr>
                </a:tc>
                <a:tc>
                  <a:txBody>
                    <a:bodyPr/>
                    <a:lstStyle/>
                    <a:p>
                      <a:pPr algn="r"/>
                      <a:r>
                        <a:rPr kumimoji="1" lang="ja-JP" altLang="en-US" sz="500" dirty="0" smtClean="0">
                          <a:latin typeface="BIZ UDPゴシック" panose="020B0400000000000000" pitchFamily="50" charset="-128"/>
                          <a:ea typeface="BIZ UDPゴシック" panose="020B0400000000000000" pitchFamily="50" charset="-128"/>
                        </a:rPr>
                        <a:t>◆</a:t>
                      </a:r>
                      <a:endParaRPr kumimoji="1" lang="ja-JP" altLang="en-US" sz="500" dirty="0">
                        <a:latin typeface="BIZ UDPゴシック" panose="020B0400000000000000" pitchFamily="50" charset="-128"/>
                        <a:ea typeface="BIZ UDPゴシック" panose="020B0400000000000000" pitchFamily="50" charset="-128"/>
                      </a:endParaRPr>
                    </a:p>
                  </a:txBody>
                  <a:tcPr marL="45720" marR="45720">
                    <a:lnL w="6350" cap="flat" cmpd="sng" algn="ctr">
                      <a:solidFill>
                        <a:schemeClr val="tx1"/>
                      </a:solidFill>
                      <a:prstDash val="sysDot"/>
                      <a:round/>
                      <a:headEnd type="none" w="med" len="med"/>
                      <a:tailEnd type="none" w="med" len="med"/>
                    </a:lnL>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4283659750"/>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556260111"/>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210044122"/>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3633895123"/>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2077436816"/>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337637394"/>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470588639"/>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3127183158"/>
                  </a:ext>
                </a:extLst>
              </a:tr>
              <a:tr h="345261">
                <a:tc>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3442219846"/>
                  </a:ext>
                </a:extLst>
              </a:tr>
              <a:tr h="345261">
                <a:tc>
                  <a:txBody>
                    <a:bodyPr/>
                    <a:lstStyle/>
                    <a:p>
                      <a:pPr marL="0" marR="0" lvl="0" indent="0" algn="l" defTabSz="914362" rtl="0" eaLnBrk="1" fontAlgn="auto" latinLnBrk="0" hangingPunct="1">
                        <a:lnSpc>
                          <a:spcPct val="100000"/>
                        </a:lnSpc>
                        <a:spcBef>
                          <a:spcPts val="0"/>
                        </a:spcBef>
                        <a:spcAft>
                          <a:spcPts val="0"/>
                        </a:spcAft>
                        <a:buClrTx/>
                        <a:buSzTx/>
                        <a:buFontTx/>
                        <a:buNone/>
                        <a:tabLst/>
                        <a:defRPr/>
                      </a:pPr>
                      <a:r>
                        <a:rPr kumimoji="1" lang="en-US" altLang="ja-JP" sz="500" dirty="0" smtClean="0"/>
                        <a:t>100</a:t>
                      </a:r>
                      <a:endParaRPr kumimoji="1" lang="ja-JP" altLang="en-US" sz="500" dirty="0" smtClean="0"/>
                    </a:p>
                  </a:txBody>
                  <a:tcPr marL="36000" anchor="b">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26536757"/>
                  </a:ext>
                </a:extLst>
              </a:tr>
              <a:tr h="345261">
                <a:tc rowSpan="5">
                  <a:txBody>
                    <a:bodyPr/>
                    <a:lstStyle/>
                    <a:p>
                      <a:endParaRPr kumimoji="1" lang="ja-JP" altLang="en-US" dirty="0"/>
                    </a:p>
                  </a:txBody>
                  <a:tcPr>
                    <a:lnR w="635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2493313215"/>
                  </a:ext>
                </a:extLst>
              </a:tr>
              <a:tr h="345261">
                <a:tc vMerge="1">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306543205"/>
                  </a:ext>
                </a:extLst>
              </a:tr>
              <a:tr h="345261">
                <a:tc vMerge="1">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2956425211"/>
                  </a:ext>
                </a:extLst>
              </a:tr>
              <a:tr h="345261">
                <a:tc vMerge="1">
                  <a:txBody>
                    <a:bodyPr/>
                    <a:lstStyle/>
                    <a:p>
                      <a:endParaRPr kumimoji="1" lang="ja-JP" altLang="en-US" dirty="0"/>
                    </a:p>
                  </a:txBody>
                  <a:tcP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980467471"/>
                  </a:ext>
                </a:extLst>
              </a:tr>
              <a:tr h="345261">
                <a:tc vMerge="1">
                  <a:txBody>
                    <a:bodyPr/>
                    <a:lstStyle/>
                    <a:p>
                      <a:endParaRPr kumimoji="1" lang="ja-JP" altLang="en-US" sz="500" dirty="0"/>
                    </a:p>
                  </a:txBody>
                  <a:tcPr marL="45720" marR="45720" anchor="b">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tcPr>
                </a:tc>
                <a:tc>
                  <a:txBody>
                    <a:bodyPr/>
                    <a:lstStyle/>
                    <a:p>
                      <a:endParaRPr kumimoji="1" lang="ja-JP" altLang="en-US" sz="500" dirty="0"/>
                    </a:p>
                  </a:txBody>
                  <a:tcPr marL="45720" marR="4572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tcPr>
                </a:tc>
                <a:tc>
                  <a:txBody>
                    <a:bodyPr/>
                    <a:lstStyle/>
                    <a:p>
                      <a:endParaRPr kumimoji="1" lang="ja-JP" altLang="en-US" dirty="0"/>
                    </a:p>
                  </a:txBody>
                  <a:tcPr marL="45720" marR="45720">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tcPr>
                </a:tc>
                <a:tc>
                  <a:txBody>
                    <a:bodyPr/>
                    <a:lstStyle/>
                    <a:p>
                      <a:pPr algn="l"/>
                      <a:r>
                        <a:rPr kumimoji="1" lang="en-US" altLang="ja-JP" sz="500" dirty="0" smtClean="0"/>
                        <a:t>60</a:t>
                      </a:r>
                      <a:endParaRPr kumimoji="1" lang="ja-JP" altLang="en-US" sz="500" dirty="0"/>
                    </a:p>
                  </a:txBody>
                  <a:tcPr marL="45720" marR="4572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tcPr>
                </a:tc>
                <a:tc>
                  <a:txBody>
                    <a:bodyPr/>
                    <a:lstStyle/>
                    <a:p>
                      <a:endParaRPr kumimoji="1" lang="ja-JP" altLang="en-US"/>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510280893"/>
                  </a:ext>
                </a:extLst>
              </a:tr>
            </a:tbl>
          </a:graphicData>
        </a:graphic>
      </p:graphicFrame>
      <p:grpSp>
        <p:nvGrpSpPr>
          <p:cNvPr id="6" name="グループ化 5"/>
          <p:cNvGrpSpPr/>
          <p:nvPr/>
        </p:nvGrpSpPr>
        <p:grpSpPr>
          <a:xfrm>
            <a:off x="8384613" y="305295"/>
            <a:ext cx="923330" cy="6254452"/>
            <a:chOff x="8126375" y="433109"/>
            <a:chExt cx="923330" cy="5877311"/>
          </a:xfrm>
        </p:grpSpPr>
        <p:sp>
          <p:nvSpPr>
            <p:cNvPr id="5" name="テキスト ボックス 4">
              <a:extLst>
                <a:ext uri="{FF2B5EF4-FFF2-40B4-BE49-F238E27FC236}">
                  <a16:creationId xmlns:a16="http://schemas.microsoft.com/office/drawing/2014/main" id="{5386C32F-8894-296B-C33E-79C4888C3E75}"/>
                </a:ext>
              </a:extLst>
            </p:cNvPr>
            <p:cNvSpPr txBox="1"/>
            <p:nvPr/>
          </p:nvSpPr>
          <p:spPr>
            <a:xfrm>
              <a:off x="8126375" y="433109"/>
              <a:ext cx="923330" cy="5877311"/>
            </a:xfrm>
            <a:prstGeom prst="rect">
              <a:avLst/>
            </a:prstGeom>
            <a:noFill/>
          </p:spPr>
          <p:txBody>
            <a:bodyPr vert="eaVert" wrap="square" rtlCol="0">
              <a:spAutoFit/>
            </a:bodyPr>
            <a:lstStyle/>
            <a:p>
              <a:r>
                <a:rPr kumimoji="1" lang="ja-JP" altLang="en-US" sz="1200" dirty="0" smtClean="0">
                  <a:latin typeface="ＭＳ 明朝" panose="02020609040205080304" pitchFamily="17" charset="-128"/>
                  <a:ea typeface="ＭＳ 明朝" panose="02020609040205080304" pitchFamily="17" charset="-128"/>
                </a:rPr>
                <a:t>（３）　ゆうた</a:t>
              </a:r>
              <a:r>
                <a:rPr kumimoji="1" lang="ja-JP" altLang="en-US" sz="1200" dirty="0">
                  <a:latin typeface="ＭＳ 明朝" panose="02020609040205080304" pitchFamily="17" charset="-128"/>
                  <a:ea typeface="ＭＳ 明朝" panose="02020609040205080304" pitchFamily="17" charset="-128"/>
                </a:rPr>
                <a:t>さん</a:t>
              </a:r>
              <a:r>
                <a:rPr kumimoji="1" lang="ja-JP" altLang="en-US" sz="1200" dirty="0" smtClean="0">
                  <a:latin typeface="ＭＳ 明朝" panose="02020609040205080304" pitchFamily="17" charset="-128"/>
                  <a:ea typeface="ＭＳ 明朝" panose="02020609040205080304" pitchFamily="17" charset="-128"/>
                </a:rPr>
                <a:t>は、</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ゴシック" panose="020B0609070205080204" pitchFamily="49" charset="-128"/>
                  <a:ea typeface="ＭＳ ゴシック" panose="020B0609070205080204" pitchFamily="49" charset="-128"/>
                </a:rPr>
                <a:t>ゆうたさんの</a:t>
              </a:r>
              <a:r>
                <a:rPr kumimoji="1" lang="ja-JP" altLang="en-US" sz="1200" dirty="0">
                  <a:latin typeface="ＭＳ ゴシック" panose="020B0609070205080204" pitchFamily="49" charset="-128"/>
                  <a:ea typeface="ＭＳ ゴシック" panose="020B0609070205080204" pitchFamily="49" charset="-128"/>
                </a:rPr>
                <a:t>意見文</a:t>
              </a:r>
              <a:r>
                <a:rPr kumimoji="1" lang="en-US" altLang="ja-JP" sz="1200" dirty="0" smtClean="0">
                  <a:latin typeface="ＭＳ 明朝" panose="02020609040205080304" pitchFamily="17" charset="-128"/>
                  <a:ea typeface="ＭＳ 明朝" panose="02020609040205080304" pitchFamily="17" charset="-128"/>
                </a:rPr>
                <a:t>】</a:t>
              </a:r>
              <a:r>
                <a:rPr kumimoji="1" lang="ja-JP" altLang="en-US" sz="1200" dirty="0" smtClean="0">
                  <a:latin typeface="ＭＳ 明朝" panose="02020609040205080304" pitchFamily="17" charset="-128"/>
                  <a:ea typeface="ＭＳ 明朝" panose="02020609040205080304" pitchFamily="17" charset="-128"/>
                </a:rPr>
                <a:t>の　　　　　　に、</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err="1">
                  <a:latin typeface="ＭＳ ゴシック" panose="020B0609070205080204" pitchFamily="49" charset="-128"/>
                  <a:ea typeface="ＭＳ ゴシック" panose="020B0609070205080204" pitchFamily="49" charset="-128"/>
                </a:rPr>
                <a:t>ふせんを</a:t>
              </a:r>
              <a:r>
                <a:rPr kumimoji="1" lang="ja-JP" altLang="en-US" sz="1200" dirty="0" smtClean="0">
                  <a:latin typeface="ＭＳ ゴシック" panose="020B0609070205080204" pitchFamily="49" charset="-128"/>
                  <a:ea typeface="ＭＳ ゴシック" panose="020B0609070205080204" pitchFamily="49" charset="-128"/>
                </a:rPr>
                <a:t>整理した</a:t>
              </a:r>
              <a:endParaRPr kumimoji="1" lang="en-US" altLang="ja-JP" sz="1200" dirty="0" smtClean="0">
                <a:latin typeface="ＭＳ ゴシック" panose="020B0609070205080204" pitchFamily="49" charset="-128"/>
                <a:ea typeface="ＭＳ ゴシック" panose="020B0609070205080204" pitchFamily="49" charset="-128"/>
              </a:endParaRPr>
            </a:p>
            <a:p>
              <a:r>
                <a:rPr kumimoji="1" lang="en-US" altLang="ja-JP" sz="1200" dirty="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     </a:t>
              </a:r>
              <a:r>
                <a:rPr kumimoji="1" lang="ja-JP" altLang="en-US" sz="1200" dirty="0" smtClean="0">
                  <a:latin typeface="ＭＳ ゴシック" panose="020B0609070205080204" pitchFamily="49" charset="-128"/>
                  <a:ea typeface="ＭＳ ゴシック" panose="020B0609070205080204" pitchFamily="49" charset="-128"/>
                </a:rPr>
                <a:t>シート</a:t>
              </a:r>
              <a:r>
                <a:rPr kumimoji="1" lang="en-US" altLang="ja-JP" sz="1200" dirty="0">
                  <a:latin typeface="ＭＳ ゴシック" panose="020B0609070205080204" pitchFamily="49" charset="-128"/>
                  <a:ea typeface="ＭＳ ゴシック" panose="020B0609070205080204" pitchFamily="49" charset="-128"/>
                </a:rPr>
                <a:t>】 </a:t>
              </a:r>
              <a:r>
                <a:rPr kumimoji="1" lang="ja-JP" altLang="en-US" sz="1200" dirty="0" smtClean="0">
                  <a:latin typeface="ＭＳ 明朝" panose="02020609040205080304" pitchFamily="17" charset="-128"/>
                  <a:ea typeface="ＭＳ 明朝" panose="02020609040205080304" pitchFamily="17" charset="-128"/>
                </a:rPr>
                <a:t>や</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意見文の構成を書き直したもの</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明朝" panose="02020609040205080304" pitchFamily="17" charset="-128"/>
                  <a:ea typeface="ＭＳ 明朝" panose="02020609040205080304" pitchFamily="17" charset="-128"/>
                </a:rPr>
                <a:t>をもとに、「</a:t>
              </a:r>
              <a:r>
                <a:rPr kumimoji="1" lang="ja-JP" altLang="en-US" sz="1200" dirty="0">
                  <a:latin typeface="ＭＳ 明朝" panose="02020609040205080304" pitchFamily="17" charset="-128"/>
                  <a:ea typeface="ＭＳ 明朝" panose="02020609040205080304" pitchFamily="17" charset="-128"/>
                </a:rPr>
                <a:t>予想される反論</a:t>
              </a:r>
              <a:r>
                <a:rPr kumimoji="1" lang="ja-JP" altLang="en-US" sz="1200" dirty="0" smtClean="0">
                  <a:latin typeface="ＭＳ 明朝" panose="02020609040205080304" pitchFamily="17" charset="-128"/>
                  <a:ea typeface="ＭＳ 明朝" panose="02020609040205080304" pitchFamily="17" charset="-128"/>
                </a:rPr>
                <a:t>に対</a:t>
              </a:r>
              <a:endParaRPr kumimoji="1" lang="en-US" altLang="ja-JP" sz="1200" dirty="0" smtClean="0">
                <a:latin typeface="ＭＳ 明朝" panose="02020609040205080304" pitchFamily="17" charset="-128"/>
                <a:ea typeface="ＭＳ 明朝" panose="02020609040205080304" pitchFamily="17" charset="-128"/>
              </a:endParaRPr>
            </a:p>
            <a:p>
              <a:r>
                <a:rPr kumimoji="1" lang="en-US" altLang="ja-JP" sz="1200" dirty="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する</a:t>
              </a:r>
              <a:r>
                <a:rPr kumimoji="1" lang="ja-JP" altLang="en-US" sz="1200" dirty="0">
                  <a:latin typeface="ＭＳ 明朝" panose="02020609040205080304" pitchFamily="17" charset="-128"/>
                  <a:ea typeface="ＭＳ 明朝" panose="02020609040205080304" pitchFamily="17" charset="-128"/>
                </a:rPr>
                <a:t>考え」</a:t>
              </a:r>
              <a:r>
                <a:rPr kumimoji="1" lang="ja-JP" altLang="en-US" sz="1200" dirty="0" smtClean="0">
                  <a:latin typeface="ＭＳ 明朝" panose="02020609040205080304" pitchFamily="17" charset="-128"/>
                  <a:ea typeface="ＭＳ 明朝" panose="02020609040205080304" pitchFamily="17" charset="-128"/>
                </a:rPr>
                <a:t>を</a:t>
              </a:r>
              <a:r>
                <a:rPr kumimoji="1" lang="ja-JP" altLang="en-US" sz="1200" dirty="0">
                  <a:latin typeface="ＭＳ 明朝" panose="02020609040205080304" pitchFamily="17" charset="-128"/>
                  <a:ea typeface="ＭＳ 明朝" panose="02020609040205080304" pitchFamily="17" charset="-128"/>
                </a:rPr>
                <a:t>書こうと</a:t>
              </a:r>
              <a:r>
                <a:rPr kumimoji="1" lang="ja-JP" altLang="en-US" sz="1200" dirty="0" smtClean="0">
                  <a:latin typeface="ＭＳ 明朝" panose="02020609040205080304" pitchFamily="17" charset="-128"/>
                  <a:ea typeface="ＭＳ 明朝" panose="02020609040205080304" pitchFamily="17" charset="-128"/>
                </a:rPr>
                <a:t>しています。あなた</a:t>
              </a:r>
              <a:r>
                <a:rPr kumimoji="1" lang="ja-JP" altLang="en-US" sz="1200" dirty="0">
                  <a:latin typeface="ＭＳ 明朝" panose="02020609040205080304" pitchFamily="17" charset="-128"/>
                  <a:ea typeface="ＭＳ 明朝" panose="02020609040205080304" pitchFamily="17" charset="-128"/>
                </a:rPr>
                <a:t>なら</a:t>
              </a:r>
              <a:r>
                <a:rPr kumimoji="1" lang="ja-JP" altLang="en-US" sz="1200" dirty="0" smtClean="0">
                  <a:latin typeface="ＭＳ 明朝" panose="02020609040205080304" pitchFamily="17" charset="-128"/>
                  <a:ea typeface="ＭＳ 明朝" panose="02020609040205080304" pitchFamily="17" charset="-128"/>
                </a:rPr>
                <a:t>、どのような内容を書きますか。あ</a:t>
              </a:r>
              <a:endParaRPr kumimoji="1" lang="en-US" altLang="ja-JP" sz="1200" dirty="0" smtClean="0">
                <a:latin typeface="ＭＳ 明朝" panose="02020609040205080304" pitchFamily="17" charset="-128"/>
                <a:ea typeface="ＭＳ 明朝" panose="02020609040205080304" pitchFamily="17" charset="-128"/>
              </a:endParaRPr>
            </a:p>
            <a:p>
              <a:r>
                <a:rPr kumimoji="1" lang="en-US" altLang="ja-JP" sz="1200" dirty="0">
                  <a:latin typeface="ＭＳ 明朝" panose="02020609040205080304" pitchFamily="17" charset="-128"/>
                  <a:ea typeface="ＭＳ 明朝" panose="02020609040205080304" pitchFamily="17" charset="-128"/>
                </a:rPr>
                <a:t> </a:t>
              </a:r>
              <a:r>
                <a:rPr kumimoji="1" lang="en-US" altLang="ja-JP" sz="1200" dirty="0" smtClean="0">
                  <a:latin typeface="ＭＳ 明朝" panose="02020609040205080304" pitchFamily="17" charset="-128"/>
                  <a:ea typeface="ＭＳ 明朝" panose="02020609040205080304" pitchFamily="17" charset="-128"/>
                </a:rPr>
                <a:t>     </a:t>
              </a:r>
              <a:r>
                <a:rPr kumimoji="1" lang="ja-JP" altLang="en-US" sz="1200" dirty="0" smtClean="0">
                  <a:latin typeface="ＭＳ 明朝" panose="02020609040205080304" pitchFamily="17" charset="-128"/>
                  <a:ea typeface="ＭＳ 明朝" panose="02020609040205080304" pitchFamily="17" charset="-128"/>
                </a:rPr>
                <a:t>との</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条件</a:t>
              </a:r>
              <a:r>
                <a:rPr kumimoji="1" lang="en-US" altLang="ja-JP" sz="1200" dirty="0">
                  <a:latin typeface="ＭＳ ゴシック" panose="020B0609070205080204" pitchFamily="49" charset="-128"/>
                  <a:ea typeface="ＭＳ ゴシック" panose="020B0609070205080204" pitchFamily="49" charset="-128"/>
                </a:rPr>
                <a:t>〉</a:t>
              </a:r>
              <a:r>
                <a:rPr kumimoji="1" lang="ja-JP" altLang="en-US" sz="1200" dirty="0" smtClean="0">
                  <a:latin typeface="ＭＳ 明朝" panose="02020609040205080304" pitchFamily="17" charset="-128"/>
                  <a:ea typeface="ＭＳ 明朝" panose="02020609040205080304" pitchFamily="17" charset="-128"/>
                </a:rPr>
                <a:t>に合わせて書きましょう</a:t>
              </a:r>
              <a:r>
                <a:rPr kumimoji="1" lang="ja-JP" altLang="en-US" sz="1200" dirty="0">
                  <a:latin typeface="ＭＳ 明朝" panose="02020609040205080304" pitchFamily="17" charset="-128"/>
                  <a:ea typeface="ＭＳ 明朝" panose="02020609040205080304" pitchFamily="17" charset="-128"/>
                </a:rPr>
                <a:t>。</a:t>
              </a:r>
              <a:endParaRPr kumimoji="1" lang="en-US" altLang="ja-JP" sz="1200" dirty="0">
                <a:latin typeface="ＭＳ 明朝" panose="02020609040205080304" pitchFamily="17" charset="-128"/>
                <a:ea typeface="ＭＳ 明朝" panose="02020609040205080304" pitchFamily="17" charset="-128"/>
              </a:endParaRPr>
            </a:p>
          </p:txBody>
        </p:sp>
        <p:sp>
          <p:nvSpPr>
            <p:cNvPr id="12" name="テキスト ボックス 11">
              <a:extLst>
                <a:ext uri="{FF2B5EF4-FFF2-40B4-BE49-F238E27FC236}">
                  <a16:creationId xmlns:a16="http://schemas.microsoft.com/office/drawing/2014/main" id="{8BBC2E76-BA34-CB58-8372-BDFEF5128286}"/>
                </a:ext>
              </a:extLst>
            </p:cNvPr>
            <p:cNvSpPr txBox="1"/>
            <p:nvPr/>
          </p:nvSpPr>
          <p:spPr>
            <a:xfrm>
              <a:off x="8771858" y="3812982"/>
              <a:ext cx="198233" cy="775325"/>
            </a:xfrm>
            <a:prstGeom prst="rect">
              <a:avLst/>
            </a:prstGeom>
          </p:spPr>
          <p:style>
            <a:lnRef idx="2">
              <a:schemeClr val="dk1"/>
            </a:lnRef>
            <a:fillRef idx="1">
              <a:schemeClr val="lt1"/>
            </a:fillRef>
            <a:effectRef idx="0">
              <a:schemeClr val="dk1"/>
            </a:effectRef>
            <a:fontRef idx="minor">
              <a:schemeClr val="dk1"/>
            </a:fontRef>
          </p:style>
          <p:txBody>
            <a:bodyPr vert="eaVert" wrap="square" rtlCol="0">
              <a:spAutoFit/>
            </a:bodyPr>
            <a:lstStyle/>
            <a:p>
              <a:pPr algn="ctr"/>
              <a:endParaRPr kumimoji="1" lang="ja-JP" altLang="en-US" sz="1100" dirty="0">
                <a:latin typeface="ＭＳ ゴシック" panose="020B0609070205080204" pitchFamily="49" charset="-128"/>
                <a:ea typeface="ＭＳ ゴシック" panose="020B0609070205080204" pitchFamily="49" charset="-128"/>
              </a:endParaRPr>
            </a:p>
          </p:txBody>
        </p:sp>
      </p:grpSp>
    </p:spTree>
    <p:extLst>
      <p:ext uri="{BB962C8B-B14F-4D97-AF65-F5344CB8AC3E}">
        <p14:creationId xmlns:p14="http://schemas.microsoft.com/office/powerpoint/2010/main" val="309163444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6105</TotalTime>
  <Words>1710</Words>
  <Application>Microsoft Office PowerPoint</Application>
  <PresentationFormat>A4 210 x 297 mm</PresentationFormat>
  <Paragraphs>188</Paragraphs>
  <Slides>4</Slides>
  <Notes>0</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4</vt:i4>
      </vt:variant>
    </vt:vector>
  </HeadingPairs>
  <TitlesOfParts>
    <vt:vector size="19" baseType="lpstr">
      <vt:lpstr>BIZ UDPゴシック</vt:lpstr>
      <vt:lpstr>ＭＳ Ｐ明朝</vt:lpstr>
      <vt:lpstr>ＭＳ ゴシック</vt:lpstr>
      <vt:lpstr>ＭＳ 明朝</vt:lpstr>
      <vt:lpstr>UD Digi Kyokasho NK-R</vt:lpstr>
      <vt:lpstr>UD デジタル 教科書体 NK-R</vt:lpstr>
      <vt:lpstr>UD デジタル 教科書体 NP-R</vt:lpstr>
      <vt:lpstr>游ゴシック</vt:lpstr>
      <vt:lpstr>游ゴシック Light</vt:lpstr>
      <vt:lpstr>游明朝</vt:lpstr>
      <vt:lpstr>Arial</vt:lpstr>
      <vt:lpstr>Calibri</vt:lpstr>
      <vt:lpstr>Calibri Light</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0430535</cp:lastModifiedBy>
  <cp:revision>227</cp:revision>
  <cp:lastPrinted>2024-12-09T23:58:43Z</cp:lastPrinted>
  <dcterms:created xsi:type="dcterms:W3CDTF">2023-08-11T00:59:47Z</dcterms:created>
  <dcterms:modified xsi:type="dcterms:W3CDTF">2025-02-17T06:34:59Z</dcterms:modified>
</cp:coreProperties>
</file>