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</p:sldIdLst>
  <p:sldSz cx="9906000" cy="6858000" type="A4"/>
  <p:notesSz cx="6807200" cy="9939338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8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07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66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07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0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30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87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5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6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58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F8D3-1A35-4992-8CFD-C5677641308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D635-294A-4083-962C-7C790A5CD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5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2482" y="240074"/>
            <a:ext cx="6012646" cy="438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pPr defTabSz="957816"/>
            <a:r>
              <a:rPr kumimoji="1" lang="ja-JP" altLang="en-US" sz="2400" dirty="0">
                <a:solidFill>
                  <a:prstClr val="black"/>
                </a:solidFill>
              </a:rPr>
              <a:t>地震発生時の</a:t>
            </a:r>
            <a:r>
              <a:rPr kumimoji="1" lang="ja-JP" altLang="en-US" sz="2400" dirty="0" smtClean="0">
                <a:solidFill>
                  <a:prstClr val="black"/>
                </a:solidFill>
              </a:rPr>
              <a:t>フローチャート＜在校時＞</a:t>
            </a:r>
            <a:endParaRPr kumimoji="1"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454" y="960160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 smtClean="0">
                <a:solidFill>
                  <a:prstClr val="black"/>
                </a:solidFill>
              </a:rPr>
              <a:t>安全確保</a:t>
            </a:r>
            <a:endParaRPr kumimoji="1" lang="ja-JP" altLang="en-US" sz="19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2273" y="960160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情報収集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9831" y="960159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避難指示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27237" y="960160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避難誘導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42526" y="989749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安否確認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66662" y="487368"/>
            <a:ext cx="430554" cy="17367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対策本部設置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6185" y="676201"/>
            <a:ext cx="430554" cy="15479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被害</a:t>
            </a:r>
            <a:r>
              <a:rPr kumimoji="1" lang="ja-JP" altLang="en-US" sz="1900" dirty="0" smtClean="0">
                <a:solidFill>
                  <a:prstClr val="black"/>
                </a:solidFill>
              </a:rPr>
              <a:t>状況確認</a:t>
            </a:r>
            <a:endParaRPr kumimoji="1" lang="ja-JP" altLang="en-US" sz="1900" dirty="0">
              <a:solidFill>
                <a:prstClr val="black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331173" y="1268766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615712" y="1298355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8129071" y="1263221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7070381" y="1268766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2445582" y="1286732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4674401" y="1298355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5922945" y="1298355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endParaRPr kumimoji="1" lang="ja-JP" altLang="en-US" sz="1900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18884" y="352803"/>
            <a:ext cx="430554" cy="18713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 defTabSz="957816"/>
            <a:r>
              <a:rPr kumimoji="1" lang="ja-JP" altLang="en-US" sz="1900" dirty="0">
                <a:solidFill>
                  <a:prstClr val="black"/>
                </a:solidFill>
              </a:rPr>
              <a:t>事後</a:t>
            </a:r>
            <a:r>
              <a:rPr kumimoji="1" lang="ja-JP" altLang="en-US" sz="1900" dirty="0" smtClean="0">
                <a:solidFill>
                  <a:prstClr val="black"/>
                </a:solidFill>
              </a:rPr>
              <a:t>の対応処置</a:t>
            </a:r>
            <a:endParaRPr kumimoji="1" lang="ja-JP" altLang="en-US" sz="1900" dirty="0">
              <a:solidFill>
                <a:prstClr val="black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95365" y="2297452"/>
            <a:ext cx="1016899" cy="188092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・安全</a:t>
            </a:r>
            <a:r>
              <a:rPr kumimoji="1" lang="ja-JP" altLang="en-US" sz="1200" dirty="0">
                <a:solidFill>
                  <a:prstClr val="black"/>
                </a:solidFill>
              </a:rPr>
              <a:t>確保について生徒へ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指示する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。</a:t>
            </a:r>
            <a:endParaRPr kumimoji="1" lang="en-US" altLang="ja-JP" sz="1200" dirty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・避難</a:t>
            </a:r>
            <a:r>
              <a:rPr kumimoji="1" lang="ja-JP" altLang="en-US" sz="1200" dirty="0">
                <a:solidFill>
                  <a:prstClr val="black"/>
                </a:solidFill>
              </a:rPr>
              <a:t>経路及び避難場所の安全確認をする。</a:t>
            </a:r>
            <a:endParaRPr kumimoji="1"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12906" y="4251954"/>
            <a:ext cx="1016899" cy="2417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第１次避難行動</a:t>
            </a:r>
            <a:endParaRPr kumimoji="1" lang="en-US" altLang="ja-JP" sz="11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・机</a:t>
            </a:r>
            <a:r>
              <a:rPr kumimoji="1" lang="ja-JP" altLang="en-US" sz="1100" dirty="0">
                <a:solidFill>
                  <a:prstClr val="black"/>
                </a:solidFill>
              </a:rPr>
              <a:t>の下にもぐり、落下物等から身を守る。頭部を保護する。</a:t>
            </a:r>
            <a:endParaRPr kumimoji="1" lang="en-US" altLang="ja-JP" sz="1100" dirty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・「</a:t>
            </a:r>
            <a:r>
              <a:rPr kumimoji="1" lang="ja-JP" altLang="en-US" sz="1100" dirty="0">
                <a:solidFill>
                  <a:prstClr val="black"/>
                </a:solidFill>
              </a:rPr>
              <a:t>落ちてこない、倒れてこない、移動してこない」場所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に</a:t>
            </a:r>
            <a:r>
              <a:rPr kumimoji="1" lang="ja-JP" altLang="en-US" sz="1100" dirty="0">
                <a:solidFill>
                  <a:prstClr val="black"/>
                </a:solidFill>
              </a:rPr>
              <a:t>移動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する</a:t>
            </a:r>
            <a:r>
              <a:rPr kumimoji="1" lang="ja-JP" altLang="en-US" sz="1100" dirty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1862" y="2606051"/>
            <a:ext cx="430554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pPr defTabSz="957816"/>
            <a:r>
              <a:rPr kumimoji="1" lang="ja-JP" altLang="en-US" dirty="0">
                <a:solidFill>
                  <a:prstClr val="black"/>
                </a:solidFill>
              </a:rPr>
              <a:t>職員の動き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762" y="4714857"/>
            <a:ext cx="430554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pPr defTabSz="957816"/>
            <a:r>
              <a:rPr kumimoji="1" lang="ja-JP" altLang="en-US" dirty="0">
                <a:solidFill>
                  <a:prstClr val="black"/>
                </a:solidFill>
              </a:rPr>
              <a:t>生徒の動き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609774" y="2306164"/>
            <a:ext cx="1016899" cy="22793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・情報</a:t>
            </a:r>
            <a:r>
              <a:rPr kumimoji="1" lang="ja-JP" altLang="en-US" sz="1100" dirty="0">
                <a:solidFill>
                  <a:prstClr val="black"/>
                </a:solidFill>
              </a:rPr>
              <a:t>収集とともに、安全な場所に避難の指示を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する。（職員へ）</a:t>
            </a:r>
            <a:endParaRPr kumimoji="1" lang="en-US" altLang="ja-JP" sz="11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100" dirty="0">
                <a:solidFill>
                  <a:prstClr val="black"/>
                </a:solidFill>
              </a:rPr>
              <a:t>・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避難</a:t>
            </a:r>
            <a:r>
              <a:rPr kumimoji="1" lang="ja-JP" altLang="en-US" sz="1100" dirty="0">
                <a:solidFill>
                  <a:prstClr val="black"/>
                </a:solidFill>
              </a:rPr>
              <a:t>場所や避難経路が危険な場合は、最も安全な場所を決定する。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2719201" y="2332852"/>
            <a:ext cx="1016899" cy="15944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r>
              <a:rPr kumimoji="1" lang="ja-JP" altLang="en-US" sz="1200" dirty="0">
                <a:solidFill>
                  <a:prstClr val="black"/>
                </a:solidFill>
              </a:rPr>
              <a:t>第一避難場所に避難の指示を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する。（生徒へ）</a:t>
            </a:r>
            <a:endParaRPr kumimoji="1" lang="en-US" altLang="ja-JP" sz="1200" dirty="0" smtClean="0">
              <a:solidFill>
                <a:prstClr val="black"/>
              </a:solidFill>
            </a:endParaRPr>
          </a:p>
          <a:p>
            <a:pPr algn="ctr" defTabSz="957816"/>
            <a:r>
              <a:rPr kumimoji="1" lang="ja-JP" altLang="en-US" sz="1200" dirty="0" smtClean="0">
                <a:solidFill>
                  <a:srgbClr val="FF0000"/>
                </a:solidFill>
              </a:rPr>
              <a:t>（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運動場等）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829045" y="2335220"/>
            <a:ext cx="1016899" cy="22502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・生徒</a:t>
            </a:r>
            <a:r>
              <a:rPr kumimoji="1" lang="ja-JP" altLang="en-US" sz="1200" dirty="0">
                <a:solidFill>
                  <a:prstClr val="black"/>
                </a:solidFill>
              </a:rPr>
              <a:t>を安全な場所に誘導する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。</a:t>
            </a:r>
            <a:endParaRPr kumimoji="1" lang="en-US" altLang="ja-JP" sz="12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・トイレ</a:t>
            </a:r>
            <a:r>
              <a:rPr kumimoji="1" lang="ja-JP" altLang="en-US" sz="1200" dirty="0">
                <a:solidFill>
                  <a:prstClr val="black"/>
                </a:solidFill>
              </a:rPr>
              <a:t>、保健室、特別教室等にいる生徒の所在に留意する。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4923685" y="2332852"/>
            <a:ext cx="1016899" cy="22526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・人数</a:t>
            </a:r>
            <a:r>
              <a:rPr kumimoji="1" lang="ja-JP" altLang="en-US" sz="1200" dirty="0">
                <a:solidFill>
                  <a:prstClr val="black"/>
                </a:solidFill>
              </a:rPr>
              <a:t>と安否を確認し、本部に報告する。</a:t>
            </a:r>
            <a:endParaRPr kumimoji="1" lang="en-US" altLang="ja-JP" sz="1200" dirty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・負傷者</a:t>
            </a:r>
            <a:r>
              <a:rPr kumimoji="1" lang="ja-JP" altLang="en-US" sz="1200" dirty="0">
                <a:solidFill>
                  <a:prstClr val="black"/>
                </a:solidFill>
              </a:rPr>
              <a:t>の確認とけが人の応急手当を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行う。</a:t>
            </a:r>
            <a:endParaRPr kumimoji="1"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033120" y="2335220"/>
            <a:ext cx="1016899" cy="22502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・本</a:t>
            </a:r>
            <a:r>
              <a:rPr kumimoji="1" lang="ja-JP" altLang="en-US" sz="1200" dirty="0">
                <a:solidFill>
                  <a:prstClr val="black"/>
                </a:solidFill>
              </a:rPr>
              <a:t>部長等の指示により、各業務にあたる。</a:t>
            </a: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・必要</a:t>
            </a:r>
            <a:r>
              <a:rPr kumimoji="1" lang="ja-JP" altLang="en-US" sz="1200" dirty="0">
                <a:solidFill>
                  <a:prstClr val="black"/>
                </a:solidFill>
              </a:rPr>
              <a:t>に応じて避難住民の対応にあたる。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13240" y="2335220"/>
            <a:ext cx="1196917" cy="39741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・第一次</a:t>
            </a:r>
            <a:r>
              <a:rPr kumimoji="1" lang="ja-JP" altLang="en-US" sz="1100" dirty="0">
                <a:solidFill>
                  <a:prstClr val="black"/>
                </a:solidFill>
              </a:rPr>
              <a:t>避難場所が危険な場合は、第二次避難場所に誘導する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。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（〇○山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公園等）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（避難経路は、裏門から駐在所前を通り、公園に続く階段を登る。）</a:t>
            </a:r>
            <a:endParaRPr kumimoji="1" lang="ja-JP" altLang="en-US" sz="1100" dirty="0">
              <a:solidFill>
                <a:srgbClr val="FF0000"/>
              </a:solidFill>
            </a:endParaRPr>
          </a:p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・施設</a:t>
            </a:r>
            <a:r>
              <a:rPr kumimoji="1" lang="ja-JP" altLang="en-US" sz="1100" dirty="0">
                <a:solidFill>
                  <a:prstClr val="black"/>
                </a:solidFill>
              </a:rPr>
              <a:t>、通学路等の被害状況を確認し、本部に報告する。</a:t>
            </a:r>
          </a:p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・応急</a:t>
            </a:r>
            <a:r>
              <a:rPr kumimoji="1" lang="ja-JP" altLang="en-US" sz="1100" dirty="0">
                <a:solidFill>
                  <a:prstClr val="black"/>
                </a:solidFill>
              </a:rPr>
              <a:t>措置や立入禁止措置を行う</a:t>
            </a:r>
          </a:p>
          <a:p>
            <a:pPr defTabSz="957816"/>
            <a:r>
              <a:rPr kumimoji="1" lang="ja-JP" altLang="en-US" sz="1100" dirty="0" smtClean="0">
                <a:solidFill>
                  <a:prstClr val="black"/>
                </a:solidFill>
              </a:rPr>
              <a:t>・教育</a:t>
            </a:r>
            <a:r>
              <a:rPr kumimoji="1" lang="ja-JP" altLang="en-US" sz="1100" dirty="0">
                <a:solidFill>
                  <a:prstClr val="black"/>
                </a:solidFill>
              </a:rPr>
              <a:t>委員会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に状況を報告する。</a:t>
            </a:r>
            <a:endParaRPr kumimoji="1"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400600" y="2335220"/>
            <a:ext cx="1016899" cy="26059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200" dirty="0">
                <a:solidFill>
                  <a:prstClr val="black"/>
                </a:solidFill>
              </a:rPr>
              <a:t>・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被害</a:t>
            </a:r>
            <a:r>
              <a:rPr kumimoji="1" lang="ja-JP" altLang="en-US" sz="1200" dirty="0">
                <a:solidFill>
                  <a:prstClr val="black"/>
                </a:solidFill>
              </a:rPr>
              <a:t>状況に判断し、教育委員会に報告・協議する。</a:t>
            </a:r>
            <a:endParaRPr kumimoji="1" lang="en-US" altLang="ja-JP" sz="1200" dirty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・保護者</a:t>
            </a:r>
            <a:r>
              <a:rPr kumimoji="1" lang="ja-JP" altLang="en-US" sz="1200" dirty="0">
                <a:solidFill>
                  <a:prstClr val="black"/>
                </a:solidFill>
              </a:rPr>
              <a:t>へ連絡（学校一斉メール配信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）及び学校ウェブページに掲載する。</a:t>
            </a:r>
            <a:endParaRPr kumimoji="1"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829045" y="4714863"/>
            <a:ext cx="1016899" cy="15944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defTabSz="957816"/>
            <a:r>
              <a:rPr kumimoji="1" lang="ja-JP" altLang="en-US" sz="1200" dirty="0">
                <a:solidFill>
                  <a:prstClr val="black"/>
                </a:solidFill>
              </a:rPr>
              <a:t>「押さない、走らない、しゃべらない、もどらない」の約束に従い避難する。</a:t>
            </a:r>
          </a:p>
        </p:txBody>
      </p:sp>
      <p:sp>
        <p:nvSpPr>
          <p:cNvPr id="39" name="星 12 38"/>
          <p:cNvSpPr/>
          <p:nvPr/>
        </p:nvSpPr>
        <p:spPr>
          <a:xfrm>
            <a:off x="2724181" y="3910919"/>
            <a:ext cx="989038" cy="814231"/>
          </a:xfrm>
          <a:prstGeom prst="star1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pPr algn="ctr" defTabSz="957816"/>
            <a:r>
              <a:rPr kumimoji="1" lang="ja-JP" altLang="en-US" sz="1000" dirty="0">
                <a:solidFill>
                  <a:prstClr val="black"/>
                </a:solidFill>
              </a:rPr>
              <a:t>ハンドマイク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953004" y="4941168"/>
            <a:ext cx="2033797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＜緊急連絡先＞</a:t>
            </a:r>
            <a:endParaRPr kumimoji="1" lang="en-US" altLang="ja-JP" sz="12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○○教育委員会</a:t>
            </a:r>
            <a:endParaRPr kumimoji="1" lang="en-US" altLang="ja-JP" sz="12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>
                <a:solidFill>
                  <a:prstClr val="black"/>
                </a:solidFill>
              </a:rPr>
              <a:t>　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　　　　　　　</a:t>
            </a:r>
            <a:r>
              <a:rPr kumimoji="1" lang="en-US" altLang="ja-JP" sz="1200" dirty="0" smtClean="0">
                <a:solidFill>
                  <a:prstClr val="black"/>
                </a:solidFill>
              </a:rPr>
              <a:t>123-4567</a:t>
            </a: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○○市町村防災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部局</a:t>
            </a:r>
            <a:endParaRPr kumimoji="1" lang="en-US" altLang="ja-JP" sz="12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>
                <a:solidFill>
                  <a:prstClr val="black"/>
                </a:solidFill>
              </a:rPr>
              <a:t>　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　　　　　　　</a:t>
            </a:r>
            <a:r>
              <a:rPr kumimoji="1" lang="en-US" altLang="ja-JP" sz="1200" dirty="0" smtClean="0">
                <a:solidFill>
                  <a:prstClr val="black"/>
                </a:solidFill>
              </a:rPr>
              <a:t>890-1234</a:t>
            </a:r>
          </a:p>
          <a:p>
            <a:pPr defTabSz="957816"/>
            <a:r>
              <a:rPr kumimoji="1" lang="ja-JP" altLang="en-US" sz="1200" dirty="0" smtClean="0">
                <a:solidFill>
                  <a:prstClr val="black"/>
                </a:solidFill>
              </a:rPr>
              <a:t>○○消防署</a:t>
            </a:r>
            <a:endParaRPr kumimoji="1" lang="en-US" altLang="ja-JP" sz="1200" dirty="0" smtClean="0">
              <a:solidFill>
                <a:prstClr val="black"/>
              </a:solidFill>
            </a:endParaRPr>
          </a:p>
          <a:p>
            <a:pPr defTabSz="957816"/>
            <a:r>
              <a:rPr kumimoji="1" lang="ja-JP" altLang="en-US" sz="1200" dirty="0">
                <a:solidFill>
                  <a:prstClr val="black"/>
                </a:solidFill>
              </a:rPr>
              <a:t>　</a:t>
            </a:r>
            <a:r>
              <a:rPr kumimoji="1" lang="ja-JP" altLang="en-US" sz="1200" dirty="0" smtClean="0">
                <a:solidFill>
                  <a:prstClr val="black"/>
                </a:solidFill>
              </a:rPr>
              <a:t>　　　　　　　</a:t>
            </a:r>
            <a:r>
              <a:rPr kumimoji="1" lang="en-US" altLang="ja-JP" sz="1200" dirty="0" smtClean="0">
                <a:solidFill>
                  <a:prstClr val="black"/>
                </a:solidFill>
              </a:rPr>
              <a:t>567-8901</a:t>
            </a:r>
            <a:endParaRPr kumimoji="1"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8400598" y="5116286"/>
            <a:ext cx="1304931" cy="1121026"/>
          </a:xfrm>
          <a:prstGeom prst="wedgeRoundRectCallout">
            <a:avLst>
              <a:gd name="adj1" fmla="val -61414"/>
              <a:gd name="adj2" fmla="val -1082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57816"/>
            <a:r>
              <a:rPr kumimoji="1" lang="ja-JP" altLang="en-US" sz="1100" dirty="0">
                <a:solidFill>
                  <a:prstClr val="black"/>
                </a:solidFill>
              </a:rPr>
              <a:t>大川小学校事故検証報告からの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提言４</a:t>
            </a:r>
            <a:endParaRPr kumimoji="1" lang="en-US" altLang="ja-JP" sz="1100" dirty="0" smtClean="0">
              <a:solidFill>
                <a:prstClr val="black"/>
              </a:solidFill>
            </a:endParaRPr>
          </a:p>
          <a:p>
            <a:pPr algn="ctr" defTabSz="957816"/>
            <a:r>
              <a:rPr kumimoji="1" lang="en-US" altLang="ja-JP" sz="1100" dirty="0" smtClean="0">
                <a:solidFill>
                  <a:prstClr val="black"/>
                </a:solidFill>
              </a:rPr>
              <a:t>※</a:t>
            </a:r>
            <a:r>
              <a:rPr kumimoji="1" lang="ja-JP" altLang="en-US" sz="1100" dirty="0">
                <a:solidFill>
                  <a:prstClr val="black"/>
                </a:solidFill>
              </a:rPr>
              <a:t>避難先・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避難経路</a:t>
            </a:r>
            <a:r>
              <a:rPr kumimoji="1" lang="ja-JP" altLang="en-US" sz="1100" dirty="0">
                <a:solidFill>
                  <a:prstClr val="black"/>
                </a:solidFill>
              </a:rPr>
              <a:t>・避難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方法</a:t>
            </a:r>
            <a:endParaRPr kumimoji="1"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542893" y="4725144"/>
            <a:ext cx="1304931" cy="1121026"/>
          </a:xfrm>
          <a:prstGeom prst="wedgeRoundRectCallout">
            <a:avLst>
              <a:gd name="adj1" fmla="val 39524"/>
              <a:gd name="adj2" fmla="val -10142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57816"/>
            <a:r>
              <a:rPr kumimoji="1" lang="ja-JP" altLang="en-US" sz="1100" dirty="0">
                <a:solidFill>
                  <a:prstClr val="black"/>
                </a:solidFill>
              </a:rPr>
              <a:t>大川小学校事故検証報告からの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提言４</a:t>
            </a:r>
            <a:endParaRPr kumimoji="1" lang="en-US" altLang="ja-JP" sz="1100" dirty="0" smtClean="0">
              <a:solidFill>
                <a:prstClr val="black"/>
              </a:solidFill>
            </a:endParaRPr>
          </a:p>
          <a:p>
            <a:pPr algn="ctr" defTabSz="957816"/>
            <a:r>
              <a:rPr kumimoji="1" lang="en-US" altLang="ja-JP" sz="1100" dirty="0" smtClean="0">
                <a:solidFill>
                  <a:prstClr val="black"/>
                </a:solidFill>
              </a:rPr>
              <a:t>※</a:t>
            </a:r>
            <a:r>
              <a:rPr kumimoji="1" lang="ja-JP" altLang="en-US" sz="1100" dirty="0">
                <a:solidFill>
                  <a:prstClr val="black"/>
                </a:solidFill>
              </a:rPr>
              <a:t>避難先・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避難経路</a:t>
            </a:r>
            <a:r>
              <a:rPr kumimoji="1" lang="ja-JP" altLang="en-US" sz="1100" dirty="0">
                <a:solidFill>
                  <a:prstClr val="black"/>
                </a:solidFill>
              </a:rPr>
              <a:t>・避難</a:t>
            </a:r>
            <a:r>
              <a:rPr kumimoji="1" lang="ja-JP" altLang="en-US" sz="1100" dirty="0" smtClean="0">
                <a:solidFill>
                  <a:prstClr val="black"/>
                </a:solidFill>
              </a:rPr>
              <a:t>方法</a:t>
            </a:r>
            <a:endParaRPr kumimoji="1"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35" name="左矢印 34"/>
          <p:cNvSpPr/>
          <p:nvPr/>
        </p:nvSpPr>
        <p:spPr>
          <a:xfrm>
            <a:off x="7067318" y="6"/>
            <a:ext cx="1490077" cy="714373"/>
          </a:xfrm>
          <a:prstGeom prst="lef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57816"/>
            <a:r>
              <a:rPr kumimoji="1" lang="ja-JP" altLang="en-US" sz="1400" kern="100" dirty="0" smtClean="0">
                <a:solidFill>
                  <a:prstClr val="white"/>
                </a:solidFill>
                <a:ea typeface="ＭＳ 明朝"/>
                <a:cs typeface="Times New Roman"/>
              </a:rPr>
              <a:t>チェック</a:t>
            </a:r>
            <a:r>
              <a:rPr kumimoji="1" lang="ja-JP" altLang="en-US" sz="1400" kern="100" dirty="0">
                <a:solidFill>
                  <a:prstClr val="white"/>
                </a:solidFill>
                <a:ea typeface="ＭＳ 明朝"/>
                <a:cs typeface="Times New Roman"/>
              </a:rPr>
              <a:t>⑧</a:t>
            </a:r>
            <a:endParaRPr kumimoji="1" lang="ja-JP" altLang="en-US" kern="100" dirty="0">
              <a:solidFill>
                <a:prstClr val="white"/>
              </a:solidFill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67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2479" y="240074"/>
            <a:ext cx="5328593" cy="438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2400" dirty="0"/>
              <a:t>地震発生時の</a:t>
            </a:r>
            <a:r>
              <a:rPr lang="ja-JP" altLang="en-US" sz="2400" dirty="0" smtClean="0"/>
              <a:t>フローチャート＜登校時＞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454" y="960154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kumimoji="1" lang="ja-JP" altLang="en-US" dirty="0" smtClean="0"/>
              <a:t>安全確保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90398" y="989743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安否確認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89104" y="487368"/>
            <a:ext cx="430554" cy="17367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対策本部設置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13240" y="676195"/>
            <a:ext cx="430554" cy="15479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被害</a:t>
            </a:r>
            <a:r>
              <a:rPr lang="ja-JP" altLang="en-US" dirty="0" smtClean="0"/>
              <a:t>状況確認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1331169" y="1268760"/>
            <a:ext cx="246970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8129067" y="1263215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6537176" y="1268760"/>
            <a:ext cx="362183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808984" y="1298349"/>
            <a:ext cx="792088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18884" y="352797"/>
            <a:ext cx="430554" cy="18713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事後</a:t>
            </a:r>
            <a:r>
              <a:rPr lang="ja-JP" altLang="en-US" dirty="0" smtClean="0"/>
              <a:t>の対応処置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495362" y="2297446"/>
            <a:ext cx="2657438" cy="188092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・学校</a:t>
            </a:r>
            <a:r>
              <a:rPr lang="ja-JP" altLang="en-US" sz="1200" dirty="0"/>
              <a:t>にいる生徒には、落下物、転倒物、ガラスの飛散から身を守らせる。</a:t>
            </a:r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情報</a:t>
            </a:r>
            <a:r>
              <a:rPr lang="ja-JP" altLang="en-US" sz="1200" dirty="0"/>
              <a:t>収集に努める。</a:t>
            </a:r>
          </a:p>
          <a:p>
            <a:r>
              <a:rPr lang="ja-JP" altLang="en-US" sz="1200" dirty="0" smtClean="0"/>
              <a:t>・安否</a:t>
            </a:r>
            <a:r>
              <a:rPr lang="ja-JP" altLang="en-US" sz="1200" dirty="0"/>
              <a:t>確認、状況によって登下校・登降途中の生徒の保護活動を行う。</a:t>
            </a:r>
          </a:p>
          <a:p>
            <a:r>
              <a:rPr lang="ja-JP" altLang="en-US" sz="1200" dirty="0"/>
              <a:t> ・</a:t>
            </a:r>
            <a:r>
              <a:rPr lang="ja-JP" altLang="en-US" sz="1200" dirty="0" smtClean="0"/>
              <a:t>学校</a:t>
            </a:r>
            <a:r>
              <a:rPr lang="ja-JP" altLang="en-US" sz="1200" dirty="0"/>
              <a:t>にいる生徒の避難誘導・点検等は在校時の対応を基本とする。</a:t>
            </a:r>
            <a:endParaRPr lang="en-US" altLang="ja-JP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512906" y="4251948"/>
            <a:ext cx="2639894" cy="227339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・「</a:t>
            </a:r>
            <a:r>
              <a:rPr lang="ja-JP" altLang="en-US" sz="1200" dirty="0"/>
              <a:t>落ちてこない、倒れてこない、移動してこない」場所に避難する。</a:t>
            </a:r>
          </a:p>
          <a:p>
            <a:r>
              <a:rPr lang="ja-JP" altLang="en-US" sz="1200" dirty="0"/>
              <a:t>☆古い建物や建設中の建物、傾いたブロック塀や石塀、自動販売機、ひび割れた道路や狭い道路、火災現場、倒れた電柱、垂れ下がった電線等に注意する。</a:t>
            </a:r>
          </a:p>
          <a:p>
            <a:r>
              <a:rPr lang="ja-JP" altLang="en-US" sz="1200" dirty="0"/>
              <a:t>☆崖下、川岸、橋の上、ガス漏れ箇所等からは、速やかに遠ざかる。</a:t>
            </a:r>
          </a:p>
          <a:p>
            <a:r>
              <a:rPr lang="ja-JP" altLang="en-US" sz="1200" dirty="0" smtClean="0"/>
              <a:t>・津波</a:t>
            </a:r>
            <a:r>
              <a:rPr lang="ja-JP" altLang="en-US" sz="1200" dirty="0"/>
              <a:t>注意報・警報等が発令された場合は、あらかじめ指定されている高台等へ避難する。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524" y="2606051"/>
            <a:ext cx="415165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r>
              <a:rPr lang="ja-JP" altLang="en-US" sz="1800" dirty="0"/>
              <a:t>職員の動き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148" y="4714857"/>
            <a:ext cx="415165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r>
              <a:rPr lang="ja-JP" altLang="en-US" sz="1800" dirty="0"/>
              <a:t>生徒の動き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3296816" y="2332846"/>
            <a:ext cx="2088232" cy="22526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・学校</a:t>
            </a:r>
            <a:r>
              <a:rPr lang="ja-JP" altLang="en-US" sz="1200" dirty="0"/>
              <a:t>に避難した生徒の安否確認は、在校時の対応を基本とする。</a:t>
            </a:r>
          </a:p>
          <a:p>
            <a:r>
              <a:rPr lang="ja-JP" altLang="en-US" sz="1200" dirty="0" smtClean="0"/>
              <a:t>・担当</a:t>
            </a:r>
            <a:r>
              <a:rPr lang="ja-JP" altLang="en-US" sz="1200" dirty="0"/>
              <a:t>職員は、生徒の所在を確認する。（登校している、していない）</a:t>
            </a:r>
          </a:p>
          <a:p>
            <a:r>
              <a:rPr lang="ja-JP" altLang="en-US" sz="1200" dirty="0" smtClean="0"/>
              <a:t>・保護者</a:t>
            </a:r>
            <a:r>
              <a:rPr lang="ja-JP" altLang="en-US" sz="1200" dirty="0"/>
              <a:t>へ連絡する。（一斉メール配信、電話</a:t>
            </a:r>
            <a:r>
              <a:rPr lang="ja-JP" altLang="en-US" sz="1200" dirty="0" smtClean="0"/>
              <a:t>、学校ウェブページ掲載）</a:t>
            </a:r>
            <a:endParaRPr lang="en-US" altLang="ja-JP" sz="1200" dirty="0" smtClean="0"/>
          </a:p>
          <a:p>
            <a:r>
              <a:rPr lang="ja-JP" altLang="en-US" sz="1200" dirty="0"/>
              <a:t>・必要に応じて、通学路、避難場所を回り、安否を確認する。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5601072" y="2335220"/>
            <a:ext cx="1016899" cy="184314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・本</a:t>
            </a:r>
            <a:r>
              <a:rPr lang="ja-JP" altLang="en-US" sz="1200" dirty="0"/>
              <a:t>部長等の指示により、各種業務にあたる。</a:t>
            </a:r>
          </a:p>
          <a:p>
            <a:r>
              <a:rPr lang="ja-JP" altLang="en-US" sz="1200" dirty="0" smtClean="0"/>
              <a:t>・生徒</a:t>
            </a:r>
            <a:r>
              <a:rPr lang="ja-JP" altLang="en-US" sz="1200" dirty="0"/>
              <a:t>の安否確認を最優先にする。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6825208" y="2335220"/>
            <a:ext cx="1152128" cy="22502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/>
              <a:t>・担当職員（応急復旧班）は、施設、通学路等の被害状況を確認し、本部に報告する。</a:t>
            </a:r>
          </a:p>
          <a:p>
            <a:r>
              <a:rPr lang="ja-JP" altLang="en-US" sz="1200" dirty="0" smtClean="0"/>
              <a:t>・危険</a:t>
            </a:r>
            <a:r>
              <a:rPr lang="ja-JP" altLang="en-US" sz="1200" dirty="0"/>
              <a:t>箇所があった場合は、立入禁止・応急措置を行う。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8193360" y="2335219"/>
            <a:ext cx="1584176" cy="37683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en-US" altLang="ja-JP" sz="1200" dirty="0" smtClean="0"/>
              <a:t>[</a:t>
            </a:r>
            <a:r>
              <a:rPr lang="ja-JP" altLang="en-US" sz="1200" dirty="0" smtClean="0"/>
              <a:t>本部長</a:t>
            </a:r>
            <a:r>
              <a:rPr lang="en-US" altLang="ja-JP" sz="1200" dirty="0" smtClean="0"/>
              <a:t>]</a:t>
            </a:r>
          </a:p>
          <a:p>
            <a:r>
              <a:rPr lang="ja-JP" altLang="en-US" sz="1200" dirty="0" smtClean="0"/>
              <a:t>・生徒</a:t>
            </a:r>
            <a:r>
              <a:rPr lang="ja-JP" altLang="en-US" sz="1200" dirty="0"/>
              <a:t>全員の安否確認後、授業実施、休校措置と登校している生徒の下校方法、保護者への引き渡し、学校への保護措置等について、保護者へ連絡させる。</a:t>
            </a:r>
          </a:p>
          <a:p>
            <a:r>
              <a:rPr lang="ja-JP" altLang="en-US" sz="1200" dirty="0" smtClean="0"/>
              <a:t>・対応</a:t>
            </a:r>
            <a:r>
              <a:rPr lang="ja-JP" altLang="en-US" sz="1200" dirty="0"/>
              <a:t>措置について、所管教育委員会に報告する。（協議する）</a:t>
            </a:r>
          </a:p>
          <a:p>
            <a:r>
              <a:rPr lang="en-US" altLang="ja-JP" sz="1200" dirty="0"/>
              <a:t>[</a:t>
            </a:r>
            <a:r>
              <a:rPr lang="ja-JP" altLang="en-US" sz="1200" dirty="0"/>
              <a:t>教職員</a:t>
            </a:r>
            <a:r>
              <a:rPr lang="en-US" altLang="ja-JP" sz="1200" dirty="0"/>
              <a:t>]</a:t>
            </a:r>
          </a:p>
          <a:p>
            <a:r>
              <a:rPr lang="ja-JP" altLang="en-US" sz="1200" dirty="0" smtClean="0"/>
              <a:t>・学校</a:t>
            </a:r>
            <a:r>
              <a:rPr lang="ja-JP" altLang="en-US" sz="1200" dirty="0"/>
              <a:t>の対応について、保護者に連絡する（一斉メール配信、電話、学校ウェブページ掲載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33" name="角丸四角形 32"/>
          <p:cNvSpPr/>
          <p:nvPr/>
        </p:nvSpPr>
        <p:spPr>
          <a:xfrm>
            <a:off x="3296816" y="4714857"/>
            <a:ext cx="2088232" cy="109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/>
              <a:t>揺れがおさまったら、学校・自宅等あらかじめ決めておいた安全な場所に避難する。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509997" y="4828012"/>
            <a:ext cx="2033797" cy="833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 dirty="0" smtClean="0"/>
              <a:t>＜緊急連絡先＞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○○教育委員会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　　　</a:t>
            </a:r>
            <a:r>
              <a:rPr kumimoji="1" lang="en-US" altLang="ja-JP" sz="1200" dirty="0" smtClean="0"/>
              <a:t>123-4567</a:t>
            </a:r>
          </a:p>
        </p:txBody>
      </p:sp>
      <p:sp>
        <p:nvSpPr>
          <p:cNvPr id="25" name="左矢印 24"/>
          <p:cNvSpPr/>
          <p:nvPr/>
        </p:nvSpPr>
        <p:spPr>
          <a:xfrm>
            <a:off x="6628851" y="102094"/>
            <a:ext cx="1490077" cy="714373"/>
          </a:xfrm>
          <a:prstGeom prst="lef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ja-JP" sz="1600" kern="100" dirty="0" smtClean="0">
                <a:effectLst/>
                <a:ea typeface="ＭＳ 明朝"/>
                <a:cs typeface="Times New Roman"/>
              </a:rPr>
              <a:t>チェック</a:t>
            </a:r>
            <a:r>
              <a:rPr lang="ja-JP" altLang="en-US" sz="1600" kern="100" dirty="0">
                <a:effectLst/>
                <a:ea typeface="ＭＳ 明朝"/>
                <a:cs typeface="Times New Roman"/>
              </a:rPr>
              <a:t>⑧</a:t>
            </a:r>
            <a:endParaRPr lang="ja-JP" sz="120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0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2479" y="240074"/>
            <a:ext cx="6012646" cy="438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2400" dirty="0"/>
              <a:t>地震発生時の</a:t>
            </a:r>
            <a:r>
              <a:rPr lang="ja-JP" altLang="en-US" sz="2400" dirty="0" smtClean="0"/>
              <a:t>フローチャート＜校外活動時＞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454" y="960154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kumimoji="1" lang="ja-JP" altLang="en-US" dirty="0" smtClean="0"/>
              <a:t>安全確保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98510" y="960154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避難誘導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26702" y="989743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安否確認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1331169" y="1268760"/>
            <a:ext cx="3621831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7401273" y="1263215"/>
            <a:ext cx="1089978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5724054" y="1298349"/>
            <a:ext cx="885130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18884" y="352797"/>
            <a:ext cx="430554" cy="18713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事後</a:t>
            </a:r>
            <a:r>
              <a:rPr lang="ja-JP" altLang="en-US" dirty="0" smtClean="0"/>
              <a:t>の対応処置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495361" y="2224166"/>
            <a:ext cx="3953583" cy="22849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/>
              <a:t>○落下物、転倒物、ガラスなどの飛散から身を守らせる。</a:t>
            </a:r>
          </a:p>
          <a:p>
            <a:r>
              <a:rPr lang="ja-JP" altLang="en-US" sz="1200" dirty="0"/>
              <a:t>○地形や周囲の状況を判断して、安全確保を指示する。</a:t>
            </a:r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最新</a:t>
            </a:r>
            <a:r>
              <a:rPr lang="ja-JP" altLang="en-US" sz="1200" dirty="0"/>
              <a:t>情報の収集に努める。</a:t>
            </a:r>
          </a:p>
          <a:p>
            <a:r>
              <a:rPr lang="ja-JP" altLang="en-US" sz="1200" dirty="0"/>
              <a:t>○班別行動中の場合は、安否確認と保護活動を行う。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津波被害が心配される沿岸部では、ラジオや防災行政無線などで情報を収集し、避難・待機等を判断する。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強い揺れや長い時間ゆっくりとした揺れを感じた場合は、津波警報などの発表を待たずに高台などに避難させる。</a:t>
            </a:r>
          </a:p>
          <a:p>
            <a:r>
              <a:rPr lang="ja-JP" altLang="en-US" sz="1200" dirty="0"/>
              <a:t>○手当てが必要な負傷者に対しては応急手当てを行う。</a:t>
            </a:r>
            <a:endParaRPr lang="en-US" altLang="ja-JP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512906" y="4797152"/>
            <a:ext cx="3936038" cy="15121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・「</a:t>
            </a:r>
            <a:r>
              <a:rPr lang="ja-JP" altLang="en-US" sz="1200" dirty="0"/>
              <a:t>落ちてこない、倒れてこない、移動してこない」場所に避難する。</a:t>
            </a:r>
          </a:p>
          <a:p>
            <a:r>
              <a:rPr lang="ja-JP" altLang="en-US" sz="1200" dirty="0" smtClean="0"/>
              <a:t>・頭部</a:t>
            </a:r>
            <a:r>
              <a:rPr lang="ja-JP" altLang="en-US" sz="1200" dirty="0"/>
              <a:t>を保護し、安全な場所で姿勢を低くする。</a:t>
            </a:r>
          </a:p>
          <a:p>
            <a:r>
              <a:rPr lang="ja-JP" altLang="en-US" sz="1200" dirty="0" smtClean="0"/>
              <a:t>・交通</a:t>
            </a:r>
            <a:r>
              <a:rPr lang="ja-JP" altLang="en-US" sz="1200" dirty="0"/>
              <a:t>機関（公共交通機関も含む）を利用している場合は、乗務員の指示、放送などによる指示、誘導に従う。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524" y="2606051"/>
            <a:ext cx="415165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r>
              <a:rPr lang="ja-JP" altLang="en-US" sz="1800" dirty="0"/>
              <a:t>職員の動き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403" y="4920594"/>
            <a:ext cx="415165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r>
              <a:rPr lang="ja-JP" altLang="en-US" sz="1800" dirty="0"/>
              <a:t>生徒の動き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4800197" y="2335220"/>
            <a:ext cx="1016899" cy="22502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・安全</a:t>
            </a:r>
            <a:r>
              <a:rPr lang="ja-JP" altLang="en-US" sz="1200" dirty="0"/>
              <a:t>な避難場所を判断し、生徒の避難を誘導する。</a:t>
            </a:r>
          </a:p>
          <a:p>
            <a:r>
              <a:rPr lang="ja-JP" altLang="en-US" sz="1200" dirty="0" smtClean="0"/>
              <a:t>・避難後</a:t>
            </a:r>
            <a:r>
              <a:rPr lang="ja-JP" altLang="en-US" sz="1200" dirty="0"/>
              <a:t>、状況を学校に連絡する。（携帯電話・メール）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6528388" y="2332845"/>
            <a:ext cx="1016899" cy="22526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・活動</a:t>
            </a:r>
            <a:r>
              <a:rPr lang="ja-JP" altLang="en-US" sz="1200" dirty="0"/>
              <a:t>場所や避難場所を周り、所在、安否を確認する。</a:t>
            </a:r>
          </a:p>
          <a:p>
            <a:r>
              <a:rPr lang="ja-JP" altLang="en-US" sz="1200" dirty="0" smtClean="0"/>
              <a:t>・生徒</a:t>
            </a:r>
            <a:r>
              <a:rPr lang="ja-JP" altLang="en-US" sz="1200" dirty="0"/>
              <a:t>の安否確認を最優先に行う。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7905328" y="2335219"/>
            <a:ext cx="1728192" cy="34340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en-US" altLang="ja-JP" sz="1200" dirty="0"/>
              <a:t>[</a:t>
            </a:r>
            <a:r>
              <a:rPr lang="ja-JP" altLang="en-US" sz="1200" dirty="0"/>
              <a:t>教職員</a:t>
            </a:r>
            <a:r>
              <a:rPr lang="en-US" altLang="ja-JP" sz="1200" dirty="0"/>
              <a:t>]</a:t>
            </a:r>
          </a:p>
          <a:p>
            <a:r>
              <a:rPr lang="ja-JP" altLang="en-US" sz="1200" dirty="0" smtClean="0"/>
              <a:t>・教職員</a:t>
            </a:r>
            <a:r>
              <a:rPr lang="ja-JP" altLang="en-US" sz="1200" dirty="0"/>
              <a:t>は、被害状況、生徒・教職員の安否状況などを学校に連絡しながら対応する。（復路の状況把握指示、帰校方法、帰校時刻の指示）</a:t>
            </a:r>
          </a:p>
          <a:p>
            <a:r>
              <a:rPr lang="ja-JP" altLang="en-US" sz="1200" dirty="0" smtClean="0"/>
              <a:t>・安否</a:t>
            </a:r>
            <a:r>
              <a:rPr lang="ja-JP" altLang="en-US" sz="1200" dirty="0"/>
              <a:t>確認後、活動状況の可否を判断し、生徒に伝える。</a:t>
            </a:r>
          </a:p>
          <a:p>
            <a:r>
              <a:rPr lang="ja-JP" altLang="en-US" sz="1200" dirty="0" smtClean="0"/>
              <a:t>・今後</a:t>
            </a:r>
            <a:r>
              <a:rPr lang="ja-JP" altLang="en-US" sz="1200" dirty="0"/>
              <a:t>の対応に</a:t>
            </a:r>
            <a:r>
              <a:rPr lang="ja-JP" altLang="en-US" sz="1200" dirty="0" smtClean="0"/>
              <a:t>ついて、</a:t>
            </a:r>
            <a:r>
              <a:rPr lang="ja-JP" altLang="en-US" sz="1200" dirty="0"/>
              <a:t>必要に応じて保護者に連絡を行う。</a:t>
            </a:r>
          </a:p>
          <a:p>
            <a:r>
              <a:rPr lang="ja-JP" altLang="en-US" sz="1200" dirty="0" smtClean="0"/>
              <a:t>・対応</a:t>
            </a:r>
            <a:r>
              <a:rPr lang="ja-JP" altLang="en-US" sz="1200" dirty="0"/>
              <a:t>措置について、所管教育委員会に報告する。（協議する）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4664968" y="4714857"/>
            <a:ext cx="1368151" cy="16664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・教職員</a:t>
            </a:r>
            <a:r>
              <a:rPr lang="ja-JP" altLang="en-US" sz="1200" dirty="0"/>
              <a:t>の指示に従い、迅速に行動する。</a:t>
            </a:r>
          </a:p>
          <a:p>
            <a:r>
              <a:rPr lang="ja-JP" altLang="en-US" sz="1200" dirty="0" smtClean="0"/>
              <a:t>・教職員</a:t>
            </a:r>
            <a:r>
              <a:rPr lang="ja-JP" altLang="en-US" sz="1200" dirty="0"/>
              <a:t>が近くにいない場合には、安全な場所に急いで避難する。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167278" y="4892598"/>
            <a:ext cx="1666042" cy="11286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 dirty="0" smtClean="0"/>
              <a:t>＜緊急連絡先＞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○○教育委員会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　　　</a:t>
            </a:r>
            <a:r>
              <a:rPr kumimoji="1" lang="en-US" altLang="ja-JP" sz="1200" dirty="0" smtClean="0"/>
              <a:t>123-4567</a:t>
            </a:r>
          </a:p>
          <a:p>
            <a:r>
              <a:rPr lang="ja-JP" altLang="en-US" sz="1200" dirty="0"/>
              <a:t>本</a:t>
            </a:r>
            <a:r>
              <a:rPr lang="ja-JP" altLang="en-US" sz="1200" dirty="0" smtClean="0"/>
              <a:t>校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　　　</a:t>
            </a:r>
            <a:r>
              <a:rPr kumimoji="1" lang="en-US" altLang="ja-JP" sz="1200" dirty="0" smtClean="0"/>
              <a:t>890-1234</a:t>
            </a:r>
          </a:p>
        </p:txBody>
      </p:sp>
      <p:sp>
        <p:nvSpPr>
          <p:cNvPr id="19" name="左矢印 18"/>
          <p:cNvSpPr/>
          <p:nvPr/>
        </p:nvSpPr>
        <p:spPr>
          <a:xfrm>
            <a:off x="6656234" y="102095"/>
            <a:ext cx="1490077" cy="714373"/>
          </a:xfrm>
          <a:prstGeom prst="lef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ja-JP" sz="1600" kern="100" dirty="0" smtClean="0">
                <a:effectLst/>
                <a:ea typeface="ＭＳ 明朝"/>
                <a:cs typeface="Times New Roman"/>
              </a:rPr>
              <a:t>チェック</a:t>
            </a:r>
            <a:r>
              <a:rPr lang="ja-JP" altLang="en-US" sz="1600" kern="100" dirty="0">
                <a:effectLst/>
                <a:ea typeface="ＭＳ 明朝"/>
                <a:cs typeface="Times New Roman"/>
              </a:rPr>
              <a:t>⑧</a:t>
            </a:r>
            <a:endParaRPr lang="ja-JP" sz="120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24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2479" y="240074"/>
            <a:ext cx="5400601" cy="438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2400" dirty="0"/>
              <a:t>地震発生時の</a:t>
            </a:r>
            <a:r>
              <a:rPr lang="ja-JP" altLang="en-US" sz="2400" dirty="0" smtClean="0"/>
              <a:t>フローチャート＜在宅時＞</a:t>
            </a:r>
            <a:endParaRPr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4094" y="989743"/>
            <a:ext cx="430554" cy="12344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安否確認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72880" y="756098"/>
            <a:ext cx="430554" cy="15791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対策本部設置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06622" y="728901"/>
            <a:ext cx="430554" cy="15479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被害</a:t>
            </a:r>
            <a:r>
              <a:rPr lang="ja-JP" altLang="en-US" dirty="0" smtClean="0"/>
              <a:t>状況確認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6753200" y="1263215"/>
            <a:ext cx="1296144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4520952" y="1268760"/>
            <a:ext cx="1296144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2000672" y="1298349"/>
            <a:ext cx="1728192" cy="61721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66862" y="405503"/>
            <a:ext cx="430554" cy="18713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lIns="68415" tIns="34208" rIns="68415" bIns="34208" rtlCol="0">
            <a:spAutoFit/>
          </a:bodyPr>
          <a:lstStyle/>
          <a:p>
            <a:pPr algn="ctr"/>
            <a:r>
              <a:rPr lang="ja-JP" altLang="en-US" dirty="0"/>
              <a:t>事後</a:t>
            </a:r>
            <a:r>
              <a:rPr lang="ja-JP" altLang="en-US" dirty="0" smtClean="0"/>
              <a:t>の対応処置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495362" y="2484183"/>
            <a:ext cx="2477417" cy="188092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・教職員</a:t>
            </a:r>
            <a:r>
              <a:rPr lang="ja-JP" altLang="en-US" sz="1200" dirty="0"/>
              <a:t>の安否を確認する。</a:t>
            </a:r>
          </a:p>
          <a:p>
            <a:r>
              <a:rPr lang="ja-JP" altLang="en-US" sz="1200" dirty="0" smtClean="0"/>
              <a:t>・生徒</a:t>
            </a:r>
            <a:r>
              <a:rPr lang="ja-JP" altLang="en-US" sz="1200" dirty="0"/>
              <a:t>の安否を確認する</a:t>
            </a:r>
            <a:r>
              <a:rPr lang="ja-JP" altLang="en-US" sz="1200" dirty="0" smtClean="0"/>
              <a:t>。学校</a:t>
            </a:r>
            <a:r>
              <a:rPr lang="ja-JP" altLang="en-US" sz="1200" dirty="0"/>
              <a:t>一斉メール</a:t>
            </a:r>
            <a:r>
              <a:rPr lang="ja-JP" altLang="en-US" sz="1200" dirty="0" smtClean="0"/>
              <a:t>配信及び</a:t>
            </a:r>
            <a:r>
              <a:rPr lang="ja-JP" altLang="en-US" sz="1200" dirty="0"/>
              <a:t>学校ウェブページに掲載する</a:t>
            </a:r>
            <a:r>
              <a:rPr lang="ja-JP" altLang="en-US" sz="1200" dirty="0" smtClean="0"/>
              <a:t>。</a:t>
            </a:r>
            <a:endParaRPr lang="ja-JP" altLang="en-US" sz="1200" dirty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クラス</a:t>
            </a:r>
            <a:r>
              <a:rPr lang="ja-JP" altLang="en-US" sz="1200" dirty="0"/>
              <a:t>毎に人員と安否を確認し、本部に報告する。</a:t>
            </a:r>
          </a:p>
          <a:p>
            <a:r>
              <a:rPr lang="ja-JP" altLang="en-US" sz="1200" dirty="0"/>
              <a:t>担任　→　学年主任　→　教頭　→　校長</a:t>
            </a:r>
            <a:endParaRPr lang="en-US" altLang="ja-JP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517735" y="4585483"/>
            <a:ext cx="2455044" cy="12917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・必要</a:t>
            </a:r>
            <a:r>
              <a:rPr lang="ja-JP" altLang="en-US" sz="1200" dirty="0"/>
              <a:t>に応じて、学校に連絡する。（親戚宅等へ避難している場合や怪我をしたりした等）。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339" y="2760354"/>
            <a:ext cx="415165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r>
              <a:rPr lang="ja-JP" altLang="en-US" sz="1800" dirty="0"/>
              <a:t>職員の動き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148" y="4714857"/>
            <a:ext cx="415165" cy="1388726"/>
          </a:xfrm>
          <a:prstGeom prst="rect">
            <a:avLst/>
          </a:prstGeom>
          <a:noFill/>
        </p:spPr>
        <p:txBody>
          <a:bodyPr vert="eaVert" wrap="square" lIns="68415" tIns="34208" rIns="68415" bIns="34208" rtlCol="0">
            <a:spAutoFit/>
          </a:bodyPr>
          <a:lstStyle/>
          <a:p>
            <a:r>
              <a:rPr lang="ja-JP" altLang="en-US" sz="1800" dirty="0"/>
              <a:t>生徒の動き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3296816" y="2474881"/>
            <a:ext cx="1739765" cy="22502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 smtClean="0"/>
              <a:t>・本</a:t>
            </a:r>
            <a:r>
              <a:rPr lang="ja-JP" altLang="en-US" sz="1200" dirty="0"/>
              <a:t>部長等の指示により、各業務にあたる。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自らが被災し、家族、家屋が被災するなどの状況では、配置に時間がかかることがあり、自らの安全を確保した上で業務にあたる。</a:t>
            </a:r>
          </a:p>
          <a:p>
            <a:r>
              <a:rPr lang="ja-JP" altLang="en-US" sz="1200" dirty="0" smtClean="0"/>
              <a:t>・必要</a:t>
            </a:r>
            <a:r>
              <a:rPr lang="ja-JP" altLang="en-US" sz="1200" dirty="0"/>
              <a:t>に応じて避難住民の対応にあたる。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5313040" y="2492896"/>
            <a:ext cx="2139762" cy="188586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ja-JP" altLang="en-US" sz="1200" dirty="0"/>
              <a:t>・指定職員（応急復旧班）は、施設、通学路等の被害状況を確認し、本部に報告する。</a:t>
            </a:r>
          </a:p>
          <a:p>
            <a:r>
              <a:rPr lang="ja-JP" altLang="en-US" sz="1200" dirty="0" smtClean="0"/>
              <a:t>・危険</a:t>
            </a:r>
            <a:r>
              <a:rPr lang="ja-JP" altLang="en-US" sz="1200" dirty="0"/>
              <a:t>箇所があった場合は、応急措置や立入禁止措置を行う（張り紙、ロープ等）。</a:t>
            </a:r>
          </a:p>
          <a:p>
            <a:r>
              <a:rPr lang="ja-JP" altLang="en-US" sz="1200" dirty="0" smtClean="0"/>
              <a:t>・第一次</a:t>
            </a:r>
            <a:r>
              <a:rPr lang="ja-JP" altLang="en-US" sz="1200" dirty="0"/>
              <a:t>避難場所が危険な場合は、第二次避難場所に誘導する。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7689304" y="2479236"/>
            <a:ext cx="1669995" cy="223562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415" tIns="34208" rIns="68415" bIns="34208" spcCol="0" rtlCol="0" anchor="ctr"/>
          <a:lstStyle/>
          <a:p>
            <a:r>
              <a:rPr lang="en-US" altLang="ja-JP" sz="1200" dirty="0"/>
              <a:t>[</a:t>
            </a:r>
            <a:r>
              <a:rPr lang="ja-JP" altLang="en-US" sz="1200" dirty="0"/>
              <a:t>本</a:t>
            </a:r>
            <a:r>
              <a:rPr lang="ja-JP" altLang="en-US" sz="1200" dirty="0" smtClean="0"/>
              <a:t>部長</a:t>
            </a:r>
            <a:r>
              <a:rPr lang="en-US" altLang="ja-JP" sz="1200" dirty="0" smtClean="0"/>
              <a:t>]</a:t>
            </a:r>
            <a:endParaRPr lang="en-US" altLang="ja-JP" sz="1200" dirty="0"/>
          </a:p>
          <a:p>
            <a:r>
              <a:rPr lang="en-US" altLang="ja-JP" sz="1200" dirty="0"/>
              <a:t>○</a:t>
            </a:r>
            <a:r>
              <a:rPr lang="ja-JP" altLang="en-US" sz="1200" dirty="0"/>
              <a:t>対応措置について、所管教育委員会に報告する（協議する）。</a:t>
            </a:r>
          </a:p>
          <a:p>
            <a:r>
              <a:rPr lang="en-US" altLang="ja-JP" sz="1200" dirty="0"/>
              <a:t>[ </a:t>
            </a:r>
            <a:r>
              <a:rPr lang="ja-JP" altLang="en-US" sz="1200" dirty="0"/>
              <a:t>教職員</a:t>
            </a:r>
            <a:r>
              <a:rPr lang="en-US" altLang="ja-JP" sz="1200" dirty="0"/>
              <a:t>]</a:t>
            </a:r>
          </a:p>
          <a:p>
            <a:r>
              <a:rPr lang="en-US" altLang="ja-JP" sz="1200" dirty="0"/>
              <a:t>○</a:t>
            </a:r>
            <a:r>
              <a:rPr lang="ja-JP" altLang="en-US" sz="1200" dirty="0"/>
              <a:t>指定職員は、今後の対応等について保護者へ連絡をする（一斉メール配信、電話等）。</a:t>
            </a:r>
          </a:p>
          <a:p>
            <a:r>
              <a:rPr lang="ja-JP" altLang="en-US" sz="1200" dirty="0"/>
              <a:t> 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036581" y="5013176"/>
            <a:ext cx="2033797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 dirty="0" smtClean="0"/>
              <a:t>＜緊急連絡先＞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○○教育委員会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　　　</a:t>
            </a:r>
            <a:r>
              <a:rPr kumimoji="1" lang="en-US" altLang="ja-JP" sz="1200" dirty="0" smtClean="0"/>
              <a:t>123-4567</a:t>
            </a:r>
          </a:p>
        </p:txBody>
      </p:sp>
      <p:sp>
        <p:nvSpPr>
          <p:cNvPr id="18" name="左矢印 17"/>
          <p:cNvSpPr/>
          <p:nvPr/>
        </p:nvSpPr>
        <p:spPr>
          <a:xfrm>
            <a:off x="6382921" y="102095"/>
            <a:ext cx="1490077" cy="714373"/>
          </a:xfrm>
          <a:prstGeom prst="lef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ja-JP" sz="1600" kern="100" dirty="0" smtClean="0">
                <a:effectLst/>
                <a:ea typeface="ＭＳ 明朝"/>
                <a:cs typeface="Times New Roman"/>
              </a:rPr>
              <a:t>チェック</a:t>
            </a:r>
            <a:r>
              <a:rPr lang="ja-JP" altLang="en-US" sz="1600" kern="100" dirty="0">
                <a:effectLst/>
                <a:ea typeface="ＭＳ 明朝"/>
                <a:cs typeface="Times New Roman"/>
              </a:rPr>
              <a:t>⑧</a:t>
            </a:r>
            <a:endParaRPr lang="ja-JP" sz="120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9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1537</Words>
  <Application>Microsoft Office PowerPoint</Application>
  <PresentationFormat>A4 210 x 297 mm</PresentationFormat>
  <Paragraphs>141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23</cp:revision>
  <cp:lastPrinted>2019-05-27T21:44:00Z</cp:lastPrinted>
  <dcterms:created xsi:type="dcterms:W3CDTF">2018-11-07T04:09:37Z</dcterms:created>
  <dcterms:modified xsi:type="dcterms:W3CDTF">2019-06-03T10:16:29Z</dcterms:modified>
</cp:coreProperties>
</file>