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3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99000324 佐々木 理恵（清瀬ユーザー）" initials="9佐理" lastIdx="2" clrIdx="0">
    <p:extLst>
      <p:ext uri="{19B8F6BF-5375-455C-9EA6-DF929625EA0E}">
        <p15:presenceInfo xmlns:p15="http://schemas.microsoft.com/office/powerpoint/2012/main" userId="S-1-5-21-1497059062-3680134143-3676197849-2308" providerId="AD"/>
      </p:ext>
    </p:extLst>
  </p:cmAuthor>
  <p:cmAuthor id="2" name="99001526 中川 ひろみ（清瀬ユーザー）" initials="9中ひ" lastIdx="2" clrIdx="1">
    <p:extLst>
      <p:ext uri="{19B8F6BF-5375-455C-9EA6-DF929625EA0E}">
        <p15:presenceInfo xmlns:p15="http://schemas.microsoft.com/office/powerpoint/2012/main" userId="S-1-5-21-1497059062-3680134143-3676197849-124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5890C8"/>
    <a:srgbClr val="0066CC"/>
    <a:srgbClr val="ADE9E6"/>
    <a:srgbClr val="C4FCFB"/>
    <a:srgbClr val="CCFFFF"/>
    <a:srgbClr val="F97613"/>
    <a:srgbClr val="FBA565"/>
    <a:srgbClr val="CC33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6" autoAdjust="0"/>
    <p:restoredTop sz="94660"/>
  </p:normalViewPr>
  <p:slideViewPr>
    <p:cSldViewPr snapToGrid="0">
      <p:cViewPr varScale="1">
        <p:scale>
          <a:sx n="84" d="100"/>
          <a:sy n="84" d="100"/>
        </p:scale>
        <p:origin x="28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77B-C4D3-4B70-A0DC-3EBDD94B2AD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5CE9-7768-4CD0-9623-AF1C77B8D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49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77B-C4D3-4B70-A0DC-3EBDD94B2AD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5CE9-7768-4CD0-9623-AF1C77B8D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25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77B-C4D3-4B70-A0DC-3EBDD94B2AD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5CE9-7768-4CD0-9623-AF1C77B8D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41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77B-C4D3-4B70-A0DC-3EBDD94B2AD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5CE9-7768-4CD0-9623-AF1C77B8D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4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77B-C4D3-4B70-A0DC-3EBDD94B2AD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5CE9-7768-4CD0-9623-AF1C77B8D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00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77B-C4D3-4B70-A0DC-3EBDD94B2AD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5CE9-7768-4CD0-9623-AF1C77B8D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76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77B-C4D3-4B70-A0DC-3EBDD94B2AD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5CE9-7768-4CD0-9623-AF1C77B8D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99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77B-C4D3-4B70-A0DC-3EBDD94B2AD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5CE9-7768-4CD0-9623-AF1C77B8D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28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77B-C4D3-4B70-A0DC-3EBDD94B2AD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5CE9-7768-4CD0-9623-AF1C77B8D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08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77B-C4D3-4B70-A0DC-3EBDD94B2AD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5CE9-7768-4CD0-9623-AF1C77B8D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34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E77B-C4D3-4B70-A0DC-3EBDD94B2AD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05CE9-7768-4CD0-9623-AF1C77B8D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47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E77B-C4D3-4B70-A0DC-3EBDD94B2AD2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05CE9-7768-4CD0-9623-AF1C77B8D5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36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acos.co3.co.jp/users/j-nurse/accountreg.aspx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6303" y="5554980"/>
            <a:ext cx="6831698" cy="17934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-9481" y="0"/>
            <a:ext cx="6876000" cy="990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2842" y="1606221"/>
            <a:ext cx="6876001" cy="5078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3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熊本県では、新型</a:t>
            </a:r>
            <a:r>
              <a:rPr lang="ja-JP" altLang="en-US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コロナウイルス</a:t>
            </a:r>
            <a:r>
              <a:rPr lang="ja-JP" altLang="en-US" sz="13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感染症の感染拡大に</a:t>
            </a:r>
            <a:r>
              <a:rPr lang="ja-JP" altLang="en-US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備え</a:t>
            </a:r>
            <a:r>
              <a:rPr lang="ja-JP" altLang="en-US" sz="13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endParaRPr lang="en-US" altLang="ja-JP" sz="13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13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一般</a:t>
            </a:r>
            <a:r>
              <a:rPr lang="ja-JP" altLang="en-US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病棟、入院待機</a:t>
            </a:r>
            <a:r>
              <a:rPr lang="ja-JP" altLang="en-US" sz="13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施設で感染</a:t>
            </a:r>
            <a:r>
              <a:rPr lang="ja-JP" altLang="en-US" sz="1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患者に対応できる</a:t>
            </a:r>
            <a:r>
              <a:rPr lang="ja-JP" altLang="en-US" sz="13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看護職員の養成研修を実施します</a:t>
            </a:r>
            <a:r>
              <a:rPr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42251" y="515295"/>
            <a:ext cx="6889814" cy="1064963"/>
          </a:xfrm>
          <a:prstGeom prst="rect">
            <a:avLst/>
          </a:prstGeom>
          <a:solidFill>
            <a:srgbClr val="F97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35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新型コロナウィルス感染症対応看護職員養成事業軽症</a:t>
            </a:r>
            <a:r>
              <a:rPr lang="ja-JP" altLang="en-US" sz="235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～中等症患者</a:t>
            </a:r>
            <a:r>
              <a:rPr lang="ja-JP" altLang="en-US" sz="235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対応</a:t>
            </a:r>
            <a:r>
              <a:rPr lang="ja-JP" altLang="en-US" sz="235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研修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6304" y="70150"/>
            <a:ext cx="1526702" cy="43121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熊本</a:t>
            </a:r>
            <a:r>
              <a:rPr kumimoji="1" lang="ja-JP" altLang="en-US" sz="28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県</a:t>
            </a:r>
            <a:endParaRPr kumimoji="1" lang="ja-JP" altLang="en-US" sz="2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05202" y="2547165"/>
            <a:ext cx="6457993" cy="1017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80975" indent="-180975">
              <a:buFont typeface="+mj-lt"/>
              <a:buAutoNum type="arabicPeriod"/>
            </a:pPr>
            <a:r>
              <a:rPr lang="ja-JP" altLang="en-US" sz="1300" dirty="0" smtClean="0">
                <a:solidFill>
                  <a:schemeClr val="tx1"/>
                </a:solidFill>
              </a:rPr>
              <a:t>新型</a:t>
            </a:r>
            <a:r>
              <a:rPr lang="ja-JP" altLang="en-US" sz="1300" dirty="0">
                <a:solidFill>
                  <a:schemeClr val="tx1"/>
                </a:solidFill>
              </a:rPr>
              <a:t>コロナウィルス感染症に関する基礎的知識を習得する</a:t>
            </a:r>
            <a:r>
              <a:rPr lang="ja-JP" altLang="en-US" sz="1300" dirty="0" smtClean="0">
                <a:solidFill>
                  <a:schemeClr val="tx1"/>
                </a:solidFill>
              </a:rPr>
              <a:t>。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marL="180975" indent="-180975">
              <a:buFont typeface="+mj-lt"/>
              <a:buAutoNum type="arabicPeriod"/>
            </a:pPr>
            <a:r>
              <a:rPr lang="ja-JP" altLang="en-US" sz="1300" dirty="0" smtClean="0">
                <a:solidFill>
                  <a:schemeClr val="tx1"/>
                </a:solidFill>
              </a:rPr>
              <a:t>新型</a:t>
            </a:r>
            <a:r>
              <a:rPr lang="ja-JP" altLang="en-US" sz="1300" dirty="0">
                <a:solidFill>
                  <a:schemeClr val="tx1"/>
                </a:solidFill>
              </a:rPr>
              <a:t>コロナウィルス感染症患者の軽症～中等症患者に対応できる知識・技術を習得</a:t>
            </a:r>
            <a:r>
              <a:rPr lang="ja-JP" altLang="en-US" sz="1300" dirty="0" smtClean="0">
                <a:solidFill>
                  <a:schemeClr val="tx1"/>
                </a:solidFill>
              </a:rPr>
              <a:t>する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marL="180975" indent="-180975">
              <a:buFont typeface="+mj-lt"/>
              <a:buAutoNum type="arabicPeriod"/>
            </a:pPr>
            <a:r>
              <a:rPr lang="ja-JP" altLang="en-US" sz="1300" dirty="0" smtClean="0">
                <a:solidFill>
                  <a:schemeClr val="tx1"/>
                </a:solidFill>
              </a:rPr>
              <a:t>酸素</a:t>
            </a:r>
            <a:r>
              <a:rPr lang="ja-JP" altLang="en-US" sz="1300" dirty="0">
                <a:solidFill>
                  <a:schemeClr val="tx1"/>
                </a:solidFill>
              </a:rPr>
              <a:t>療法等について</a:t>
            </a:r>
            <a:r>
              <a:rPr lang="ja-JP" altLang="en-US" sz="1300" dirty="0" smtClean="0">
                <a:solidFill>
                  <a:schemeClr val="tx1"/>
                </a:solidFill>
              </a:rPr>
              <a:t>学ぶ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marL="180975" indent="-180975">
              <a:buFont typeface="+mj-lt"/>
              <a:buAutoNum type="arabicPeriod"/>
            </a:pPr>
            <a:r>
              <a:rPr lang="ja-JP" altLang="en-US" sz="1300" dirty="0" smtClean="0">
                <a:solidFill>
                  <a:schemeClr val="tx1"/>
                </a:solidFill>
              </a:rPr>
              <a:t>新型</a:t>
            </a:r>
            <a:r>
              <a:rPr lang="ja-JP" altLang="en-US" sz="1300" dirty="0">
                <a:solidFill>
                  <a:schemeClr val="tx1"/>
                </a:solidFill>
              </a:rPr>
              <a:t>コロナウィルス感染患者の看護について</a:t>
            </a:r>
            <a:r>
              <a:rPr lang="ja-JP" altLang="en-US" sz="1300" dirty="0" smtClean="0">
                <a:solidFill>
                  <a:schemeClr val="tx1"/>
                </a:solidFill>
              </a:rPr>
              <a:t>学ぶ</a:t>
            </a:r>
            <a:endParaRPr lang="ja-JP" altLang="en-US" sz="13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7781" y="2219510"/>
            <a:ext cx="3637771" cy="338554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内容　 （オンデマンド研修個人</a:t>
            </a:r>
            <a:r>
              <a:rPr lang="ja-JP" altLang="en-US" sz="1600" dirty="0" smtClean="0"/>
              <a:t>受講） </a:t>
            </a:r>
            <a:r>
              <a:rPr lang="ja-JP" altLang="en-US" sz="1600" dirty="0"/>
              <a:t>　　</a:t>
            </a:r>
            <a:endParaRPr kumimoji="1" lang="ja-JP" altLang="en-US" sz="1600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5F87130-8650-449D-956F-EA3A7AC919DC}"/>
              </a:ext>
            </a:extLst>
          </p:cNvPr>
          <p:cNvSpPr/>
          <p:nvPr/>
        </p:nvSpPr>
        <p:spPr>
          <a:xfrm>
            <a:off x="221104" y="4780862"/>
            <a:ext cx="6442089" cy="9554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ysClr val="windowText" lastClr="000000"/>
                </a:solidFill>
              </a:rPr>
              <a:t>　①熊本県の新型コロナウイルス感染症に関する情報を、ホームページにて事前学習</a:t>
            </a:r>
            <a:endParaRPr lang="en-US" altLang="ja-JP" sz="1300" dirty="0" smtClean="0">
              <a:solidFill>
                <a:sysClr val="windowText" lastClr="000000"/>
              </a:solidFill>
            </a:endParaRPr>
          </a:p>
          <a:p>
            <a:r>
              <a:rPr lang="ja-JP" altLang="en-US" sz="1300" dirty="0" smtClean="0">
                <a:solidFill>
                  <a:sysClr val="windowText" lastClr="000000"/>
                </a:solidFill>
              </a:rPr>
              <a:t>　　</a:t>
            </a:r>
            <a:r>
              <a:rPr lang="en-US" altLang="ja-JP" sz="1300" dirty="0" smtClean="0">
                <a:solidFill>
                  <a:sysClr val="windowText" lastClr="000000"/>
                </a:solidFill>
              </a:rPr>
              <a:t>【</a:t>
            </a:r>
            <a:r>
              <a:rPr lang="ja-JP" altLang="en-US" sz="1300" dirty="0" smtClean="0">
                <a:solidFill>
                  <a:sysClr val="windowText" lastClr="000000"/>
                </a:solidFill>
              </a:rPr>
              <a:t>掲載場所</a:t>
            </a:r>
            <a:r>
              <a:rPr lang="en-US" altLang="ja-JP" sz="1300" dirty="0" smtClean="0">
                <a:solidFill>
                  <a:sysClr val="windowText" lastClr="000000"/>
                </a:solidFill>
              </a:rPr>
              <a:t>】</a:t>
            </a:r>
            <a:r>
              <a:rPr lang="ja-JP" altLang="en-US" sz="1300" dirty="0" smtClean="0">
                <a:solidFill>
                  <a:sysClr val="windowText" lastClr="000000"/>
                </a:solidFill>
              </a:rPr>
              <a:t>熊本県看護協会ホームページ　</a:t>
            </a:r>
            <a:r>
              <a:rPr lang="en-US" altLang="ja-JP" sz="1300" dirty="0">
                <a:solidFill>
                  <a:sysClr val="windowText" lastClr="000000"/>
                </a:solidFill>
              </a:rPr>
              <a:t>https://www.kna.or.jp</a:t>
            </a:r>
            <a:r>
              <a:rPr lang="en-US" altLang="ja-JP" sz="1300" dirty="0" smtClean="0">
                <a:solidFill>
                  <a:sysClr val="windowText" lastClr="000000"/>
                </a:solidFill>
              </a:rPr>
              <a:t>/</a:t>
            </a:r>
          </a:p>
          <a:p>
            <a:r>
              <a:rPr lang="ja-JP" altLang="en-US" sz="1300" dirty="0" smtClean="0">
                <a:solidFill>
                  <a:sysClr val="windowText" lastClr="000000"/>
                </a:solidFill>
              </a:rPr>
              <a:t>　②①を学習した後、インターネット</a:t>
            </a:r>
            <a:r>
              <a:rPr kumimoji="1" lang="ja-JP" altLang="en-US" sz="1300" dirty="0" smtClean="0">
                <a:solidFill>
                  <a:sysClr val="windowText" lastClr="000000"/>
                </a:solidFill>
              </a:rPr>
              <a:t>を利用したオンデマンド配信研修を受講</a:t>
            </a:r>
            <a:endParaRPr kumimoji="1" lang="en-US" altLang="ja-JP" sz="13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2323" y="3574501"/>
            <a:ext cx="1562489" cy="338554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 対象</a:t>
            </a:r>
            <a:endParaRPr kumimoji="1" lang="ja-JP" altLang="en-US" sz="1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2321" y="4434130"/>
            <a:ext cx="1562489" cy="338554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 受講方法</a:t>
            </a:r>
            <a:endParaRPr kumimoji="1" lang="ja-JP" altLang="en-US" sz="1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-9484" y="5737894"/>
            <a:ext cx="1562489" cy="338554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 受講料</a:t>
            </a:r>
            <a:endParaRPr kumimoji="1" lang="ja-JP" altLang="en-US" sz="16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-30361" y="7169730"/>
            <a:ext cx="1562489" cy="338554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 申込方法</a:t>
            </a:r>
            <a:endParaRPr kumimoji="1"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-9484" y="6435735"/>
            <a:ext cx="1562489" cy="338554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 受講期間</a:t>
            </a:r>
            <a:endParaRPr kumimoji="1" lang="ja-JP" altLang="en-US" sz="1600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15F87130-8650-449D-956F-EA3A7AC919DC}"/>
              </a:ext>
            </a:extLst>
          </p:cNvPr>
          <p:cNvSpPr/>
          <p:nvPr/>
        </p:nvSpPr>
        <p:spPr>
          <a:xfrm>
            <a:off x="205202" y="3916547"/>
            <a:ext cx="6457994" cy="530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ysClr val="windowText" lastClr="000000"/>
                </a:solidFill>
              </a:rPr>
              <a:t>一般</a:t>
            </a:r>
            <a:r>
              <a:rPr lang="ja-JP" altLang="en-US" sz="1300" dirty="0">
                <a:solidFill>
                  <a:sysClr val="windowText" lastClr="000000"/>
                </a:solidFill>
              </a:rPr>
              <a:t>病棟、入院待機施設（</a:t>
            </a:r>
            <a:r>
              <a:rPr lang="ja-JP" altLang="en-US" sz="1300" dirty="0" smtClean="0">
                <a:solidFill>
                  <a:sysClr val="windowText" lastClr="000000"/>
                </a:solidFill>
              </a:rPr>
              <a:t>酸素</a:t>
            </a:r>
            <a:r>
              <a:rPr lang="ja-JP" altLang="en-US" sz="1300" dirty="0" smtClean="0">
                <a:solidFill>
                  <a:schemeClr val="tx1"/>
                </a:solidFill>
              </a:rPr>
              <a:t>ステーション</a:t>
            </a:r>
            <a:r>
              <a:rPr lang="ja-JP" altLang="en-US" sz="1300" dirty="0" smtClean="0">
                <a:solidFill>
                  <a:sysClr val="windowText" lastClr="000000"/>
                </a:solidFill>
              </a:rPr>
              <a:t>等</a:t>
            </a:r>
            <a:r>
              <a:rPr lang="ja-JP" altLang="en-US" sz="1300" dirty="0">
                <a:solidFill>
                  <a:sysClr val="windowText" lastClr="000000"/>
                </a:solidFill>
              </a:rPr>
              <a:t>）で新型コロナウィルス感染患者に対応</a:t>
            </a:r>
            <a:r>
              <a:rPr lang="ja-JP" altLang="en-US" sz="1300" dirty="0" smtClean="0">
                <a:solidFill>
                  <a:sysClr val="windowText" lastClr="000000"/>
                </a:solidFill>
              </a:rPr>
              <a:t>する</a:t>
            </a:r>
            <a:endParaRPr lang="en-US" altLang="ja-JP" sz="1300" dirty="0" smtClean="0">
              <a:solidFill>
                <a:sysClr val="windowText" lastClr="000000"/>
              </a:solidFill>
            </a:endParaRPr>
          </a:p>
          <a:p>
            <a:r>
              <a:rPr lang="ja-JP" altLang="en-US" sz="1300" dirty="0" smtClean="0">
                <a:solidFill>
                  <a:sysClr val="windowText" lastClr="000000"/>
                </a:solidFill>
              </a:rPr>
              <a:t>可能性</a:t>
            </a:r>
            <a:r>
              <a:rPr lang="ja-JP" altLang="en-US" sz="1300" dirty="0">
                <a:solidFill>
                  <a:sysClr val="windowText" lastClr="000000"/>
                </a:solidFill>
              </a:rPr>
              <a:t>のある看護職員</a:t>
            </a:r>
            <a:endParaRPr kumimoji="1" lang="ja-JP" altLang="en-US" sz="1300" dirty="0">
              <a:solidFill>
                <a:sysClr val="windowText" lastClr="000000"/>
              </a:solidFill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5F87130-8650-449D-956F-EA3A7AC919DC}"/>
              </a:ext>
            </a:extLst>
          </p:cNvPr>
          <p:cNvSpPr/>
          <p:nvPr/>
        </p:nvSpPr>
        <p:spPr>
          <a:xfrm>
            <a:off x="205202" y="6063902"/>
            <a:ext cx="6457991" cy="372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dirty="0" smtClean="0">
                <a:solidFill>
                  <a:sysClr val="windowText" lastClr="000000"/>
                </a:solidFill>
              </a:rPr>
              <a:t>　無料</a:t>
            </a:r>
            <a:endParaRPr kumimoji="1" lang="ja-JP" altLang="en-US" sz="1300" dirty="0">
              <a:solidFill>
                <a:sysClr val="windowText" lastClr="000000"/>
              </a:solidFill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15F87130-8650-449D-956F-EA3A7AC919DC}"/>
              </a:ext>
            </a:extLst>
          </p:cNvPr>
          <p:cNvSpPr/>
          <p:nvPr/>
        </p:nvSpPr>
        <p:spPr>
          <a:xfrm>
            <a:off x="205202" y="6772818"/>
            <a:ext cx="6457991" cy="3906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dirty="0" smtClean="0">
                <a:solidFill>
                  <a:sysClr val="windowText" lastClr="000000"/>
                </a:solidFill>
              </a:rPr>
              <a:t>　</a:t>
            </a:r>
            <a:r>
              <a:rPr kumimoji="1" lang="en-US" altLang="ja-JP" sz="1300" dirty="0" smtClean="0">
                <a:solidFill>
                  <a:srgbClr val="FF0000"/>
                </a:solidFill>
              </a:rPr>
              <a:t>2022</a:t>
            </a:r>
            <a:r>
              <a:rPr kumimoji="1" lang="ja-JP" altLang="en-US" sz="1300" dirty="0" smtClean="0">
                <a:solidFill>
                  <a:srgbClr val="FF0000"/>
                </a:solidFill>
              </a:rPr>
              <a:t>年</a:t>
            </a:r>
            <a:r>
              <a:rPr lang="en-US" altLang="ja-JP" sz="1300" dirty="0" smtClean="0">
                <a:solidFill>
                  <a:srgbClr val="FF0000"/>
                </a:solidFill>
              </a:rPr>
              <a:t>6</a:t>
            </a:r>
            <a:r>
              <a:rPr kumimoji="1" lang="ja-JP" altLang="en-US" sz="1300" dirty="0" smtClean="0">
                <a:solidFill>
                  <a:srgbClr val="FF0000"/>
                </a:solidFill>
              </a:rPr>
              <a:t>月</a:t>
            </a:r>
            <a:r>
              <a:rPr kumimoji="1" lang="en-US" altLang="ja-JP" sz="1300" dirty="0" smtClean="0">
                <a:solidFill>
                  <a:srgbClr val="FF0000"/>
                </a:solidFill>
              </a:rPr>
              <a:t>13</a:t>
            </a:r>
            <a:r>
              <a:rPr kumimoji="1" lang="ja-JP" altLang="en-US" sz="1300" dirty="0" smtClean="0">
                <a:solidFill>
                  <a:srgbClr val="FF0000"/>
                </a:solidFill>
              </a:rPr>
              <a:t>日</a:t>
            </a:r>
            <a:r>
              <a:rPr kumimoji="1" lang="ja-JP" altLang="en-US" sz="1300" dirty="0" smtClean="0">
                <a:solidFill>
                  <a:srgbClr val="FF0000"/>
                </a:solidFill>
              </a:rPr>
              <a:t>　～　</a:t>
            </a:r>
            <a:r>
              <a:rPr lang="en-US" altLang="ja-JP" sz="1300" dirty="0" smtClean="0">
                <a:solidFill>
                  <a:srgbClr val="FF0000"/>
                </a:solidFill>
              </a:rPr>
              <a:t>2023</a:t>
            </a:r>
            <a:r>
              <a:rPr lang="ja-JP" altLang="en-US" sz="1300" dirty="0" smtClean="0">
                <a:solidFill>
                  <a:srgbClr val="FF0000"/>
                </a:solidFill>
              </a:rPr>
              <a:t>年</a:t>
            </a:r>
            <a:r>
              <a:rPr lang="en-US" altLang="ja-JP" sz="1300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sz="1300" dirty="0" smtClean="0">
                <a:solidFill>
                  <a:srgbClr val="FF0000"/>
                </a:solidFill>
              </a:rPr>
              <a:t>月</a:t>
            </a:r>
            <a:r>
              <a:rPr lang="en-US" altLang="ja-JP" sz="1300" dirty="0" smtClean="0">
                <a:solidFill>
                  <a:srgbClr val="FF0000"/>
                </a:solidFill>
              </a:rPr>
              <a:t>28</a:t>
            </a:r>
            <a:r>
              <a:rPr kumimoji="1" lang="ja-JP" altLang="en-US" sz="1300" dirty="0" smtClean="0">
                <a:solidFill>
                  <a:srgbClr val="FF0000"/>
                </a:solidFill>
              </a:rPr>
              <a:t>日</a:t>
            </a:r>
            <a:endParaRPr kumimoji="1" lang="ja-JP" altLang="en-US" sz="1300" dirty="0">
              <a:solidFill>
                <a:srgbClr val="FF0000"/>
              </a:solidFill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15F87130-8650-449D-956F-EA3A7AC919DC}"/>
              </a:ext>
            </a:extLst>
          </p:cNvPr>
          <p:cNvSpPr/>
          <p:nvPr/>
        </p:nvSpPr>
        <p:spPr>
          <a:xfrm>
            <a:off x="205202" y="7508177"/>
            <a:ext cx="6457992" cy="639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下記サイト</a:t>
            </a:r>
            <a:r>
              <a:rPr lang="ja-JP" altLang="en-US" sz="1300" dirty="0">
                <a:solidFill>
                  <a:schemeClr val="tx1"/>
                </a:solidFill>
              </a:rPr>
              <a:t>よりお申込みください</a:t>
            </a:r>
          </a:p>
          <a:p>
            <a:r>
              <a:rPr lang="en-US" altLang="ja-JP" sz="1300" dirty="0">
                <a:solidFill>
                  <a:sysClr val="windowText" lastClr="000000"/>
                </a:solidFill>
                <a:hlinkClick r:id="rId2"/>
              </a:rPr>
              <a:t>【</a:t>
            </a:r>
            <a:r>
              <a:rPr lang="ja-JP" altLang="en-US" sz="1300" dirty="0">
                <a:solidFill>
                  <a:sysClr val="windowText" lastClr="000000"/>
                </a:solidFill>
                <a:hlinkClick r:id="rId2"/>
              </a:rPr>
              <a:t>申込サイト</a:t>
            </a:r>
            <a:r>
              <a:rPr lang="en-US" altLang="ja-JP" sz="1300" dirty="0">
                <a:solidFill>
                  <a:sysClr val="windowText" lastClr="000000"/>
                </a:solidFill>
                <a:hlinkClick r:id="rId2"/>
              </a:rPr>
              <a:t>】</a:t>
            </a:r>
            <a:r>
              <a:rPr lang="en-US" altLang="ja-JP" sz="1300" u="sng" dirty="0">
                <a:hlinkClick r:id="rId2"/>
              </a:rPr>
              <a:t>https://</a:t>
            </a:r>
            <a:r>
              <a:rPr lang="en-US" altLang="ja-JP" sz="1300" u="sng" dirty="0" smtClean="0">
                <a:hlinkClick r:id="rId2"/>
              </a:rPr>
              <a:t>tacos.co3.co.jp/users/</a:t>
            </a:r>
            <a:r>
              <a:rPr lang="en-US" altLang="ja-JP" sz="1300" u="sng" dirty="0" err="1" smtClean="0">
                <a:hlinkClick r:id="rId2"/>
              </a:rPr>
              <a:t>jna</a:t>
            </a:r>
            <a:r>
              <a:rPr lang="en-US" altLang="ja-JP" sz="1300" u="sng" dirty="0" smtClean="0">
                <a:hlinkClick r:id="rId2"/>
              </a:rPr>
              <a:t>/accountreg.aspx</a:t>
            </a:r>
            <a:endParaRPr lang="ja-JP" altLang="en-US" sz="1300" dirty="0">
              <a:solidFill>
                <a:sysClr val="windowText" lastClr="00000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081548" y="9166851"/>
            <a:ext cx="4630995" cy="63539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300" dirty="0">
                <a:solidFill>
                  <a:schemeClr val="tx1"/>
                </a:solidFill>
              </a:rPr>
              <a:t>【</a:t>
            </a:r>
            <a:r>
              <a:rPr lang="ja-JP" altLang="en-US" sz="1300" dirty="0">
                <a:solidFill>
                  <a:schemeClr val="tx1"/>
                </a:solidFill>
              </a:rPr>
              <a:t>申込・受講に関する問合わせ</a:t>
            </a:r>
            <a:r>
              <a:rPr lang="en-US" altLang="ja-JP" sz="1300" dirty="0" smtClean="0">
                <a:solidFill>
                  <a:schemeClr val="tx1"/>
                </a:solidFill>
              </a:rPr>
              <a:t>】</a:t>
            </a: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公益社団法人日本看護協会　教育研究部継続</a:t>
            </a:r>
            <a:r>
              <a:rPr lang="ja-JP" altLang="en-US" sz="1300" dirty="0" smtClean="0">
                <a:solidFill>
                  <a:schemeClr val="tx1"/>
                </a:solidFill>
              </a:rPr>
              <a:t>教育課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en-US" altLang="ja-JP" sz="1300" dirty="0" smtClean="0">
                <a:solidFill>
                  <a:schemeClr val="tx1"/>
                </a:solidFill>
              </a:rPr>
              <a:t>ky-keizoku@nurse.or.jp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23850" y="8228365"/>
            <a:ext cx="6234113" cy="883946"/>
          </a:xfrm>
          <a:prstGeom prst="roundRect">
            <a:avLst/>
          </a:prstGeom>
          <a:solidFill>
            <a:srgbClr val="FBA56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500" dirty="0" smtClean="0">
                <a:solidFill>
                  <a:srgbClr val="FF3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500" dirty="0">
                <a:solidFill>
                  <a:srgbClr val="FF3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注意</a:t>
            </a:r>
            <a:r>
              <a:rPr kumimoji="1" lang="en-US" altLang="ja-JP" sz="1500" dirty="0" smtClean="0">
                <a:solidFill>
                  <a:srgbClr val="FF3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sz="1500" dirty="0" smtClean="0">
                <a:solidFill>
                  <a:srgbClr val="FF3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オンデマンド研修受講前に、熊本県</a:t>
            </a:r>
            <a:r>
              <a:rPr lang="ja-JP" altLang="en-US" sz="1500" dirty="0" smtClean="0">
                <a:solidFill>
                  <a:srgbClr val="FF3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</a:t>
            </a:r>
            <a:r>
              <a:rPr kumimoji="1" lang="ja-JP" altLang="en-US" sz="1500" dirty="0" smtClean="0">
                <a:solidFill>
                  <a:srgbClr val="FF3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提供する</a:t>
            </a:r>
            <a:endParaRPr kumimoji="1" lang="en-US" altLang="ja-JP" sz="1500" dirty="0" smtClean="0">
              <a:solidFill>
                <a:srgbClr val="FF33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500" dirty="0" smtClean="0">
                <a:solidFill>
                  <a:srgbClr val="FF3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新型コロナウイルス感染症に関する情報</a:t>
            </a:r>
            <a:r>
              <a:rPr lang="ja-JP" altLang="en-US" sz="1500" dirty="0" smtClean="0">
                <a:solidFill>
                  <a:srgbClr val="FF3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endParaRPr lang="en-US" altLang="ja-JP" sz="1500" dirty="0" smtClean="0">
              <a:solidFill>
                <a:srgbClr val="FF33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500" dirty="0">
                <a:solidFill>
                  <a:srgbClr val="FF3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熊本県</a:t>
            </a:r>
            <a:r>
              <a:rPr lang="ja-JP" altLang="en-US" sz="1500" dirty="0" smtClean="0">
                <a:solidFill>
                  <a:srgbClr val="FF3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看護協会ホームページで必ずご確認</a:t>
            </a:r>
            <a:r>
              <a:rPr kumimoji="1" lang="ja-JP" altLang="en-US" sz="1500" dirty="0" smtClean="0">
                <a:solidFill>
                  <a:srgbClr val="FF3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ください。</a:t>
            </a:r>
            <a:endParaRPr kumimoji="1" lang="ja-JP" altLang="en-US" sz="1500" dirty="0">
              <a:solidFill>
                <a:srgbClr val="FF33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880" y="2102020"/>
            <a:ext cx="679218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-1" y="0"/>
            <a:ext cx="6857039" cy="9906000"/>
          </a:xfrm>
          <a:prstGeom prst="rect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4078705" y="6517514"/>
            <a:ext cx="2479258" cy="144251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74168" y="6695203"/>
            <a:ext cx="2929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申込期間</a:t>
            </a:r>
            <a:r>
              <a:rPr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endParaRPr lang="en-US" altLang="ja-JP" sz="16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en-US" altLang="ja-JP" sz="16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2022</a:t>
            </a:r>
            <a:r>
              <a:rPr lang="ja-JP" altLang="en-US" sz="16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</a:t>
            </a:r>
            <a:r>
              <a:rPr lang="en-US" altLang="ja-JP" sz="16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6</a:t>
            </a:r>
            <a:r>
              <a:rPr lang="ja-JP" altLang="en-US" sz="16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lang="en-US" altLang="ja-JP" sz="16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13</a:t>
            </a:r>
            <a:r>
              <a:rPr lang="ja-JP" altLang="en-US" sz="16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</a:t>
            </a:r>
            <a:r>
              <a:rPr lang="ja-JP" altLang="en-US" sz="16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endParaRPr lang="en-US" altLang="ja-JP" sz="16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en-US" altLang="ja-JP" sz="16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2023</a:t>
            </a:r>
            <a:r>
              <a:rPr lang="ja-JP" altLang="en-US" sz="16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</a:t>
            </a:r>
            <a:r>
              <a:rPr lang="en-US" altLang="ja-JP" sz="16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lang="ja-JP" altLang="en-US" sz="16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lang="en-US" altLang="ja-JP" sz="16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21</a:t>
            </a:r>
            <a:r>
              <a:rPr lang="ja-JP" altLang="en-US" sz="16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</a:t>
            </a:r>
            <a:endParaRPr lang="en-US" altLang="ja-JP" sz="16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391297" y="9608652"/>
            <a:ext cx="265471" cy="169607"/>
          </a:xfrm>
          <a:prstGeom prst="rect">
            <a:avLst/>
          </a:prstGeom>
          <a:solidFill>
            <a:schemeClr val="bg1"/>
          </a:solidFill>
          <a:ln>
            <a:solidFill>
              <a:srgbClr val="9AD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>
            <a:off x="2385886" y="9608652"/>
            <a:ext cx="135376" cy="116771"/>
          </a:xfrm>
          <a:prstGeom prst="line">
            <a:avLst/>
          </a:prstGeom>
          <a:ln>
            <a:solidFill>
              <a:srgbClr val="9ADE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2516695" y="9616156"/>
            <a:ext cx="140073" cy="109046"/>
          </a:xfrm>
          <a:prstGeom prst="line">
            <a:avLst/>
          </a:prstGeom>
          <a:ln>
            <a:solidFill>
              <a:srgbClr val="9ADE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12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6303" y="5554980"/>
            <a:ext cx="6831698" cy="17934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-9481" y="0"/>
            <a:ext cx="6876000" cy="990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-19923" y="577854"/>
            <a:ext cx="6877924" cy="1139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新型コロナウィルス感染症対応看護職員養成事業軽症</a:t>
            </a:r>
            <a:r>
              <a:rPr lang="ja-JP" altLang="en-US" sz="2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～中等症患者</a:t>
            </a:r>
            <a:r>
              <a:rPr lang="ja-JP" altLang="en-US" sz="2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対応研修 プログラム</a:t>
            </a:r>
            <a:endParaRPr lang="ja-JP" altLang="en-US" sz="2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224588"/>
              </p:ext>
            </p:extLst>
          </p:nvPr>
        </p:nvGraphicFramePr>
        <p:xfrm>
          <a:off x="315742" y="2348706"/>
          <a:ext cx="6231361" cy="7297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6231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単元／主な内容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6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9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b="0" kern="100" dirty="0" smtClean="0">
                          <a:effectLst/>
                        </a:rPr>
                        <a:t>　　 熊本県での医療提供体制の状況や対策</a:t>
                      </a:r>
                      <a:endParaRPr lang="ja-JP" altLang="en-US" sz="1200" b="0" kern="100" dirty="0">
                        <a:effectLst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407480"/>
              </p:ext>
            </p:extLst>
          </p:nvPr>
        </p:nvGraphicFramePr>
        <p:xfrm>
          <a:off x="315742" y="3744861"/>
          <a:ext cx="6231361" cy="59576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9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8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2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61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単元／主な内容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61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講師</a:t>
                      </a:r>
                      <a:r>
                        <a:rPr lang="en-US" sz="1200" kern="100" dirty="0">
                          <a:effectLst/>
                        </a:rPr>
                        <a:t>(</a:t>
                      </a:r>
                      <a:r>
                        <a:rPr lang="ja-JP" sz="1200" kern="100" dirty="0">
                          <a:effectLst/>
                        </a:rPr>
                        <a:t>所属等</a:t>
                      </a:r>
                      <a:r>
                        <a:rPr lang="en-US" sz="1200" kern="100" dirty="0">
                          <a:effectLst/>
                        </a:rPr>
                        <a:t>) 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※敬称略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61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目安</a:t>
                      </a:r>
                      <a:endParaRPr lang="en-US" altLang="ja-JP" sz="12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</a:rPr>
                        <a:t>時間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6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4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新型コロナウィルス感染症の基礎知識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大曲 貴夫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（国立国際医療研究センター国際感染症センター長・感染症内科医長）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</a:rPr>
                        <a:t>分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57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新型コロナウィルス感染症患者の治療と観察ポイント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小倉　高志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（神奈川県立循環器呼吸器病センター副院長・呼吸器内科部長）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</a:rPr>
                        <a:t>分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2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新型コロナウィルス感染症患者の看護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（緊急性の判断と急変対応、重症化予防、異常</a:t>
                      </a:r>
                      <a:r>
                        <a:rPr lang="ja-JP" sz="1200" kern="100" dirty="0" smtClean="0">
                          <a:effectLst/>
                        </a:rPr>
                        <a:t>の</a:t>
                      </a:r>
                      <a:endParaRPr lang="en-US" altLang="ja-JP" sz="12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</a:rPr>
                        <a:t>早期</a:t>
                      </a:r>
                      <a:r>
                        <a:rPr lang="ja-JP" sz="1200" kern="100" dirty="0">
                          <a:effectLst/>
                        </a:rPr>
                        <a:t>発見、酸素療法、患者家族への精神的ケア含む）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杉本　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（日本大学医学部附属板橋病院）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</a:rPr>
                        <a:t>分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新型コロナウィルス感染症の感染対策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美島路恵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（東京慈恵会医科大学附属病院・感染対策部　感染管理認定看護師）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</a:rPr>
                        <a:t>分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8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</a:rPr>
                        <a:t>確認テスト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41680" algn="l"/>
                        </a:tabLst>
                      </a:pP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</a:rPr>
                        <a:t>５問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085" marR="6008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62402" y="1973847"/>
            <a:ext cx="50365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ja-JP" altLang="en-US" sz="1400" b="1" dirty="0" smtClean="0">
                <a:solidFill>
                  <a:schemeClr val="bg2">
                    <a:lumMod val="5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◆　熊本県看護協会ホームページ掲載</a:t>
            </a:r>
            <a:endParaRPr kumimoji="0" lang="ja-JP" altLang="ja-JP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270022" y="3358866"/>
            <a:ext cx="28935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41363" algn="l"/>
              </a:tabLst>
            </a:pPr>
            <a:r>
              <a:rPr kumimoji="0" lang="ja-JP" altLang="en-US" sz="1400" b="1" dirty="0" smtClean="0">
                <a:solidFill>
                  <a:schemeClr val="bg2">
                    <a:lumMod val="50000"/>
                  </a:schemeClr>
                </a:solidFill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◆　</a:t>
            </a:r>
            <a:r>
              <a:rPr kumimoji="0" lang="ja-JP" altLang="ja-JP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Times New Roman" panose="02020603050405020304" pitchFamily="18" charset="0"/>
              </a:rPr>
              <a:t>講義（オンデマンド）</a:t>
            </a:r>
            <a:endParaRPr kumimoji="0" lang="ja-JP" altLang="ja-JP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6783" y="49596"/>
            <a:ext cx="1530858" cy="4184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782" y="-1547"/>
            <a:ext cx="1390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熊本県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33640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321</Words>
  <Application>Microsoft Office PowerPoint</Application>
  <PresentationFormat>A4 210 x 297 mm</PresentationFormat>
  <Paragraphs>70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BIZ UDPゴシック</vt:lpstr>
      <vt:lpstr>BIZ UDゴシック</vt:lpstr>
      <vt:lpstr>HGPｺﾞｼｯｸE</vt:lpstr>
      <vt:lpstr>HGPｺﾞｼｯｸM</vt:lpstr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1900651</cp:lastModifiedBy>
  <cp:revision>8</cp:revision>
  <cp:lastPrinted>2022-05-27T05:55:43Z</cp:lastPrinted>
  <dcterms:modified xsi:type="dcterms:W3CDTF">2022-06-16T23:48:32Z</dcterms:modified>
</cp:coreProperties>
</file>