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29"/>
  </p:notesMasterIdLst>
  <p:handoutMasterIdLst>
    <p:handoutMasterId r:id="rId30"/>
  </p:handoutMasterIdLst>
  <p:sldIdLst>
    <p:sldId id="823" r:id="rId2"/>
    <p:sldId id="781" r:id="rId3"/>
    <p:sldId id="798" r:id="rId4"/>
    <p:sldId id="802" r:id="rId5"/>
    <p:sldId id="828" r:id="rId6"/>
    <p:sldId id="829" r:id="rId7"/>
    <p:sldId id="804" r:id="rId8"/>
    <p:sldId id="830" r:id="rId9"/>
    <p:sldId id="810" r:id="rId10"/>
    <p:sldId id="831" r:id="rId11"/>
    <p:sldId id="807" r:id="rId12"/>
    <p:sldId id="593" r:id="rId13"/>
    <p:sldId id="594" r:id="rId14"/>
    <p:sldId id="595" r:id="rId15"/>
    <p:sldId id="808" r:id="rId16"/>
    <p:sldId id="811" r:id="rId17"/>
    <p:sldId id="812" r:id="rId18"/>
    <p:sldId id="813" r:id="rId19"/>
    <p:sldId id="814" r:id="rId20"/>
    <p:sldId id="815" r:id="rId21"/>
    <p:sldId id="816" r:id="rId22"/>
    <p:sldId id="817" r:id="rId23"/>
    <p:sldId id="608" r:id="rId24"/>
    <p:sldId id="700" r:id="rId25"/>
    <p:sldId id="820" r:id="rId26"/>
    <p:sldId id="819" r:id="rId27"/>
    <p:sldId id="818" r:id="rId28"/>
  </p:sldIdLst>
  <p:sldSz cx="9144000" cy="6858000" type="screen4x3"/>
  <p:notesSz cx="6797675" cy="9926638"/>
  <p:defaultTextStyle>
    <a:defPPr>
      <a:defRPr lang="ja-JP"/>
    </a:defPPr>
    <a:lvl1pPr algn="ctr" rtl="0" fontAlgn="base">
      <a:spcBef>
        <a:spcPct val="0"/>
      </a:spcBef>
      <a:spcAft>
        <a:spcPct val="0"/>
      </a:spcAft>
      <a:defRPr kumimoji="1" sz="3200" kern="1200">
        <a:solidFill>
          <a:schemeClr val="tx2"/>
        </a:solidFill>
        <a:latin typeface="Arial" charset="0"/>
        <a:ea typeface="ＭＳ Ｐゴシック" pitchFamily="50" charset="-128"/>
        <a:cs typeface="+mn-cs"/>
      </a:defRPr>
    </a:lvl1pPr>
    <a:lvl2pPr marL="4572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2pPr>
    <a:lvl3pPr marL="9144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3pPr>
    <a:lvl4pPr marL="13716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4pPr>
    <a:lvl5pPr marL="18288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5pPr>
    <a:lvl6pPr marL="2286000" algn="l" defTabSz="914400" rtl="0" eaLnBrk="1" latinLnBrk="0" hangingPunct="1">
      <a:defRPr kumimoji="1" sz="3200" kern="1200">
        <a:solidFill>
          <a:schemeClr val="tx2"/>
        </a:solidFill>
        <a:latin typeface="Arial" charset="0"/>
        <a:ea typeface="ＭＳ Ｐゴシック" pitchFamily="50" charset="-128"/>
        <a:cs typeface="+mn-cs"/>
      </a:defRPr>
    </a:lvl6pPr>
    <a:lvl7pPr marL="2743200" algn="l" defTabSz="914400" rtl="0" eaLnBrk="1" latinLnBrk="0" hangingPunct="1">
      <a:defRPr kumimoji="1" sz="3200" kern="1200">
        <a:solidFill>
          <a:schemeClr val="tx2"/>
        </a:solidFill>
        <a:latin typeface="Arial" charset="0"/>
        <a:ea typeface="ＭＳ Ｐゴシック" pitchFamily="50" charset="-128"/>
        <a:cs typeface="+mn-cs"/>
      </a:defRPr>
    </a:lvl7pPr>
    <a:lvl8pPr marL="3200400" algn="l" defTabSz="914400" rtl="0" eaLnBrk="1" latinLnBrk="0" hangingPunct="1">
      <a:defRPr kumimoji="1" sz="3200" kern="1200">
        <a:solidFill>
          <a:schemeClr val="tx2"/>
        </a:solidFill>
        <a:latin typeface="Arial" charset="0"/>
        <a:ea typeface="ＭＳ Ｐゴシック" pitchFamily="50" charset="-128"/>
        <a:cs typeface="+mn-cs"/>
      </a:defRPr>
    </a:lvl8pPr>
    <a:lvl9pPr marL="3657600" algn="l" defTabSz="914400" rtl="0" eaLnBrk="1" latinLnBrk="0" hangingPunct="1">
      <a:defRPr kumimoji="1" sz="3200" kern="1200">
        <a:solidFill>
          <a:schemeClr val="tx2"/>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F0C1"/>
    <a:srgbClr val="0066FF"/>
    <a:srgbClr val="FF9933"/>
    <a:srgbClr val="FFCCCC"/>
    <a:srgbClr val="006600"/>
    <a:srgbClr val="FFCCFF"/>
    <a:srgbClr val="FF9999"/>
    <a:srgbClr val="66FF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08" autoAdjust="0"/>
    <p:restoredTop sz="68618" autoAdjust="0"/>
  </p:normalViewPr>
  <p:slideViewPr>
    <p:cSldViewPr>
      <p:cViewPr varScale="1">
        <p:scale>
          <a:sx n="70" d="100"/>
          <a:sy n="70" d="100"/>
        </p:scale>
        <p:origin x="1206"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64"/>
    </p:cViewPr>
  </p:sorterViewPr>
  <p:notesViewPr>
    <p:cSldViewPr>
      <p:cViewPr varScale="1">
        <p:scale>
          <a:sx n="73" d="100"/>
          <a:sy n="73" d="100"/>
        </p:scale>
        <p:origin x="2148" y="54"/>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t" anchorCtr="0" compatLnSpc="1">
            <a:prstTxWarp prst="textNoShape">
              <a:avLst/>
            </a:prstTxWarp>
          </a:bodyPr>
          <a:lstStyle>
            <a:lvl1pPr algn="l">
              <a:defRPr sz="1200">
                <a:solidFill>
                  <a:schemeClr val="tx1"/>
                </a:solidFill>
              </a:defRPr>
            </a:lvl1pPr>
          </a:lstStyle>
          <a:p>
            <a:pPr>
              <a:defRPr/>
            </a:pPr>
            <a:endParaRPr lang="en-US" altLang="ja-JP"/>
          </a:p>
        </p:txBody>
      </p:sp>
      <p:sp>
        <p:nvSpPr>
          <p:cNvPr id="36868" name="Rectangle 4"/>
          <p:cNvSpPr>
            <a:spLocks noGrp="1" noChangeArrowheads="1"/>
          </p:cNvSpPr>
          <p:nvPr>
            <p:ph type="ftr" sz="quarter" idx="2"/>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b" anchorCtr="0" compatLnSpc="1">
            <a:prstTxWarp prst="textNoShape">
              <a:avLst/>
            </a:prstTxWarp>
          </a:bodyPr>
          <a:lstStyle>
            <a:lvl1pPr algn="l">
              <a:defRPr sz="1200">
                <a:solidFill>
                  <a:schemeClr val="tx1"/>
                </a:solidFill>
              </a:defRPr>
            </a:lvl1pPr>
          </a:lstStyle>
          <a:p>
            <a:pPr>
              <a:defRPr/>
            </a:pPr>
            <a:endParaRPr lang="en-US" altLang="ja-JP"/>
          </a:p>
        </p:txBody>
      </p:sp>
    </p:spTree>
    <p:extLst>
      <p:ext uri="{BB962C8B-B14F-4D97-AF65-F5344CB8AC3E}">
        <p14:creationId xmlns:p14="http://schemas.microsoft.com/office/powerpoint/2010/main" val="98606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t" anchorCtr="0" compatLnSpc="1">
            <a:prstTxWarp prst="textNoShape">
              <a:avLst/>
            </a:prstTxWarp>
          </a:bodyPr>
          <a:lstStyle>
            <a:lvl1pPr algn="l">
              <a:defRPr sz="1200">
                <a:solidFill>
                  <a:schemeClr val="tx1"/>
                </a:solidFill>
              </a:defRPr>
            </a:lvl1pPr>
          </a:lstStyle>
          <a:p>
            <a:pPr>
              <a:defRPr/>
            </a:pPr>
            <a:endParaRPr lang="en-US" altLang="ja-JP"/>
          </a:p>
        </p:txBody>
      </p:sp>
      <p:sp>
        <p:nvSpPr>
          <p:cNvPr id="29699" name="Rectangle 3"/>
          <p:cNvSpPr>
            <a:spLocks noGrp="1" noChangeArrowheads="1"/>
          </p:cNvSpPr>
          <p:nvPr>
            <p:ph type="dt"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t" anchorCtr="0" compatLnSpc="1">
            <a:prstTxWarp prst="textNoShape">
              <a:avLst/>
            </a:prstTxWarp>
          </a:bodyPr>
          <a:lstStyle>
            <a:lvl1pPr algn="r">
              <a:defRPr sz="1200">
                <a:solidFill>
                  <a:schemeClr val="tx1"/>
                </a:solidFill>
              </a:defRPr>
            </a:lvl1pPr>
          </a:lstStyle>
          <a:p>
            <a:pPr>
              <a:defRPr/>
            </a:pPr>
            <a:endParaRPr lang="en-US" altLang="ja-JP"/>
          </a:p>
        </p:txBody>
      </p:sp>
      <p:sp>
        <p:nvSpPr>
          <p:cNvPr id="25604"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9701" name="Rectangle 5"/>
          <p:cNvSpPr>
            <a:spLocks noGrp="1" noChangeArrowheads="1"/>
          </p:cNvSpPr>
          <p:nvPr>
            <p:ph type="body" sz="quarter" idx="3"/>
          </p:nvPr>
        </p:nvSpPr>
        <p:spPr bwMode="auto">
          <a:xfrm>
            <a:off x="679450" y="4714875"/>
            <a:ext cx="5438775"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29702" name="Rectangle 6"/>
          <p:cNvSpPr>
            <a:spLocks noGrp="1" noChangeArrowheads="1"/>
          </p:cNvSpPr>
          <p:nvPr>
            <p:ph type="ftr" sz="quarter" idx="4"/>
          </p:nvPr>
        </p:nvSpPr>
        <p:spPr bwMode="auto">
          <a:xfrm>
            <a:off x="0"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b" anchorCtr="0" compatLnSpc="1">
            <a:prstTxWarp prst="textNoShape">
              <a:avLst/>
            </a:prstTxWarp>
          </a:bodyPr>
          <a:lstStyle>
            <a:lvl1pPr algn="l">
              <a:defRPr sz="1200">
                <a:solidFill>
                  <a:schemeClr val="tx1"/>
                </a:solidFill>
              </a:defRPr>
            </a:lvl1pPr>
          </a:lstStyle>
          <a:p>
            <a:pPr>
              <a:defRPr/>
            </a:pPr>
            <a:endParaRPr lang="en-US" altLang="ja-JP"/>
          </a:p>
        </p:txBody>
      </p:sp>
      <p:sp>
        <p:nvSpPr>
          <p:cNvPr id="29703" name="Rectangle 7"/>
          <p:cNvSpPr>
            <a:spLocks noGrp="1" noChangeArrowheads="1"/>
          </p:cNvSpPr>
          <p:nvPr>
            <p:ph type="sldNum" sz="quarter" idx="5"/>
          </p:nvPr>
        </p:nvSpPr>
        <p:spPr bwMode="auto">
          <a:xfrm>
            <a:off x="3849688" y="9428163"/>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64" tIns="46032" rIns="92064" bIns="46032" numCol="1" anchor="b" anchorCtr="0" compatLnSpc="1">
            <a:prstTxWarp prst="textNoShape">
              <a:avLst/>
            </a:prstTxWarp>
          </a:bodyPr>
          <a:lstStyle>
            <a:lvl1pPr algn="r">
              <a:defRPr sz="1200">
                <a:solidFill>
                  <a:schemeClr val="tx1"/>
                </a:solidFill>
              </a:defRPr>
            </a:lvl1pPr>
          </a:lstStyle>
          <a:p>
            <a:pPr>
              <a:defRPr/>
            </a:pPr>
            <a:fld id="{6EDE05F1-E268-4773-A862-2D81C3BFAD2F}" type="slidenum">
              <a:rPr lang="en-US" altLang="ja-JP"/>
              <a:pPr>
                <a:defRPr/>
              </a:pPr>
              <a:t>‹#›</a:t>
            </a:fld>
            <a:endParaRPr lang="en-US" altLang="ja-JP"/>
          </a:p>
        </p:txBody>
      </p:sp>
    </p:spTree>
    <p:extLst>
      <p:ext uri="{BB962C8B-B14F-4D97-AF65-F5344CB8AC3E}">
        <p14:creationId xmlns:p14="http://schemas.microsoft.com/office/powerpoint/2010/main" val="3445277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続きまして、大気汚染防止法及び政省令で改正された内容を説明します。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a:t>
            </a:fld>
            <a:endParaRPr lang="en-US" altLang="ja-JP"/>
          </a:p>
        </p:txBody>
      </p:sp>
    </p:spTree>
    <p:extLst>
      <p:ext uri="{BB962C8B-B14F-4D97-AF65-F5344CB8AC3E}">
        <p14:creationId xmlns:p14="http://schemas.microsoft.com/office/powerpoint/2010/main" val="2469709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latin typeface="ＭＳ Ｐ明朝" panose="02020600040205080304" pitchFamily="18" charset="-128"/>
                <a:ea typeface="ＭＳ Ｐ明朝" panose="02020600040205080304" pitchFamily="18" charset="-128"/>
              </a:rPr>
              <a:t>続きまして、事前調査結果に関する記録の保存や掲示等についてです。</a:t>
            </a:r>
            <a:endParaRPr kumimoji="1" lang="en-US" altLang="ja-JP" dirty="0" smtClean="0">
              <a:latin typeface="ＭＳ Ｐ明朝" panose="02020600040205080304" pitchFamily="18" charset="-128"/>
              <a:ea typeface="ＭＳ Ｐ明朝" panose="02020600040205080304" pitchFamily="18" charset="-128"/>
            </a:endParaRPr>
          </a:p>
          <a:p>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10</a:t>
            </a:fld>
            <a:endParaRPr lang="en-US" altLang="ja-JP"/>
          </a:p>
        </p:txBody>
      </p:sp>
    </p:spTree>
    <p:extLst>
      <p:ext uri="{BB962C8B-B14F-4D97-AF65-F5344CB8AC3E}">
        <p14:creationId xmlns:p14="http://schemas.microsoft.com/office/powerpoint/2010/main" val="55096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元請業者により行われた事前調査の結果は、発注者に説明した書面の写しと合わせて工事が終了した日から３年間保存する必要があります。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記録の保存は電子データでも構いませんが、自治体への無届事案が発生した場合に、元請業者が調査結果を説明していないから無届につながったのか、それとも調査結果を受けた発注者側が届出を怠ったのかを判断する資料となるので必ず保存ください。</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また、事前調査結果及び作業方法を作業現場において、公衆にみやすいように掲示する必要があります。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文字の大きさに規定はありませんが、掲示の大きさは今回の法改正でＡ３以上の大きさにすること、解体等の作業の開始から終了まで工事期間を通して行うことが示されました。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早朝や作業終了後に作業員の方が退去されたあとも、工事期間であれば調査結果等は継続して掲示が必要です。</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11</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現在、一般社団法人日本建設業連合会が作成した様式が広く利用されておりますので、参考として紹介します。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こちらは、レベル１，２といった届出対象特定工事において必要な事項が記載されています。</a:t>
            </a:r>
            <a:endParaRPr kumimoji="1"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12</a:t>
            </a:fld>
            <a:endParaRPr lang="en-US" altLang="ja-JP"/>
          </a:p>
        </p:txBody>
      </p:sp>
    </p:spTree>
    <p:extLst>
      <p:ext uri="{BB962C8B-B14F-4D97-AF65-F5344CB8AC3E}">
        <p14:creationId xmlns:p14="http://schemas.microsoft.com/office/powerpoint/2010/main" val="2359124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latin typeface="ＭＳ Ｐ明朝" panose="02020600040205080304" pitchFamily="18" charset="-128"/>
                <a:ea typeface="ＭＳ Ｐ明朝" panose="02020600040205080304" pitchFamily="18" charset="-128"/>
              </a:rPr>
              <a:t>こちらは、届出対象特定工事に該当しない、いわゆるレベル３建材の除去における掲示の例です。</a:t>
            </a:r>
            <a:endParaRPr kumimoji="1" lang="en-US" altLang="ja-JP" dirty="0" smtClean="0">
              <a:latin typeface="ＭＳ Ｐ明朝" panose="02020600040205080304" pitchFamily="18" charset="-128"/>
              <a:ea typeface="ＭＳ Ｐ明朝" panose="02020600040205080304" pitchFamily="18"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smtClean="0">
              <a:latin typeface="ＭＳ Ｐ明朝" panose="02020600040205080304" pitchFamily="18" charset="-128"/>
              <a:ea typeface="ＭＳ Ｐ明朝" panose="02020600040205080304" pitchFamily="18"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latin typeface="ＭＳ Ｐ明朝" panose="02020600040205080304" pitchFamily="18" charset="-128"/>
                <a:ea typeface="ＭＳ Ｐ明朝" panose="02020600040205080304" pitchFamily="18" charset="-128"/>
              </a:rPr>
              <a:t>調査者の欄には、現地調査、試料採取を実施した者の氏名と資格を有する場合は資格の種類を記載するととともに、分析を実施した場合は分析を実施した機関を記載ください。</a:t>
            </a:r>
            <a:endParaRPr kumimoji="1"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13</a:t>
            </a:fld>
            <a:endParaRPr lang="en-US" altLang="ja-JP"/>
          </a:p>
        </p:txBody>
      </p:sp>
    </p:spTree>
    <p:extLst>
      <p:ext uri="{BB962C8B-B14F-4D97-AF65-F5344CB8AC3E}">
        <p14:creationId xmlns:p14="http://schemas.microsoft.com/office/powerpoint/2010/main" val="3241512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最後に、アスベスト建材が使用されていない場合の掲示例です。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アスベスト含有建材の有無を問わず、事前調査の結果は必ず現場に掲示する必要があります。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ja-JP" altLang="en-US"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また、これまでの県の立入において、事前調査の結果、届出の内容、掲示の内容が一致していない事例や、下請人等の現場の作業員の方がアスベスト建材を正しく把握していない事例や他の現場の掲示の使いまわし等が多く確認されてい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適切に事前調査が行われても、アスベストの飛散につながる作業を行えば周辺に健康障害を引き起こすリスクが生じるため、必ず正しい事前調査結果を示してください。</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また、記載項目に漏れがないよう注意してください。</a:t>
            </a:r>
            <a:endParaRPr kumimoji="1" lang="en-US" altLang="ja-JP" dirty="0" smtClean="0">
              <a:latin typeface="ＭＳ Ｐ明朝" panose="02020600040205080304" pitchFamily="18" charset="-128"/>
              <a:ea typeface="ＭＳ Ｐ明朝" panose="02020600040205080304" pitchFamily="18" charset="-128"/>
            </a:endParaRPr>
          </a:p>
          <a:p>
            <a:endParaRPr kumimoji="1" lang="ja-JP" altLang="en-US"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加えて、解体等の作業時に事前調査を未実施の建材が発見された場合は、直ちに作業を停止して飛散措置を講じるとともにアスベスト含有の有無を調査してください。</a:t>
            </a:r>
          </a:p>
          <a:p>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14</a:t>
            </a:fld>
            <a:endParaRPr lang="en-US" altLang="ja-JP"/>
          </a:p>
        </p:txBody>
      </p:sp>
    </p:spTree>
    <p:extLst>
      <p:ext uri="{BB962C8B-B14F-4D97-AF65-F5344CB8AC3E}">
        <p14:creationId xmlns:p14="http://schemas.microsoft.com/office/powerpoint/2010/main" val="3985837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mj-ea"/>
                <a:ea typeface="+mj-ea"/>
              </a:rPr>
              <a:t>先ほど説明したとおり、令和４年４月からはアスベスト事前調査結果を電子システムにより県に報告する制度が開始されます。</a:t>
            </a:r>
            <a:endParaRPr kumimoji="1" lang="en-US" altLang="ja-JP" dirty="0" smtClean="0">
              <a:latin typeface="+mj-ea"/>
              <a:ea typeface="+mj-ea"/>
            </a:endParaRPr>
          </a:p>
          <a:p>
            <a:r>
              <a:rPr kumimoji="1" lang="ja-JP" altLang="en-US" dirty="0" smtClean="0">
                <a:latin typeface="+mj-ea"/>
                <a:ea typeface="+mj-ea"/>
              </a:rPr>
              <a:t>報告の対象となるのは建設リサイクル法の届出と同規模である、①床面積の合計が８０ｍ２以上の解体作業、②請負金額が１００万円以上の改造、補修作業を伴う建設工事です。</a:t>
            </a:r>
            <a:endParaRPr kumimoji="1" lang="en-US" altLang="ja-JP" dirty="0" smtClean="0">
              <a:latin typeface="+mj-ea"/>
              <a:ea typeface="+mj-ea"/>
            </a:endParaRPr>
          </a:p>
          <a:p>
            <a:endParaRPr kumimoji="1" lang="en-US" altLang="ja-JP" dirty="0" smtClean="0">
              <a:latin typeface="+mj-ea"/>
              <a:ea typeface="+mj-ea"/>
            </a:endParaRPr>
          </a:p>
          <a:p>
            <a:r>
              <a:rPr kumimoji="1" lang="ja-JP" altLang="en-US" dirty="0" smtClean="0">
                <a:latin typeface="+mj-ea"/>
                <a:ea typeface="+mj-ea"/>
              </a:rPr>
              <a:t>報告の方法については、環境省と厚生労働省が連携して電子システムを新しく整備する予定となっております。</a:t>
            </a:r>
            <a:endParaRPr kumimoji="1" lang="ja-JP" altLang="en-US" dirty="0">
              <a:latin typeface="+mj-ea"/>
              <a:ea typeface="+mj-ea"/>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15</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続きまして、アスベスト含有建材を除去する際の作業基準について説明します。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16</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上段の水色背景は、改正後の大気汚染防止法を、黄色背景は改正後の施行規則を転記しています。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今回の法改正で強化され、令和３年４月から追加された作業基準として、レベル３建材を含めたアスベスト除去作業では事前調査結果の掲示と合わせて、スライドのイ～トに関する事項を記載した作業計画書を作成し、現場に備える必要があり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イからトに関する事項の詳細は、環境省、厚生労働省が策定したマニュアル「</a:t>
            </a:r>
            <a:r>
              <a:rPr kumimoji="1" lang="ja-JP" altLang="en-US" sz="1200" b="0" i="0" u="none" strike="noStrike" kern="1200" baseline="0" dirty="0" smtClean="0">
                <a:solidFill>
                  <a:schemeClr val="tx1"/>
                </a:solidFill>
                <a:latin typeface="ＭＳ Ｐ明朝" panose="02020600040205080304" pitchFamily="18" charset="-128"/>
                <a:ea typeface="ＭＳ Ｐ明朝" panose="02020600040205080304" pitchFamily="18" charset="-128"/>
                <a:cs typeface="+mn-cs"/>
              </a:rPr>
              <a:t>建築物等の解体等に係る石綿ばく露防止及び石綿飛散漏えい防止対策徹底マニュアル</a:t>
            </a:r>
            <a:r>
              <a:rPr kumimoji="1" lang="ja-JP" altLang="en-US" dirty="0" smtClean="0">
                <a:latin typeface="ＭＳ Ｐ明朝" panose="02020600040205080304" pitchFamily="18" charset="-128"/>
                <a:ea typeface="ＭＳ Ｐ明朝" panose="02020600040205080304" pitchFamily="18" charset="-128"/>
              </a:rPr>
              <a:t>」のｐ．１０２ページに記載されています。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本資料と合わせて、県ホームページに掲載しておりますので御参照ください。</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また、現場に備える方法は必ずしも書面である必要はありませんが、電子データ等として備える場合は立入に来た職員に速やかに提示できるような体制をお願いします。</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17</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こちらも今回の大気汚染防止法改正で追加された内容です。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石綿含有成形板等のレベル３建材について、切断、破砕等することなくそのまま建築物等から取り外すことを原則とする作業基準が定められました。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このとき、固定具の劣化や接着等でそのまま取り外すことが困難な場合は、薬液等により湿潤化したうえで建材を除去する必要があります。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ただし、ハに記載されている石綿含有ケイ酸カルシウム板第１種については、切断、破砕時のアスベスト飛散リスクが高いとされているため、そのまま取り外すことができない場合は、周辺を事前にプラスチックシート等で囲う養生をしたうえで、薬液等により湿潤化して除去する必要があ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このときの養生は、集じん排気装置を用いた負圧管理までは不要です。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そして、除去作業後は場内の清掃を行うことが規定されています。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石綿含有成形板等の除去作業の詳細は、環境省マニュアルのｐ．１７５に記載されています。</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18</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今回の法改正で新しく整理された石綿含有仕上塗材については、これまで環境省の通知で示された除去工法である、薬液等による湿潤化を行ったうえで除去する工法等が作業基準として示されました。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ただし、電気グラインダー等の電動工具を用いた除去を行う場合は、ケイ酸カルシウム板第１種と同様に、作業場所をプラスチックシート等で囲う養生を行ったうえで、薬液による湿潤化と除去を行う必要があります。</a:t>
            </a:r>
            <a:endParaRPr kumimoji="1" lang="en-US" altLang="ja-JP" dirty="0" smtClean="0">
              <a:latin typeface="ＭＳ Ｐ明朝" panose="02020600040205080304" pitchFamily="18" charset="-128"/>
              <a:ea typeface="ＭＳ Ｐ明朝" panose="02020600040205080304" pitchFamily="1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latin typeface="ＭＳ Ｐ明朝" panose="02020600040205080304" pitchFamily="18" charset="-128"/>
                <a:ea typeface="ＭＳ Ｐ明朝" panose="02020600040205080304" pitchFamily="18" charset="-128"/>
              </a:rPr>
              <a:t>このときの養生も、集じん排気装置を用いた負圧管理までは不要です。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また、石綿含有仕上塗材の除去後も、必ず場内の清掃が規定されています。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石綿含有仕上塗材の除去作業の詳細は、環境省マニュアルのｐ．１９６から記載されています。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なお、石綿含有仕上塗材を電動工具を用いて除去する場合において、湿潤化及び隔離養生（負圧不要）と同等以上の効果を有する措置として環境省マニュアルｐ．２０７に記載されているような十分な集じん機能を有する装置を使用することも可能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このとき、十分な集じん機能を有してることは個々の現場ごとに判断が必要となります。</a:t>
            </a:r>
            <a:endParaRPr kumimoji="1"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19</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こちらは、大気汚染防止法改正後のアスベスト規制に関係する用語です。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法改正以前は、大気汚染防止法の規制対象であり、除去作業の際に届出が必要なレベル１、２建材を特定建築材料、特定工事としていました。</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しかし、令和３年４月施行の法改正により、除去の際に届出が不要なレベル３建材や石綿含有仕上塗材も特定建築材料、特定工事に含まれることとなりました。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そのため、除去の際に届出が必要なレベル１，２建材の除去工事は、届出対象特定工事という新しい用語が定義されています。</a:t>
            </a:r>
            <a:endParaRPr kumimoji="1"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2</a:t>
            </a:fld>
            <a:endParaRPr lang="en-US" altLang="ja-JP"/>
          </a:p>
        </p:txBody>
      </p:sp>
    </p:spTree>
    <p:extLst>
      <p:ext uri="{BB962C8B-B14F-4D97-AF65-F5344CB8AC3E}">
        <p14:creationId xmlns:p14="http://schemas.microsoft.com/office/powerpoint/2010/main" val="2327807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レベル１，２建材の除去作業について、今回の法改正で作業方法に特段の変更はありませんでしたが、適切に除去作業が実施していることを確認する頻度等の増加が追加されました。</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レベル１、２建材の除去は写真のように天井に吹付け材が使用されている場合、集じん排気装置を用いて他の場所から負圧隔離養生を設置する必要があります。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en-US" altLang="ja-JP" dirty="0" smtClean="0">
                <a:latin typeface="ＭＳ Ｐ明朝" panose="02020600040205080304" pitchFamily="18" charset="-128"/>
                <a:ea typeface="ＭＳ Ｐ明朝" panose="02020600040205080304" pitchFamily="18" charset="-128"/>
              </a:rPr>
              <a:t>HEPA</a:t>
            </a:r>
            <a:r>
              <a:rPr kumimoji="1" lang="ja-JP" altLang="en-US" dirty="0" smtClean="0">
                <a:latin typeface="ＭＳ Ｐ明朝" panose="02020600040205080304" pitchFamily="18" charset="-128"/>
                <a:ea typeface="ＭＳ Ｐ明朝" panose="02020600040205080304" pitchFamily="18" charset="-128"/>
              </a:rPr>
              <a:t>フィルターを付けた機械で作業場内のアスベスト繊維をろ過し、きれいな空気のみを外に排出することから、壁際のプラスチックシートが内側に引っ張られていることがわかると思います。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今回の法改正で、この負圧管理を行わずにレベル１建材の除去を行った場合に直接罰が適用される制度が設けられました。</a:t>
            </a:r>
            <a:endParaRPr kumimoji="1"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20</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基本的なアスベスト建材の除去は、集じん排気装置を用いた負圧隔離のうえで行われます。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集じん排気装置を使用することなくレベル１，２建材の除去が行われる場合としては、１のイにあるように、切断や破砕をせず原型のまま取り外す場合や、グローブバッグと呼ばれる工法を使用する場合があ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また、アスベスト建材は除去するだけでなく、囲い込み又は封じ込めによって生活者へのリスクを下げることもあります。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囲い込みや封じ込めはアスベスト建材を除去しているわけではないため、建築物の解体等の際には最終的に別途除去作業が必要となりますので御注意ください。</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21</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dirty="0" smtClean="0">
                <a:solidFill>
                  <a:schemeClr val="tx1"/>
                </a:solidFill>
                <a:latin typeface="ＭＳ Ｐ明朝" panose="02020600040205080304" pitchFamily="18" charset="-128"/>
                <a:ea typeface="ＭＳ Ｐ明朝" panose="02020600040205080304" pitchFamily="18" charset="-128"/>
              </a:rPr>
              <a:t>集じん排気装置を用いた負圧隔離養生からのアスベスト漏洩を防ぐため、今回の法改正で適切な除去状況であることを確認する頻度が増加することとなりました。</a:t>
            </a:r>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dirty="0" smtClean="0">
                <a:solidFill>
                  <a:schemeClr val="tx1"/>
                </a:solidFill>
                <a:latin typeface="ＭＳ Ｐ明朝" panose="02020600040205080304" pitchFamily="18" charset="-128"/>
                <a:ea typeface="ＭＳ Ｐ明朝" panose="02020600040205080304" pitchFamily="18" charset="-128"/>
              </a:rPr>
              <a:t>具体的には、作業場及び前室において負圧が保たれていることの確認について、これまでの除去作業開始前に加えて、作業の中断時にも微差圧計等により負圧が維持されていることを確認する必要があります。</a:t>
            </a:r>
            <a:endParaRPr kumimoji="1" lang="en-US" altLang="ja-JP" sz="1200" dirty="0" smtClean="0">
              <a:solidFill>
                <a:schemeClr val="tx1"/>
              </a:solidFill>
              <a:latin typeface="ＭＳ Ｐ明朝" panose="02020600040205080304" pitchFamily="18" charset="-128"/>
              <a:ea typeface="ＭＳ Ｐ明朝" panose="02020600040205080304" pitchFamily="1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sz="1200" dirty="0" smtClean="0">
                <a:solidFill>
                  <a:schemeClr val="tx1"/>
                </a:solidFill>
                <a:latin typeface="ＭＳ Ｐ明朝" panose="02020600040205080304" pitchFamily="18" charset="-128"/>
                <a:ea typeface="ＭＳ Ｐ明朝" panose="02020600040205080304" pitchFamily="18" charset="-128"/>
              </a:rPr>
              <a:t>また、集じん排気装置が正常に稼働していることを、デジタル粉</a:t>
            </a:r>
            <a:r>
              <a:rPr kumimoji="1" lang="ja-JP" altLang="en-US" sz="1200" dirty="0" err="1" smtClean="0">
                <a:solidFill>
                  <a:schemeClr val="tx1"/>
                </a:solidFill>
                <a:latin typeface="ＭＳ Ｐ明朝" panose="02020600040205080304" pitchFamily="18" charset="-128"/>
                <a:ea typeface="ＭＳ Ｐ明朝" panose="02020600040205080304" pitchFamily="18" charset="-128"/>
              </a:rPr>
              <a:t>じん</a:t>
            </a:r>
            <a:r>
              <a:rPr kumimoji="1" lang="ja-JP" altLang="en-US" sz="1200" dirty="0" smtClean="0">
                <a:solidFill>
                  <a:schemeClr val="tx1"/>
                </a:solidFill>
                <a:latin typeface="ＭＳ Ｐ明朝" panose="02020600040205080304" pitchFamily="18" charset="-128"/>
                <a:ea typeface="ＭＳ Ｐ明朝" panose="02020600040205080304" pitchFamily="18" charset="-128"/>
              </a:rPr>
              <a:t>計とスモークテスター等により確認する必要がありますが、これまでの除去作業開始初日に加えて、設置場所を変更した際やフィルタの交換を実施した場合にも確認を行うことが追加されました。</a:t>
            </a: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22</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smtClean="0">
                <a:latin typeface="ＭＳ Ｐ明朝" panose="02020600040205080304" pitchFamily="18" charset="-128"/>
                <a:ea typeface="ＭＳ Ｐ明朝" panose="02020600040205080304" pitchFamily="18" charset="-128"/>
              </a:rPr>
              <a:t>こちらは実際に集じん排気装置を用いてアスベスト建材を除去する際の写真です。</a:t>
            </a:r>
            <a:endParaRPr lang="en-US" altLang="ja-JP" dirty="0" smtClean="0">
              <a:latin typeface="ＭＳ Ｐ明朝" panose="02020600040205080304" pitchFamily="18" charset="-128"/>
              <a:ea typeface="ＭＳ Ｐ明朝" panose="02020600040205080304" pitchFamily="18" charset="-128"/>
            </a:endParaRPr>
          </a:p>
          <a:p>
            <a:r>
              <a:rPr lang="ja-JP" altLang="en-US" dirty="0" smtClean="0">
                <a:latin typeface="ＭＳ Ｐ明朝" panose="02020600040205080304" pitchFamily="18" charset="-128"/>
                <a:ea typeface="ＭＳ Ｐ明朝" panose="02020600040205080304" pitchFamily="18" charset="-128"/>
              </a:rPr>
              <a:t>左上の写真のように、アスベスト建材が使用された空間と外部の間に前室を設け、作業場内は右上写真の集じん排気装置を用いて負圧隔離し、アスベスト繊維を</a:t>
            </a:r>
            <a:r>
              <a:rPr lang="en-US" altLang="ja-JP" dirty="0" smtClean="0">
                <a:latin typeface="ＭＳ Ｐ明朝" panose="02020600040205080304" pitchFamily="18" charset="-128"/>
                <a:ea typeface="ＭＳ Ｐ明朝" panose="02020600040205080304" pitchFamily="18" charset="-128"/>
              </a:rPr>
              <a:t>HEPA</a:t>
            </a:r>
            <a:r>
              <a:rPr lang="ja-JP" altLang="en-US" dirty="0" smtClean="0">
                <a:latin typeface="ＭＳ Ｐ明朝" panose="02020600040205080304" pitchFamily="18" charset="-128"/>
                <a:ea typeface="ＭＳ Ｐ明朝" panose="02020600040205080304" pitchFamily="18" charset="-128"/>
              </a:rPr>
              <a:t>フィルタで吸着した清浄な空気のみを外部に排出します。</a:t>
            </a:r>
            <a:endParaRPr lang="en-US" altLang="ja-JP" dirty="0" smtClean="0">
              <a:latin typeface="ＭＳ Ｐ明朝" panose="02020600040205080304" pitchFamily="18" charset="-128"/>
              <a:ea typeface="ＭＳ Ｐ明朝" panose="02020600040205080304" pitchFamily="18" charset="-128"/>
            </a:endParaRPr>
          </a:p>
          <a:p>
            <a:r>
              <a:rPr lang="ja-JP" altLang="en-US" dirty="0" smtClean="0">
                <a:latin typeface="ＭＳ Ｐ明朝" panose="02020600040205080304" pitchFamily="18" charset="-128"/>
                <a:ea typeface="ＭＳ Ｐ明朝" panose="02020600040205080304" pitchFamily="18" charset="-128"/>
              </a:rPr>
              <a:t>左下の写真は、天井に吹付けられたアスベスト建材に湿潤剤を散布しており、湿潤後に建材をかき落とし、右下の写真のように特別管理産業廃棄物である廃石綿として２重梱包で処理します。</a:t>
            </a:r>
          </a:p>
        </p:txBody>
      </p:sp>
      <p:sp>
        <p:nvSpPr>
          <p:cNvPr id="139268"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itchFamily="34" charset="0"/>
                <a:ea typeface="ＭＳ Ｐゴシック" charset="-128"/>
              </a:defRPr>
            </a:lvl1pPr>
            <a:lvl2pPr marL="742950" indent="-285750">
              <a:spcBef>
                <a:spcPct val="30000"/>
              </a:spcBef>
              <a:defRPr kumimoji="1" sz="1200">
                <a:solidFill>
                  <a:schemeClr val="tx1"/>
                </a:solidFill>
                <a:latin typeface="Calibri" pitchFamily="34" charset="0"/>
                <a:ea typeface="ＭＳ Ｐゴシック" charset="-128"/>
              </a:defRPr>
            </a:lvl2pPr>
            <a:lvl3pPr marL="1143000" indent="-228600">
              <a:spcBef>
                <a:spcPct val="30000"/>
              </a:spcBef>
              <a:defRPr kumimoji="1" sz="1200">
                <a:solidFill>
                  <a:schemeClr val="tx1"/>
                </a:solidFill>
                <a:latin typeface="Calibri" pitchFamily="34" charset="0"/>
                <a:ea typeface="ＭＳ Ｐゴシック" charset="-128"/>
              </a:defRPr>
            </a:lvl3pPr>
            <a:lvl4pPr marL="1600200" indent="-228600">
              <a:spcBef>
                <a:spcPct val="30000"/>
              </a:spcBef>
              <a:defRPr kumimoji="1" sz="1200">
                <a:solidFill>
                  <a:schemeClr val="tx1"/>
                </a:solidFill>
                <a:latin typeface="Calibri" pitchFamily="34" charset="0"/>
                <a:ea typeface="ＭＳ Ｐゴシック" charset="-128"/>
              </a:defRPr>
            </a:lvl4pPr>
            <a:lvl5pPr marL="2057400" indent="-228600">
              <a:spcBef>
                <a:spcPct val="30000"/>
              </a:spcBef>
              <a:defRPr kumimoji="1" sz="1200">
                <a:solidFill>
                  <a:schemeClr val="tx1"/>
                </a:solidFill>
                <a:latin typeface="Calibri" pitchFamily="34" charset="0"/>
                <a:ea typeface="ＭＳ Ｐゴシック" charset="-128"/>
              </a:defRPr>
            </a:lvl5pPr>
            <a:lvl6pPr marL="25146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6pPr>
            <a:lvl7pPr marL="29718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7pPr>
            <a:lvl8pPr marL="34290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8pPr>
            <a:lvl9pPr marL="3886200" indent="-228600" eaLnBrk="0" fontAlgn="base" hangingPunct="0">
              <a:spcBef>
                <a:spcPct val="30000"/>
              </a:spcBef>
              <a:spcAft>
                <a:spcPct val="0"/>
              </a:spcAft>
              <a:defRPr kumimoji="1" sz="1200">
                <a:solidFill>
                  <a:schemeClr val="tx1"/>
                </a:solidFill>
                <a:latin typeface="Calibri" pitchFamily="34" charset="0"/>
                <a:ea typeface="ＭＳ Ｐゴシック" charset="-128"/>
              </a:defRPr>
            </a:lvl9pPr>
          </a:lstStyle>
          <a:p>
            <a:pPr>
              <a:spcBef>
                <a:spcPct val="0"/>
              </a:spcBef>
            </a:pPr>
            <a:fld id="{6E50B78A-6BEE-4976-B845-57325C004013}" type="slidenum">
              <a:rPr lang="ja-JP" altLang="en-US" smtClean="0"/>
              <a:pPr>
                <a:spcBef>
                  <a:spcPct val="0"/>
                </a:spcBef>
              </a:pPr>
              <a:t>23</a:t>
            </a:fld>
            <a:endParaRPr lang="ja-JP"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こちらは、負圧隔離養生の概略を平面図で示したものです。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中心の空間にアスベスト建材が使用されており、プラスチックシート等で隔離のうえ、集じん排気装置で外部とつながっています。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集じん排気装置が適切に稼働していることを確認するため、意図的にスモークテスターの煙を吹付け、写真のように集じん排気装置の排出口でデジタル粉じん計の濃度が上昇した場合は、集じん排気装置の不具合が考えられます。</a:t>
            </a:r>
          </a:p>
          <a:p>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24</a:t>
            </a:fld>
            <a:endParaRPr lang="en-US" altLang="ja-JP"/>
          </a:p>
        </p:txBody>
      </p:sp>
    </p:spTree>
    <p:extLst>
      <p:ext uri="{BB962C8B-B14F-4D97-AF65-F5344CB8AC3E}">
        <p14:creationId xmlns:p14="http://schemas.microsoft.com/office/powerpoint/2010/main" val="3381025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これらの除去作業における作業基準は、法改正以前は元請業者のみを対象としていました。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しかし、令和３年４月施行の法改正により、作業基準の遵守義務は元請業者に加えて下請人も追加され、併せて自治体からの命令対象にも下請人が追加されています。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元請業者は下請人に対して、作業方法等の工事の概要を説明・指導する規定も追加されました。</a:t>
            </a:r>
            <a:endParaRPr kumimoji="1"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25</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最後に、アスベスト除去作業の結果の記録と発注者への報告等について説明します。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26</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今回の法改正において、アスベスト除去作業が完了したときは、結果を発注者に書面で報告することとなりました。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また、アスベスト建材の除去後の確認は、必要な知識を有するものとして、事前調査を行った者又は石綿作業主任者が目視により行う必要があることを定めました。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そして、隔離養生を解く前には清掃を実施し、一般大気中へアスベストが飛散しないよう確認する義務が追加されました。</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負圧の確認状況や集じん排気装置の稼働確認は、作業中は工事が終了するまで保存し、作業終了後は、これらの記録に除去作業の報告書面の写しを加えて、特定工事が終了した日から３年間保存する必要があ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アスベスト建材除去の施工業者として、適切にアスベスト建材を除去した証となるので、紛失等しないよう必ず保存してください。</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27</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solidFill>
                  <a:schemeClr val="tx1"/>
                </a:solidFill>
                <a:latin typeface="ＭＳ Ｐ明朝" panose="02020600040205080304" pitchFamily="18" charset="-128"/>
                <a:ea typeface="ＭＳ Ｐ明朝" panose="02020600040205080304" pitchFamily="18" charset="-128"/>
              </a:rPr>
              <a:t>こちらは、大気汚染防止法によってアスベスト規制が強化されてきた推移です。</a:t>
            </a:r>
            <a:endParaRPr kumimoji="1" lang="en-US" altLang="ja-JP" dirty="0" smtClean="0">
              <a:solidFill>
                <a:schemeClr val="tx1"/>
              </a:solidFill>
              <a:latin typeface="ＭＳ Ｐ明朝" panose="02020600040205080304" pitchFamily="18" charset="-128"/>
              <a:ea typeface="ＭＳ Ｐ明朝" panose="02020600040205080304" pitchFamily="18" charset="-128"/>
            </a:endParaRPr>
          </a:p>
          <a:p>
            <a:r>
              <a:rPr kumimoji="1" lang="ja-JP" altLang="en-US" dirty="0" smtClean="0">
                <a:solidFill>
                  <a:schemeClr val="tx1"/>
                </a:solidFill>
                <a:latin typeface="ＭＳ Ｐ明朝" panose="02020600040205080304" pitchFamily="18" charset="-128"/>
                <a:ea typeface="ＭＳ Ｐ明朝" panose="02020600040205080304" pitchFamily="18" charset="-128"/>
              </a:rPr>
              <a:t>平成８年に吹付け石綿に関する除去作業の届出や作業基準の義務制度が始まり、数回の法改正でその時々の課題解決を目指しています。</a:t>
            </a:r>
            <a:endParaRPr kumimoji="1" lang="en-US" altLang="ja-JP" dirty="0" smtClean="0">
              <a:solidFill>
                <a:schemeClr val="tx1"/>
              </a:solidFill>
              <a:latin typeface="ＭＳ Ｐ明朝" panose="02020600040205080304" pitchFamily="18" charset="-128"/>
              <a:ea typeface="ＭＳ Ｐ明朝" panose="02020600040205080304" pitchFamily="18" charset="-128"/>
            </a:endParaRPr>
          </a:p>
          <a:p>
            <a:pPr algn="l"/>
            <a:endParaRPr kumimoji="1" lang="en-US" altLang="ja-JP" dirty="0" smtClean="0">
              <a:solidFill>
                <a:schemeClr val="tx1"/>
              </a:solidFill>
              <a:latin typeface="ＭＳ Ｐ明朝" panose="02020600040205080304" pitchFamily="18" charset="-128"/>
              <a:ea typeface="ＭＳ Ｐ明朝" panose="02020600040205080304" pitchFamily="18" charset="-128"/>
            </a:endParaRPr>
          </a:p>
          <a:p>
            <a:pPr algn="l"/>
            <a:r>
              <a:rPr kumimoji="1" lang="ja-JP" altLang="en-US" dirty="0" smtClean="0">
                <a:solidFill>
                  <a:schemeClr val="tx1"/>
                </a:solidFill>
                <a:latin typeface="ＭＳ Ｐ明朝" panose="02020600040205080304" pitchFamily="18" charset="-128"/>
                <a:ea typeface="ＭＳ Ｐ明朝" panose="02020600040205080304" pitchFamily="18" charset="-128"/>
              </a:rPr>
              <a:t>前回の平成２５年法改正から５年が経過し、</a:t>
            </a:r>
            <a:r>
              <a:rPr kumimoji="1" lang="ja-JP" altLang="en-US" sz="1200" kern="1200" dirty="0" smtClean="0">
                <a:solidFill>
                  <a:schemeClr val="tx1"/>
                </a:solidFill>
                <a:latin typeface="ＭＳ Ｐ明朝" panose="02020600040205080304" pitchFamily="18" charset="-128"/>
                <a:ea typeface="ＭＳ Ｐ明朝" panose="02020600040205080304" pitchFamily="18" charset="-128"/>
                <a:cs typeface="+mn-cs"/>
              </a:rPr>
              <a:t>①石綿含有成形板等のいわゆるレベル３建材の不適切な除去により石綿が飛散した事例、②不適切な事前調査による石綿含有建材の見落としが起きた事例、③短期間の工事の場合、自治体から命令を行う前に工事が終わってしまう事例、④不適切な作業による石綿含有建材の取り残し、といった課題がありました。</a:t>
            </a:r>
            <a:endParaRPr kumimoji="1" lang="en-US" altLang="ja-JP" sz="1200" kern="1200" dirty="0" smtClean="0">
              <a:solidFill>
                <a:schemeClr val="tx1"/>
              </a:solidFill>
              <a:latin typeface="ＭＳ Ｐ明朝" panose="02020600040205080304" pitchFamily="18" charset="-128"/>
              <a:ea typeface="ＭＳ Ｐ明朝" panose="02020600040205080304" pitchFamily="18" charset="-128"/>
              <a:cs typeface="+mn-cs"/>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3</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そのため、今回の法改正ではそれぞれの課題に対応するための法整備が行われました。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まず、課題１のレベル３建材の不適切事例に対応するため、令和３年４月から大気汚染防止法の規制をレベル３建材を含むすべてのアスベスト含有建材に拡大しました。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また、課題２の解体等においてアスベスト建材が見落とされた事例に対応するため、令和４年４月から一定規模以上の解体等におけるアスベスト事前調査結果を県に報告する義務が追加されました。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加えて、令和５年１０月からは、アスベストの事前調査を行うものは一定の知見を有する資格者によって行うこととされました。</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そのほか、これまでのアスベスト規制は自治体からの命令等に対する違反に対して罰則がかかる間接罰制度を導入していましたが、レベル１建材等を隔離養生せず除去した場合等は直接罰を適用する制度が設けられ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併せて、課題４に対応するため、除去作業後に作業終了の確認及び作業結果を発注者に報告する義務も追加されました。</a:t>
            </a: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4</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大気汚染防止法の改正を踏まえ、解体等工事の発注から作業完了までの流れを示します。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黄色の部分は令和３年４月施行の法改正で追加された主な内容です。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初めに、解体、改造又は補修作業を行う際は、受注者（元請業者）の責任において、作業箇所にアスベスト建材が使用されているかを事前に調査する必要があります。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そのため、発注者から「石綿なし」の情報があった場合でも、元請業者は情報を鵜呑みにせず、石綿の有無を精査しなければなりません。</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そして、その事前調査の結果に加えて、届出が必要なレベル１，２建材がある場合は除去作業の方法を発注者に説明しなければなりません。</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発注者は、レベル１，２建材の除去作業を行う場合は、作業の１４日前までに大気汚染防止法に基づく届出を行う義務があります。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その後、元請業者は発注者に説明した事前調査結果の内容を記録、保存するとともに下請人がいる場合は除去作業方法やアスベスト建材の詳細を説明します。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なお、令和４年４月から、一定の規模以上の工事では元請業者から県に対して、事前調査の結果を報告する制度が開始されます。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そして、事前調査の結果等を公衆の見やすい場所に掲示し、アスベスト含有建材の除去作業計画を策定して現場に備えたうえで除去作業を行います。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除去後は作業記録の作成、保存と発注者への報告を行う必要があります。</a:t>
            </a: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5</a:t>
            </a:fld>
            <a:endParaRPr lang="en-US" altLang="ja-JP"/>
          </a:p>
        </p:txBody>
      </p:sp>
    </p:spTree>
    <p:extLst>
      <p:ext uri="{BB962C8B-B14F-4D97-AF65-F5344CB8AC3E}">
        <p14:creationId xmlns:p14="http://schemas.microsoft.com/office/powerpoint/2010/main" val="3575161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それでは、各段階での規制について詳細を説明していきます。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はじめに、発注後の元請業者によるアスベスト建材事前調査についてです。</a:t>
            </a:r>
          </a:p>
          <a:p>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6</a:t>
            </a:fld>
            <a:endParaRPr lang="en-US" altLang="ja-JP"/>
          </a:p>
        </p:txBody>
      </p:sp>
    </p:spTree>
    <p:extLst>
      <p:ext uri="{BB962C8B-B14F-4D97-AF65-F5344CB8AC3E}">
        <p14:creationId xmlns:p14="http://schemas.microsoft.com/office/powerpoint/2010/main" val="2013873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水色背景は、大気汚染防止法新法第１８条の１５を転記しています。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元請業者によるアスベスト含有の有無の事前調査は、委託することも可能ですが、最終的には元請業者の責任において発注者に説明する必要があります。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また、事前調査の方法について、設計図書等による書面調査と現地での目視調査を行うことが規定されました。</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このとき、書面調査でアスベスト建材の使用が禁止された平成１８年９月以降の建築物であることが確認できれば目視調査は不要となりますが、それ以外の場合は原則として現地調査が必要です。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現地調査では、すべての建材について網羅的な調査が求められるほか、必要に応じて分析検査によりアスベスト含有の有無を確認するか、アスベストが入っているとみなして作業基準を遵守する必要がありま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これらの事前調査を行う者について、令和５年１０月からは一定の知見を有する者として、建築物石綿含有建材調査者又は義務付け適用前に日本アスベスト調査診断協会に登録された者である必要があり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アスベスト含有建材を見落として作業することは周辺環境に大きな影響を及ぼす可能性があるため、発注者におかれましては、令和５年１０月の法改正適用前であってもアスベスト含有建材の事前調査はこれらの資格を有する者を積極的に活用いただきますようお願いします。</a:t>
            </a:r>
            <a:endParaRPr kumimoji="1" lang="en-US" altLang="ja-JP" dirty="0" smtClean="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7</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続きまして、発注者が行う県への届出についてです。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8</a:t>
            </a:fld>
            <a:endParaRPr lang="en-US" altLang="ja-JP"/>
          </a:p>
        </p:txBody>
      </p:sp>
    </p:spTree>
    <p:extLst>
      <p:ext uri="{BB962C8B-B14F-4D97-AF65-F5344CB8AC3E}">
        <p14:creationId xmlns:p14="http://schemas.microsoft.com/office/powerpoint/2010/main" val="1570021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アスベスト建材の除去工事のうち、吹付け石綿と石綿含有断熱材等のいわゆるレベル１，２建材は、発注者が作業開始の１４日前までに所管の保健所等に大気汚染防止法に基づく特定粉じん排出等作業実施届出書を提出する必要があります。</a:t>
            </a:r>
            <a:endParaRPr kumimoji="1" lang="en-US" altLang="ja-JP" dirty="0" smtClean="0">
              <a:latin typeface="ＭＳ Ｐ明朝" panose="02020600040205080304" pitchFamily="18" charset="-128"/>
              <a:ea typeface="ＭＳ Ｐ明朝" panose="02020600040205080304" pitchFamily="18" charset="-128"/>
            </a:endParaRPr>
          </a:p>
          <a:p>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届出義務が発注者にあるのは、費用面や工期の面で優位である発注者に対して届出を義務付けることで、施工者に対してアスベストの除去作業基準遵守を妨げるような工期等の条件を付けないようにするためです。</a:t>
            </a:r>
            <a:endParaRPr kumimoji="1" lang="en-US" altLang="ja-JP" dirty="0" smtClean="0">
              <a:latin typeface="ＭＳ Ｐ明朝" panose="02020600040205080304" pitchFamily="18" charset="-128"/>
              <a:ea typeface="ＭＳ Ｐ明朝" panose="02020600040205080304" pitchFamily="18" charset="-128"/>
            </a:endParaRPr>
          </a:p>
          <a:p>
            <a:r>
              <a:rPr kumimoji="1" lang="ja-JP" altLang="en-US" dirty="0" smtClean="0">
                <a:latin typeface="ＭＳ Ｐ明朝" panose="02020600040205080304" pitchFamily="18" charset="-128"/>
                <a:ea typeface="ＭＳ Ｐ明朝" panose="02020600040205080304" pitchFamily="18" charset="-128"/>
              </a:rPr>
              <a:t>発注者におかれましては、受注者に対して事前調査に必要な書面調査の資料提供や、工期、工事費用等について配慮をお願いします。</a:t>
            </a:r>
            <a:endParaRPr kumimoji="1" lang="ja-JP" altLang="en-US" dirty="0">
              <a:latin typeface="ＭＳ Ｐ明朝" panose="02020600040205080304" pitchFamily="18" charset="-128"/>
              <a:ea typeface="ＭＳ Ｐ明朝" panose="02020600040205080304" pitchFamily="18" charset="-128"/>
            </a:endParaRPr>
          </a:p>
        </p:txBody>
      </p:sp>
      <p:sp>
        <p:nvSpPr>
          <p:cNvPr id="4" name="スライド番号プレースホルダー 3"/>
          <p:cNvSpPr>
            <a:spLocks noGrp="1"/>
          </p:cNvSpPr>
          <p:nvPr>
            <p:ph type="sldNum" sz="quarter" idx="10"/>
          </p:nvPr>
        </p:nvSpPr>
        <p:spPr/>
        <p:txBody>
          <a:bodyPr/>
          <a:lstStyle/>
          <a:p>
            <a:pPr>
              <a:defRPr/>
            </a:pPr>
            <a:fld id="{6EDE05F1-E268-4773-A862-2D81C3BFAD2F}" type="slidenum">
              <a:rPr lang="en-US" altLang="ja-JP" smtClean="0"/>
              <a:pPr>
                <a:defRPr/>
              </a:pPr>
              <a:t>9</a:t>
            </a:fld>
            <a:endParaRPr lang="en-US" altLang="ja-JP"/>
          </a:p>
        </p:txBody>
      </p:sp>
    </p:spTree>
    <p:extLst>
      <p:ext uri="{BB962C8B-B14F-4D97-AF65-F5344CB8AC3E}">
        <p14:creationId xmlns:p14="http://schemas.microsoft.com/office/powerpoint/2010/main" val="3130969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85340F8-5866-43AB-8BBC-F5136F38B51A}" type="slidenum">
              <a:rPr lang="en-US" altLang="ja-JP"/>
              <a:pPr>
                <a:defRPr/>
              </a:pPr>
              <a:t>‹#›</a:t>
            </a:fld>
            <a:endParaRPr lang="en-US" altLang="ja-JP"/>
          </a:p>
        </p:txBody>
      </p:sp>
    </p:spTree>
    <p:extLst>
      <p:ext uri="{BB962C8B-B14F-4D97-AF65-F5344CB8AC3E}">
        <p14:creationId xmlns:p14="http://schemas.microsoft.com/office/powerpoint/2010/main" val="1994234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AFA0CB3-12FD-4724-9222-B725128C2CDF}" type="slidenum">
              <a:rPr lang="en-US" altLang="ja-JP"/>
              <a:pPr>
                <a:defRPr/>
              </a:pPr>
              <a:t>‹#›</a:t>
            </a:fld>
            <a:endParaRPr lang="en-US" altLang="ja-JP"/>
          </a:p>
        </p:txBody>
      </p:sp>
    </p:spTree>
    <p:extLst>
      <p:ext uri="{BB962C8B-B14F-4D97-AF65-F5344CB8AC3E}">
        <p14:creationId xmlns:p14="http://schemas.microsoft.com/office/powerpoint/2010/main" val="3672233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87F3276-BD7E-41FB-8823-00BF545BDE6D}" type="slidenum">
              <a:rPr lang="en-US" altLang="ja-JP"/>
              <a:pPr>
                <a:defRPr/>
              </a:pPr>
              <a:t>‹#›</a:t>
            </a:fld>
            <a:endParaRPr lang="en-US" altLang="ja-JP"/>
          </a:p>
        </p:txBody>
      </p:sp>
    </p:spTree>
    <p:extLst>
      <p:ext uri="{BB962C8B-B14F-4D97-AF65-F5344CB8AC3E}">
        <p14:creationId xmlns:p14="http://schemas.microsoft.com/office/powerpoint/2010/main" val="2762801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マスター タイトルの書式設定</a:t>
            </a:r>
            <a:endParaRPr lang="ja-JP" altLang="en-US"/>
          </a:p>
        </p:txBody>
      </p:sp>
      <p:sp>
        <p:nvSpPr>
          <p:cNvPr id="3" name="表プレースホルダー 2"/>
          <p:cNvSpPr>
            <a:spLocks noGrp="1"/>
          </p:cNvSpPr>
          <p:nvPr>
            <p:ph type="tbl" idx="1"/>
          </p:nvPr>
        </p:nvSpPr>
        <p:spPr>
          <a:xfrm>
            <a:off x="457200" y="1600200"/>
            <a:ext cx="8229600" cy="4525963"/>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D93D231-56D5-49DE-ADE9-0064285714D8}" type="slidenum">
              <a:rPr lang="en-US" altLang="ja-JP"/>
              <a:pPr>
                <a:defRPr/>
              </a:pPr>
              <a:t>‹#›</a:t>
            </a:fld>
            <a:endParaRPr lang="en-US" altLang="ja-JP"/>
          </a:p>
        </p:txBody>
      </p:sp>
    </p:spTree>
    <p:extLst>
      <p:ext uri="{BB962C8B-B14F-4D97-AF65-F5344CB8AC3E}">
        <p14:creationId xmlns:p14="http://schemas.microsoft.com/office/powerpoint/2010/main" val="338387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F12233C-48B6-4737-9D60-270A1EAAE103}" type="slidenum">
              <a:rPr lang="en-US" altLang="ja-JP"/>
              <a:pPr>
                <a:defRPr/>
              </a:pPr>
              <a:t>‹#›</a:t>
            </a:fld>
            <a:endParaRPr lang="en-US" altLang="ja-JP"/>
          </a:p>
        </p:txBody>
      </p:sp>
    </p:spTree>
    <p:extLst>
      <p:ext uri="{BB962C8B-B14F-4D97-AF65-F5344CB8AC3E}">
        <p14:creationId xmlns:p14="http://schemas.microsoft.com/office/powerpoint/2010/main" val="4061494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E2CA38D-62C2-499B-9CE1-88444B912F88}" type="slidenum">
              <a:rPr lang="en-US" altLang="ja-JP"/>
              <a:pPr>
                <a:defRPr/>
              </a:pPr>
              <a:t>‹#›</a:t>
            </a:fld>
            <a:endParaRPr lang="en-US" altLang="ja-JP"/>
          </a:p>
        </p:txBody>
      </p:sp>
    </p:spTree>
    <p:extLst>
      <p:ext uri="{BB962C8B-B14F-4D97-AF65-F5344CB8AC3E}">
        <p14:creationId xmlns:p14="http://schemas.microsoft.com/office/powerpoint/2010/main" val="1261382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21581B2-090C-403B-8B84-FCC727BAFC1F}" type="slidenum">
              <a:rPr lang="en-US" altLang="ja-JP"/>
              <a:pPr>
                <a:defRPr/>
              </a:pPr>
              <a:t>‹#›</a:t>
            </a:fld>
            <a:endParaRPr lang="en-US" altLang="ja-JP"/>
          </a:p>
        </p:txBody>
      </p:sp>
    </p:spTree>
    <p:extLst>
      <p:ext uri="{BB962C8B-B14F-4D97-AF65-F5344CB8AC3E}">
        <p14:creationId xmlns:p14="http://schemas.microsoft.com/office/powerpoint/2010/main" val="284412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F507FCDB-6FDD-48BF-912A-EBC86B9FBC60}" type="slidenum">
              <a:rPr lang="en-US" altLang="ja-JP"/>
              <a:pPr>
                <a:defRPr/>
              </a:pPr>
              <a:t>‹#›</a:t>
            </a:fld>
            <a:endParaRPr lang="en-US" altLang="ja-JP"/>
          </a:p>
        </p:txBody>
      </p:sp>
    </p:spTree>
    <p:extLst>
      <p:ext uri="{BB962C8B-B14F-4D97-AF65-F5344CB8AC3E}">
        <p14:creationId xmlns:p14="http://schemas.microsoft.com/office/powerpoint/2010/main" val="408410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D0B1B2FE-9BA8-4FCD-BC83-291757A45943}" type="slidenum">
              <a:rPr lang="en-US" altLang="ja-JP"/>
              <a:pPr>
                <a:defRPr/>
              </a:pPr>
              <a:t>‹#›</a:t>
            </a:fld>
            <a:endParaRPr lang="en-US" altLang="ja-JP"/>
          </a:p>
        </p:txBody>
      </p:sp>
    </p:spTree>
    <p:extLst>
      <p:ext uri="{BB962C8B-B14F-4D97-AF65-F5344CB8AC3E}">
        <p14:creationId xmlns:p14="http://schemas.microsoft.com/office/powerpoint/2010/main" val="1679557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9F3D2534-6133-4F41-8960-B84524F07089}" type="slidenum">
              <a:rPr lang="en-US" altLang="ja-JP"/>
              <a:pPr>
                <a:defRPr/>
              </a:pPr>
              <a:t>‹#›</a:t>
            </a:fld>
            <a:endParaRPr lang="en-US" altLang="ja-JP"/>
          </a:p>
        </p:txBody>
      </p:sp>
    </p:spTree>
    <p:extLst>
      <p:ext uri="{BB962C8B-B14F-4D97-AF65-F5344CB8AC3E}">
        <p14:creationId xmlns:p14="http://schemas.microsoft.com/office/powerpoint/2010/main" val="31200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D0F3B1A-3657-43D2-A47B-B497AED0B2FC}" type="slidenum">
              <a:rPr lang="en-US" altLang="ja-JP"/>
              <a:pPr>
                <a:defRPr/>
              </a:pPr>
              <a:t>‹#›</a:t>
            </a:fld>
            <a:endParaRPr lang="en-US" altLang="ja-JP"/>
          </a:p>
        </p:txBody>
      </p:sp>
    </p:spTree>
    <p:extLst>
      <p:ext uri="{BB962C8B-B14F-4D97-AF65-F5344CB8AC3E}">
        <p14:creationId xmlns:p14="http://schemas.microsoft.com/office/powerpoint/2010/main" val="258806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016D334-53AD-4318-991A-D19D3171AE92}" type="slidenum">
              <a:rPr lang="en-US" altLang="ja-JP"/>
              <a:pPr>
                <a:defRPr/>
              </a:pPr>
              <a:t>‹#›</a:t>
            </a:fld>
            <a:endParaRPr lang="en-US" altLang="ja-JP"/>
          </a:p>
        </p:txBody>
      </p:sp>
    </p:spTree>
    <p:extLst>
      <p:ext uri="{BB962C8B-B14F-4D97-AF65-F5344CB8AC3E}">
        <p14:creationId xmlns:p14="http://schemas.microsoft.com/office/powerpoint/2010/main" val="2435836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3010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pPr>
              <a:defRPr/>
            </a:pPr>
            <a:endParaRPr lang="en-US" altLang="ja-JP"/>
          </a:p>
        </p:txBody>
      </p:sp>
      <p:sp>
        <p:nvSpPr>
          <p:cNvPr id="3010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ltLang="ja-JP"/>
          </a:p>
        </p:txBody>
      </p:sp>
      <p:sp>
        <p:nvSpPr>
          <p:cNvPr id="3010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5EE02C7F-64EF-4253-A8F1-D2A8C890E2C4}"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9.wmf"/><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8.wmf"/><Relationship Id="rId5" Type="http://schemas.openxmlformats.org/officeDocument/2006/relationships/image" Target="../media/image7.png"/><Relationship Id="rId4" Type="http://schemas.openxmlformats.org/officeDocument/2006/relationships/notesSlide" Target="../notesSlides/notesSlide23.xml"/><Relationship Id="rId9"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67544" y="1527902"/>
            <a:ext cx="8208912" cy="3701298"/>
          </a:xfrm>
          <a:noFill/>
          <a:ln>
            <a:noFill/>
          </a:ln>
          <a:effectLst/>
        </p:spPr>
        <p:style>
          <a:lnRef idx="1">
            <a:schemeClr val="dk1"/>
          </a:lnRef>
          <a:fillRef idx="2">
            <a:schemeClr val="dk1"/>
          </a:fillRef>
          <a:effectRef idx="1">
            <a:schemeClr val="dk1"/>
          </a:effectRef>
          <a:fontRef idx="minor">
            <a:schemeClr val="dk1"/>
          </a:fontRef>
        </p:style>
        <p:txBody>
          <a:bodyPr>
            <a:normAutofit fontScale="92500" lnSpcReduction="20000"/>
          </a:bodyPr>
          <a:lstStyle/>
          <a:p>
            <a:pPr marL="0" indent="0">
              <a:lnSpc>
                <a:spcPct val="200000"/>
              </a:lnSpc>
              <a:buNone/>
            </a:pPr>
            <a:r>
              <a:rPr lang="ja-JP" altLang="en-US" dirty="0" smtClean="0">
                <a:solidFill>
                  <a:schemeClr val="bg1">
                    <a:lumMod val="75000"/>
                  </a:schemeClr>
                </a:solidFill>
                <a:latin typeface="+mj-ea"/>
                <a:ea typeface="+mj-ea"/>
              </a:rPr>
              <a:t>１</a:t>
            </a:r>
            <a:r>
              <a:rPr lang="ja-JP" altLang="en-US" dirty="0">
                <a:solidFill>
                  <a:schemeClr val="bg1">
                    <a:lumMod val="75000"/>
                  </a:schemeClr>
                </a:solidFill>
                <a:latin typeface="+mj-ea"/>
                <a:ea typeface="+mj-ea"/>
              </a:rPr>
              <a:t>．</a:t>
            </a:r>
            <a:r>
              <a:rPr lang="ja-JP" altLang="en-US" dirty="0" smtClean="0">
                <a:solidFill>
                  <a:schemeClr val="bg1">
                    <a:lumMod val="75000"/>
                  </a:schemeClr>
                </a:solidFill>
                <a:effectLst/>
                <a:latin typeface="+mj-ea"/>
                <a:ea typeface="+mj-ea"/>
              </a:rPr>
              <a:t>アスベスト（石綿）とは</a:t>
            </a:r>
            <a:endParaRPr lang="en-US" altLang="ja-JP" dirty="0" smtClean="0">
              <a:solidFill>
                <a:schemeClr val="bg1">
                  <a:lumMod val="75000"/>
                </a:schemeClr>
              </a:solidFill>
              <a:effectLst/>
              <a:latin typeface="+mj-ea"/>
              <a:ea typeface="+mj-ea"/>
            </a:endParaRPr>
          </a:p>
          <a:p>
            <a:pPr marL="0" indent="0">
              <a:lnSpc>
                <a:spcPct val="200000"/>
              </a:lnSpc>
              <a:buNone/>
            </a:pPr>
            <a:r>
              <a:rPr lang="ja-JP" altLang="en-US" dirty="0" smtClean="0">
                <a:solidFill>
                  <a:schemeClr val="tx1"/>
                </a:solidFill>
                <a:latin typeface="+mj-ea"/>
                <a:ea typeface="+mj-ea"/>
              </a:rPr>
              <a:t>２</a:t>
            </a:r>
            <a:r>
              <a:rPr lang="ja-JP" altLang="en-US" dirty="0">
                <a:solidFill>
                  <a:schemeClr val="tx1"/>
                </a:solidFill>
                <a:latin typeface="+mj-ea"/>
                <a:ea typeface="+mj-ea"/>
              </a:rPr>
              <a:t>．</a:t>
            </a:r>
            <a:r>
              <a:rPr lang="ja-JP" altLang="en-US" dirty="0" smtClean="0">
                <a:solidFill>
                  <a:schemeClr val="tx1"/>
                </a:solidFill>
                <a:effectLst/>
                <a:latin typeface="+mj-ea"/>
                <a:ea typeface="+mj-ea"/>
              </a:rPr>
              <a:t>大気汚染防止法及び政省令の改正</a:t>
            </a:r>
            <a:endParaRPr lang="en-US" altLang="ja-JP" dirty="0" smtClean="0">
              <a:solidFill>
                <a:schemeClr val="tx1"/>
              </a:solidFill>
              <a:effectLst/>
              <a:latin typeface="+mj-ea"/>
              <a:ea typeface="+mj-ea"/>
            </a:endParaRPr>
          </a:p>
          <a:p>
            <a:pPr marL="534988" indent="-534988">
              <a:lnSpc>
                <a:spcPct val="200000"/>
              </a:lnSpc>
              <a:buNone/>
            </a:pPr>
            <a:r>
              <a:rPr lang="ja-JP" altLang="en-US" dirty="0" smtClean="0">
                <a:solidFill>
                  <a:schemeClr val="bg1">
                    <a:lumMod val="75000"/>
                  </a:schemeClr>
                </a:solidFill>
                <a:latin typeface="+mj-ea"/>
                <a:ea typeface="+mj-ea"/>
              </a:rPr>
              <a:t>３．熊本県の取り組み</a:t>
            </a:r>
            <a:endParaRPr lang="en-US" altLang="ja-JP" dirty="0" smtClean="0">
              <a:solidFill>
                <a:schemeClr val="bg1">
                  <a:lumMod val="75000"/>
                </a:schemeClr>
              </a:solidFill>
              <a:latin typeface="+mj-ea"/>
              <a:ea typeface="+mj-ea"/>
            </a:endParaRPr>
          </a:p>
          <a:p>
            <a:pPr marL="534988" indent="-534988">
              <a:lnSpc>
                <a:spcPct val="200000"/>
              </a:lnSpc>
              <a:buNone/>
            </a:pPr>
            <a:r>
              <a:rPr lang="ja-JP" altLang="en-US" dirty="0">
                <a:solidFill>
                  <a:schemeClr val="bg1">
                    <a:lumMod val="75000"/>
                  </a:schemeClr>
                </a:solidFill>
                <a:latin typeface="+mj-ea"/>
                <a:ea typeface="+mj-ea"/>
              </a:rPr>
              <a:t>４</a:t>
            </a:r>
            <a:r>
              <a:rPr lang="ja-JP" altLang="en-US" dirty="0" smtClean="0">
                <a:solidFill>
                  <a:schemeClr val="bg1">
                    <a:lumMod val="75000"/>
                  </a:schemeClr>
                </a:solidFill>
                <a:latin typeface="+mj-ea"/>
                <a:ea typeface="+mj-ea"/>
              </a:rPr>
              <a:t>．その他</a:t>
            </a:r>
            <a:endParaRPr lang="en-US" altLang="ja-JP" dirty="0">
              <a:solidFill>
                <a:schemeClr val="bg1">
                  <a:lumMod val="75000"/>
                </a:schemeClr>
              </a:solidFill>
              <a:effectLst/>
              <a:latin typeface="+mj-ea"/>
              <a:ea typeface="+mj-ea"/>
            </a:endParaRPr>
          </a:p>
        </p:txBody>
      </p:sp>
      <p:sp>
        <p:nvSpPr>
          <p:cNvPr id="6" name="スライド番号プレースホルダー 1"/>
          <p:cNvSpPr>
            <a:spLocks noGrp="1"/>
          </p:cNvSpPr>
          <p:nvPr>
            <p:ph type="sldNum" sz="quarter" idx="12"/>
          </p:nvPr>
        </p:nvSpPr>
        <p:spPr>
          <a:xfrm>
            <a:off x="6775450" y="5922962"/>
            <a:ext cx="2133600" cy="476250"/>
          </a:xfrm>
        </p:spPr>
        <p:txBody>
          <a:bodyPr/>
          <a:lstStyle/>
          <a:p>
            <a:fld id="{2AA345FF-F491-48AC-8FD0-B249C49F2375}" type="slidenum">
              <a:rPr kumimoji="1" lang="ja-JP" altLang="en-US" smtClean="0">
                <a:latin typeface="+mj-ea"/>
                <a:ea typeface="+mj-ea"/>
              </a:rPr>
              <a:t>1</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rPr>
              <a:t>目　　　次</a:t>
            </a:r>
            <a:endParaRPr lang="en-US" altLang="ja-JP" sz="3600" dirty="0" smtClean="0">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6259719"/>
      </p:ext>
    </p:extLst>
  </p:cSld>
  <p:clrMapOvr>
    <a:masterClrMapping/>
  </p:clrMapOvr>
  <mc:AlternateContent xmlns:mc="http://schemas.openxmlformats.org/markup-compatibility/2006" xmlns:p14="http://schemas.microsoft.com/office/powerpoint/2010/main">
    <mc:Choice Requires="p14">
      <p:transition spd="slow" p14:dur="2000" advTm="10750"/>
    </mc:Choice>
    <mc:Fallback xmlns="">
      <p:transition spd="slow" advTm="10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95884" y="6249620"/>
            <a:ext cx="2133600" cy="476251"/>
          </a:xfrm>
        </p:spPr>
        <p:txBody>
          <a:bodyPr/>
          <a:lstStyle/>
          <a:p>
            <a:fld id="{2AA345FF-F491-48AC-8FD0-B249C49F2375}" type="slidenum">
              <a:rPr kumimoji="1" lang="ja-JP" altLang="en-US" smtClean="0">
                <a:latin typeface="+mj-ea"/>
                <a:ea typeface="+mj-ea"/>
              </a:rPr>
              <a:t>10</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584775"/>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dirty="0" smtClean="0">
                <a:latin typeface="+mj-ea"/>
                <a:ea typeface="+mj-ea"/>
                <a:cs typeface="メイリオ" pitchFamily="50" charset="-128"/>
              </a:rPr>
              <a:t>　改正後の解体等工事に係る規制概要</a:t>
            </a:r>
            <a:endParaRPr lang="en-US" altLang="ja-JP" dirty="0" smtClean="0">
              <a:latin typeface="+mj-ea"/>
              <a:ea typeface="+mj-ea"/>
            </a:endParaRPr>
          </a:p>
        </p:txBody>
      </p:sp>
      <p:sp>
        <p:nvSpPr>
          <p:cNvPr id="9" name="テキスト ボックス 8"/>
          <p:cNvSpPr txBox="1"/>
          <p:nvPr/>
        </p:nvSpPr>
        <p:spPr>
          <a:xfrm>
            <a:off x="4218157" y="599484"/>
            <a:ext cx="707685" cy="338554"/>
          </a:xfrm>
          <a:prstGeom prst="rect">
            <a:avLst/>
          </a:prstGeom>
          <a:noFill/>
          <a:ln>
            <a:solidFill>
              <a:schemeClr val="bg1">
                <a:lumMod val="85000"/>
              </a:schemeClr>
            </a:solidFill>
          </a:ln>
        </p:spPr>
        <p:txBody>
          <a:bodyPr wrap="square" rtlCol="0">
            <a:spAutoFit/>
          </a:bodyPr>
          <a:lstStyle/>
          <a:p>
            <a:r>
              <a:rPr lang="ja-JP" altLang="en-US" sz="1600" dirty="0" smtClean="0">
                <a:solidFill>
                  <a:schemeClr val="bg1">
                    <a:lumMod val="85000"/>
                  </a:schemeClr>
                </a:solidFill>
                <a:latin typeface="+mj-ea"/>
                <a:ea typeface="+mj-ea"/>
              </a:rPr>
              <a:t>発注</a:t>
            </a:r>
            <a:endParaRPr lang="en-US" altLang="ja-JP" sz="1600" dirty="0" smtClean="0">
              <a:solidFill>
                <a:schemeClr val="bg1">
                  <a:lumMod val="85000"/>
                </a:schemeClr>
              </a:solidFill>
              <a:latin typeface="+mj-ea"/>
              <a:ea typeface="+mj-ea"/>
            </a:endParaRPr>
          </a:p>
        </p:txBody>
      </p:sp>
      <p:sp>
        <p:nvSpPr>
          <p:cNvPr id="6" name="テキスト ボックス 5"/>
          <p:cNvSpPr txBox="1"/>
          <p:nvPr/>
        </p:nvSpPr>
        <p:spPr>
          <a:xfrm>
            <a:off x="349043" y="1164153"/>
            <a:ext cx="8424935" cy="338554"/>
          </a:xfrm>
          <a:prstGeom prst="rect">
            <a:avLst/>
          </a:prstGeom>
          <a:noFill/>
          <a:ln>
            <a:solidFill>
              <a:schemeClr val="bg1">
                <a:lumMod val="85000"/>
              </a:schemeClr>
            </a:solidFill>
          </a:ln>
        </p:spPr>
        <p:txBody>
          <a:bodyPr wrap="square" rtlCol="0">
            <a:spAutoFit/>
          </a:bodyPr>
          <a:lstStyle/>
          <a:p>
            <a:pPr algn="l"/>
            <a:r>
              <a:rPr lang="ja-JP" altLang="en-US" sz="1600" dirty="0">
                <a:solidFill>
                  <a:schemeClr val="bg1">
                    <a:lumMod val="85000"/>
                  </a:schemeClr>
                </a:solidFill>
                <a:latin typeface="+mj-ea"/>
                <a:ea typeface="+mj-ea"/>
              </a:rPr>
              <a:t>事前</a:t>
            </a:r>
            <a:r>
              <a:rPr lang="ja-JP" altLang="en-US" sz="1600" dirty="0" smtClean="0">
                <a:solidFill>
                  <a:schemeClr val="bg1">
                    <a:lumMod val="85000"/>
                  </a:schemeClr>
                </a:solidFill>
                <a:latin typeface="+mj-ea"/>
                <a:ea typeface="+mj-ea"/>
              </a:rPr>
              <a:t>調査（特定建築材料の使用の有無）（元請又は自主施工者）</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項、第</a:t>
            </a:r>
            <a:r>
              <a:rPr lang="en-US" altLang="ja-JP" sz="1200" dirty="0" smtClean="0">
                <a:solidFill>
                  <a:schemeClr val="bg1">
                    <a:lumMod val="85000"/>
                  </a:schemeClr>
                </a:solidFill>
                <a:latin typeface="+mj-ea"/>
                <a:ea typeface="+mj-ea"/>
              </a:rPr>
              <a:t>4</a:t>
            </a:r>
            <a:r>
              <a:rPr lang="ja-JP" altLang="en-US" sz="1200" dirty="0">
                <a:solidFill>
                  <a:schemeClr val="bg1">
                    <a:lumMod val="85000"/>
                  </a:schemeClr>
                </a:solidFill>
                <a:latin typeface="+mj-ea"/>
                <a:ea typeface="+mj-ea"/>
              </a:rPr>
              <a:t>項</a:t>
            </a:r>
            <a:r>
              <a:rPr lang="ja-JP" altLang="en-US" sz="1200" dirty="0" smtClean="0">
                <a:solidFill>
                  <a:schemeClr val="bg1">
                    <a:lumMod val="85000"/>
                  </a:schemeClr>
                </a:solidFill>
                <a:latin typeface="+mj-ea"/>
                <a:ea typeface="+mj-ea"/>
              </a:rPr>
              <a:t>）</a:t>
            </a:r>
            <a:endParaRPr lang="en-US" altLang="ja-JP" sz="1200" dirty="0" smtClean="0">
              <a:solidFill>
                <a:schemeClr val="bg1">
                  <a:lumMod val="85000"/>
                </a:schemeClr>
              </a:solidFill>
              <a:latin typeface="+mj-ea"/>
              <a:ea typeface="+mj-ea"/>
            </a:endParaRPr>
          </a:p>
        </p:txBody>
      </p:sp>
      <p:sp>
        <p:nvSpPr>
          <p:cNvPr id="3" name="下矢印 2"/>
          <p:cNvSpPr/>
          <p:nvPr/>
        </p:nvSpPr>
        <p:spPr bwMode="auto">
          <a:xfrm>
            <a:off x="4443482" y="953536"/>
            <a:ext cx="222349" cy="216365"/>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26" name="テキスト ボックス 25"/>
          <p:cNvSpPr txBox="1"/>
          <p:nvPr/>
        </p:nvSpPr>
        <p:spPr>
          <a:xfrm>
            <a:off x="312794" y="1485290"/>
            <a:ext cx="3881804" cy="276999"/>
          </a:xfrm>
          <a:prstGeom prst="rect">
            <a:avLst/>
          </a:prstGeom>
          <a:noFill/>
          <a:ln>
            <a:noFill/>
          </a:ln>
        </p:spPr>
        <p:txBody>
          <a:bodyPr wrap="square" rtlCol="0">
            <a:spAutoFit/>
          </a:bodyPr>
          <a:lstStyle/>
          <a:p>
            <a:pPr algn="l"/>
            <a:r>
              <a:rPr lang="en-US" altLang="ja-JP" sz="1200" dirty="0" smtClean="0">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　特定建築材料（レベル１～３建材）あり＝特定工事</a:t>
            </a:r>
            <a:endParaRPr lang="en-US" altLang="ja-JP" sz="1200" dirty="0" smtClean="0">
              <a:solidFill>
                <a:schemeClr val="bg1">
                  <a:lumMod val="85000"/>
                </a:schemeClr>
              </a:solidFill>
              <a:latin typeface="+mj-ea"/>
              <a:ea typeface="+mj-ea"/>
            </a:endParaRPr>
          </a:p>
        </p:txBody>
      </p:sp>
      <p:sp>
        <p:nvSpPr>
          <p:cNvPr id="27" name="テキスト ボックス 26"/>
          <p:cNvSpPr txBox="1"/>
          <p:nvPr/>
        </p:nvSpPr>
        <p:spPr>
          <a:xfrm>
            <a:off x="339026" y="1828142"/>
            <a:ext cx="8424935" cy="338554"/>
          </a:xfrm>
          <a:prstGeom prst="rect">
            <a:avLst/>
          </a:prstGeom>
          <a:noFill/>
          <a:ln>
            <a:solidFill>
              <a:schemeClr val="bg1">
                <a:lumMod val="85000"/>
              </a:schemeClr>
            </a:solidFill>
          </a:ln>
        </p:spPr>
        <p:txBody>
          <a:bodyPr wrap="square" rtlCol="0">
            <a:spAutoFit/>
          </a:bodyPr>
          <a:lstStyle/>
          <a:p>
            <a:pPr algn="l"/>
            <a:r>
              <a:rPr lang="ja-JP" altLang="en-US" sz="1600" dirty="0">
                <a:solidFill>
                  <a:schemeClr val="bg1">
                    <a:lumMod val="85000"/>
                  </a:schemeClr>
                </a:solidFill>
                <a:latin typeface="+mj-ea"/>
                <a:ea typeface="+mj-ea"/>
              </a:rPr>
              <a:t>事前</a:t>
            </a:r>
            <a:r>
              <a:rPr lang="ja-JP" altLang="en-US" sz="1600" dirty="0" smtClean="0">
                <a:solidFill>
                  <a:schemeClr val="bg1">
                    <a:lumMod val="85000"/>
                  </a:schemeClr>
                </a:solidFill>
                <a:latin typeface="+mj-ea"/>
                <a:ea typeface="+mj-ea"/>
              </a:rPr>
              <a:t>調査結果・届出内容の発注者への説明</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p:txBody>
      </p:sp>
      <p:sp>
        <p:nvSpPr>
          <p:cNvPr id="28" name="下矢印 27"/>
          <p:cNvSpPr/>
          <p:nvPr/>
        </p:nvSpPr>
        <p:spPr bwMode="auto">
          <a:xfrm>
            <a:off x="4440316" y="1592746"/>
            <a:ext cx="222349" cy="216365"/>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29" name="テキスト ボックス 28"/>
          <p:cNvSpPr txBox="1"/>
          <p:nvPr/>
        </p:nvSpPr>
        <p:spPr>
          <a:xfrm>
            <a:off x="349042" y="2898121"/>
            <a:ext cx="4943038" cy="338554"/>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都道府県への届出（発注者、自主施工者）　</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17</a:t>
            </a:r>
            <a:r>
              <a:rPr lang="ja-JP" altLang="en-US" sz="1200" dirty="0" smtClean="0">
                <a:solidFill>
                  <a:schemeClr val="bg1">
                    <a:lumMod val="85000"/>
                  </a:schemeClr>
                </a:solidFill>
                <a:latin typeface="+mj-ea"/>
                <a:ea typeface="+mj-ea"/>
              </a:rPr>
              <a:t>）</a:t>
            </a:r>
            <a:endParaRPr lang="en-US" altLang="ja-JP" sz="1200" dirty="0" smtClean="0">
              <a:solidFill>
                <a:schemeClr val="bg1">
                  <a:lumMod val="85000"/>
                </a:schemeClr>
              </a:solidFill>
              <a:latin typeface="+mj-ea"/>
              <a:ea typeface="+mj-ea"/>
            </a:endParaRPr>
          </a:p>
        </p:txBody>
      </p:sp>
      <p:sp>
        <p:nvSpPr>
          <p:cNvPr id="30" name="テキスト ボックス 29"/>
          <p:cNvSpPr txBox="1"/>
          <p:nvPr/>
        </p:nvSpPr>
        <p:spPr>
          <a:xfrm>
            <a:off x="349043" y="3575918"/>
            <a:ext cx="8424935" cy="1077218"/>
          </a:xfrm>
          <a:prstGeom prst="rect">
            <a:avLst/>
          </a:prstGeom>
          <a:solidFill>
            <a:srgbClr val="FFFF00"/>
          </a:solidFill>
          <a:ln>
            <a:solidFill>
              <a:schemeClr val="tx1"/>
            </a:solidFill>
          </a:ln>
        </p:spPr>
        <p:txBody>
          <a:bodyPr wrap="square" rtlCol="0">
            <a:spAutoFit/>
          </a:bodyPr>
          <a:lstStyle/>
          <a:p>
            <a:pPr algn="l"/>
            <a:r>
              <a:rPr lang="ja-JP" altLang="en-US" sz="1600" dirty="0" smtClean="0">
                <a:solidFill>
                  <a:schemeClr val="tx1"/>
                </a:solidFill>
                <a:latin typeface="+mj-ea"/>
                <a:ea typeface="+mj-ea"/>
              </a:rPr>
              <a:t>事前調査結果の</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a:t>
            </a:r>
            <a:r>
              <a:rPr lang="ja-JP" altLang="en-US" sz="1600" dirty="0" smtClean="0">
                <a:solidFill>
                  <a:srgbClr val="FF0000"/>
                </a:solidFill>
                <a:latin typeface="+mj-ea"/>
                <a:ea typeface="+mj-ea"/>
              </a:rPr>
              <a:t>記録の作成、保存</a:t>
            </a:r>
            <a:r>
              <a:rPr lang="ja-JP" altLang="en-US" sz="1600" dirty="0" smtClean="0">
                <a:solidFill>
                  <a:schemeClr val="tx1"/>
                </a:solidFill>
                <a:latin typeface="+mj-ea"/>
                <a:ea typeface="+mj-ea"/>
              </a:rPr>
              <a:t>（元請、自主施工者）</a:t>
            </a:r>
            <a:r>
              <a:rPr lang="ja-JP" altLang="en-US" sz="1200" dirty="0" smtClean="0">
                <a:solidFill>
                  <a:schemeClr val="tx1"/>
                </a:solidFill>
                <a:latin typeface="+mj-ea"/>
                <a:ea typeface="+mj-ea"/>
              </a:rPr>
              <a:t>　（第</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条の</a:t>
            </a:r>
            <a:r>
              <a:rPr lang="en-US" altLang="ja-JP" sz="1200" dirty="0" smtClean="0">
                <a:solidFill>
                  <a:schemeClr val="tx1"/>
                </a:solidFill>
                <a:latin typeface="+mj-ea"/>
                <a:ea typeface="+mj-ea"/>
              </a:rPr>
              <a:t>15</a:t>
            </a:r>
            <a:r>
              <a:rPr lang="ja-JP" altLang="en-US" sz="1200" dirty="0" smtClean="0">
                <a:solidFill>
                  <a:schemeClr val="tx1"/>
                </a:solidFill>
                <a:latin typeface="+mj-ea"/>
                <a:ea typeface="+mj-ea"/>
              </a:rPr>
              <a:t>第</a:t>
            </a:r>
            <a:r>
              <a:rPr lang="en-US" altLang="ja-JP" sz="1200" dirty="0">
                <a:solidFill>
                  <a:schemeClr val="tx1"/>
                </a:solidFill>
                <a:latin typeface="+mj-ea"/>
                <a:ea typeface="+mj-ea"/>
              </a:rPr>
              <a:t>3</a:t>
            </a:r>
            <a:r>
              <a:rPr lang="ja-JP" altLang="en-US" sz="1200" dirty="0" smtClean="0">
                <a:solidFill>
                  <a:schemeClr val="tx1"/>
                </a:solidFill>
                <a:latin typeface="+mj-ea"/>
                <a:ea typeface="+mj-ea"/>
              </a:rPr>
              <a:t>項、第</a:t>
            </a:r>
            <a:r>
              <a:rPr lang="en-US" altLang="ja-JP" sz="1200" dirty="0" smtClean="0">
                <a:solidFill>
                  <a:schemeClr val="tx1"/>
                </a:solidFill>
                <a:latin typeface="+mj-ea"/>
                <a:ea typeface="+mj-ea"/>
              </a:rPr>
              <a:t>4</a:t>
            </a:r>
            <a:r>
              <a:rPr lang="ja-JP" altLang="en-US" sz="1200" dirty="0" smtClean="0">
                <a:solidFill>
                  <a:schemeClr val="tx1"/>
                </a:solidFill>
                <a:latin typeface="+mj-ea"/>
                <a:ea typeface="+mj-ea"/>
              </a:rPr>
              <a:t>項）</a:t>
            </a:r>
            <a:endParaRPr lang="en-US" altLang="ja-JP" sz="1200" dirty="0">
              <a:solidFill>
                <a:schemeClr val="tx1"/>
              </a:solidFill>
              <a:latin typeface="+mj-ea"/>
              <a:ea typeface="+mj-ea"/>
            </a:endParaRPr>
          </a:p>
          <a:p>
            <a:pPr algn="l"/>
            <a:r>
              <a:rPr lang="ja-JP" altLang="en-US" sz="1600" dirty="0" smtClean="0">
                <a:solidFill>
                  <a:schemeClr val="tx1"/>
                </a:solidFill>
                <a:latin typeface="+mj-ea"/>
                <a:ea typeface="+mj-ea"/>
              </a:rPr>
              <a:t>　・都道府県知事への</a:t>
            </a:r>
            <a:r>
              <a:rPr lang="ja-JP" altLang="en-US" sz="1600" dirty="0" smtClean="0">
                <a:solidFill>
                  <a:srgbClr val="FF0000"/>
                </a:solidFill>
                <a:latin typeface="+mj-ea"/>
                <a:ea typeface="+mj-ea"/>
              </a:rPr>
              <a:t>報告</a:t>
            </a:r>
            <a:r>
              <a:rPr lang="ja-JP" altLang="en-US" sz="1600" dirty="0" smtClean="0">
                <a:solidFill>
                  <a:schemeClr val="tx1"/>
                </a:solidFill>
                <a:latin typeface="+mj-ea"/>
                <a:ea typeface="+mj-ea"/>
              </a:rPr>
              <a:t>（元請、自主施工者）</a:t>
            </a:r>
            <a:r>
              <a:rPr lang="ja-JP" altLang="en-US" sz="1200" dirty="0">
                <a:solidFill>
                  <a:schemeClr val="tx1"/>
                </a:solidFill>
                <a:latin typeface="+mj-ea"/>
              </a:rPr>
              <a:t>　（第</a:t>
            </a:r>
            <a:r>
              <a:rPr lang="en-US" altLang="ja-JP" sz="1200" dirty="0">
                <a:solidFill>
                  <a:schemeClr val="tx1"/>
                </a:solidFill>
                <a:latin typeface="+mj-ea"/>
              </a:rPr>
              <a:t>18</a:t>
            </a:r>
            <a:r>
              <a:rPr lang="ja-JP" altLang="en-US" sz="1200" dirty="0">
                <a:solidFill>
                  <a:schemeClr val="tx1"/>
                </a:solidFill>
                <a:latin typeface="+mj-ea"/>
              </a:rPr>
              <a:t>条の</a:t>
            </a:r>
            <a:r>
              <a:rPr lang="en-US" altLang="ja-JP" sz="1200" dirty="0">
                <a:solidFill>
                  <a:schemeClr val="tx1"/>
                </a:solidFill>
                <a:latin typeface="+mj-ea"/>
              </a:rPr>
              <a:t>15</a:t>
            </a:r>
            <a:r>
              <a:rPr lang="ja-JP" altLang="en-US" sz="1200" dirty="0" smtClean="0">
                <a:solidFill>
                  <a:schemeClr val="tx1"/>
                </a:solidFill>
                <a:latin typeface="+mj-ea"/>
              </a:rPr>
              <a:t>第</a:t>
            </a:r>
            <a:r>
              <a:rPr lang="en-US" altLang="ja-JP" sz="1200" dirty="0">
                <a:solidFill>
                  <a:schemeClr val="tx1"/>
                </a:solidFill>
                <a:latin typeface="+mj-ea"/>
              </a:rPr>
              <a:t>6</a:t>
            </a:r>
            <a:r>
              <a:rPr lang="ja-JP" altLang="en-US" sz="1200" dirty="0" smtClean="0">
                <a:solidFill>
                  <a:schemeClr val="tx1"/>
                </a:solidFill>
                <a:latin typeface="+mj-ea"/>
              </a:rPr>
              <a:t>項）</a:t>
            </a:r>
            <a:endParaRPr lang="en-US" altLang="ja-JP" sz="1200" dirty="0" smtClean="0">
              <a:solidFill>
                <a:schemeClr val="tx1"/>
              </a:solidFill>
              <a:latin typeface="+mj-ea"/>
            </a:endParaRPr>
          </a:p>
          <a:p>
            <a:pPr algn="l"/>
            <a:r>
              <a:rPr lang="ja-JP" altLang="en-US" sz="1600" dirty="0">
                <a:solidFill>
                  <a:schemeClr val="bg1">
                    <a:lumMod val="85000"/>
                  </a:schemeClr>
                </a:solidFill>
                <a:latin typeface="+mj-ea"/>
              </a:rPr>
              <a:t>　</a:t>
            </a:r>
            <a:r>
              <a:rPr lang="ja-JP" altLang="en-US" sz="1600" dirty="0" smtClean="0">
                <a:solidFill>
                  <a:schemeClr val="bg1">
                    <a:lumMod val="85000"/>
                  </a:schemeClr>
                </a:solidFill>
                <a:latin typeface="+mj-ea"/>
              </a:rPr>
              <a:t>・下請負人への説明（元請）</a:t>
            </a:r>
            <a:r>
              <a:rPr lang="ja-JP" altLang="en-US" sz="1200" dirty="0">
                <a:solidFill>
                  <a:schemeClr val="bg1">
                    <a:lumMod val="85000"/>
                  </a:schemeClr>
                </a:solidFill>
                <a:latin typeface="+mj-ea"/>
              </a:rPr>
              <a:t>　（第</a:t>
            </a:r>
            <a:r>
              <a:rPr lang="en-US" altLang="ja-JP" sz="1200" dirty="0">
                <a:solidFill>
                  <a:schemeClr val="bg1">
                    <a:lumMod val="85000"/>
                  </a:schemeClr>
                </a:solidFill>
                <a:latin typeface="+mj-ea"/>
              </a:rPr>
              <a:t>18</a:t>
            </a:r>
            <a:r>
              <a:rPr lang="ja-JP" altLang="en-US" sz="1200" dirty="0">
                <a:solidFill>
                  <a:schemeClr val="bg1">
                    <a:lumMod val="85000"/>
                  </a:schemeClr>
                </a:solidFill>
                <a:latin typeface="+mj-ea"/>
              </a:rPr>
              <a:t>条の</a:t>
            </a:r>
            <a:r>
              <a:rPr lang="en-US" altLang="ja-JP" sz="1200" dirty="0" smtClean="0">
                <a:solidFill>
                  <a:schemeClr val="bg1">
                    <a:lumMod val="85000"/>
                  </a:schemeClr>
                </a:solidFill>
                <a:latin typeface="+mj-ea"/>
              </a:rPr>
              <a:t>16</a:t>
            </a:r>
            <a:r>
              <a:rPr lang="ja-JP" altLang="en-US" sz="1200" dirty="0" smtClean="0">
                <a:solidFill>
                  <a:schemeClr val="bg1">
                    <a:lumMod val="85000"/>
                  </a:schemeClr>
                </a:solidFill>
                <a:latin typeface="+mj-ea"/>
              </a:rPr>
              <a:t>第</a:t>
            </a:r>
            <a:r>
              <a:rPr lang="en-US" altLang="ja-JP" sz="1200" dirty="0" smtClean="0">
                <a:solidFill>
                  <a:schemeClr val="bg1">
                    <a:lumMod val="85000"/>
                  </a:schemeClr>
                </a:solidFill>
                <a:latin typeface="+mj-ea"/>
              </a:rPr>
              <a:t>3</a:t>
            </a:r>
            <a:r>
              <a:rPr lang="ja-JP" altLang="en-US" sz="1200" dirty="0" smtClean="0">
                <a:solidFill>
                  <a:schemeClr val="bg1">
                    <a:lumMod val="85000"/>
                  </a:schemeClr>
                </a:solidFill>
                <a:latin typeface="+mj-ea"/>
              </a:rPr>
              <a:t>項）</a:t>
            </a:r>
            <a:endParaRPr lang="en-US" altLang="ja-JP" sz="1200" dirty="0">
              <a:solidFill>
                <a:schemeClr val="bg1">
                  <a:lumMod val="85000"/>
                </a:schemeClr>
              </a:solidFill>
              <a:latin typeface="+mj-ea"/>
            </a:endParaRPr>
          </a:p>
        </p:txBody>
      </p:sp>
      <p:sp>
        <p:nvSpPr>
          <p:cNvPr id="31" name="下矢印 30"/>
          <p:cNvSpPr/>
          <p:nvPr/>
        </p:nvSpPr>
        <p:spPr bwMode="auto">
          <a:xfrm>
            <a:off x="6516216" y="2226284"/>
            <a:ext cx="360040" cy="1349634"/>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2" name="下矢印 31"/>
          <p:cNvSpPr/>
          <p:nvPr/>
        </p:nvSpPr>
        <p:spPr bwMode="auto">
          <a:xfrm>
            <a:off x="472079" y="2226284"/>
            <a:ext cx="270736" cy="646629"/>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3" name="テキスト ボックス 32"/>
          <p:cNvSpPr txBox="1"/>
          <p:nvPr/>
        </p:nvSpPr>
        <p:spPr>
          <a:xfrm>
            <a:off x="971600" y="2409790"/>
            <a:ext cx="4183027" cy="276999"/>
          </a:xfrm>
          <a:prstGeom prst="rect">
            <a:avLst/>
          </a:prstGeom>
          <a:noFill/>
          <a:ln>
            <a:noFill/>
          </a:ln>
        </p:spPr>
        <p:txBody>
          <a:bodyPr wrap="square" rtlCol="0">
            <a:spAutoFit/>
          </a:bodyPr>
          <a:lstStyle/>
          <a:p>
            <a:pPr algn="l"/>
            <a:r>
              <a:rPr lang="en-US" altLang="ja-JP" sz="1200" dirty="0" smtClean="0">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　届出対象特定工事（レベル１～２建材）に該当する場合</a:t>
            </a:r>
            <a:endParaRPr lang="en-US" altLang="ja-JP" sz="1200" dirty="0" smtClean="0">
              <a:solidFill>
                <a:schemeClr val="bg1">
                  <a:lumMod val="85000"/>
                </a:schemeClr>
              </a:solidFill>
              <a:latin typeface="+mj-ea"/>
              <a:ea typeface="+mj-ea"/>
            </a:endParaRPr>
          </a:p>
        </p:txBody>
      </p:sp>
      <p:sp>
        <p:nvSpPr>
          <p:cNvPr id="34" name="テキスト ボックス 33"/>
          <p:cNvSpPr txBox="1"/>
          <p:nvPr/>
        </p:nvSpPr>
        <p:spPr>
          <a:xfrm>
            <a:off x="339025" y="5106670"/>
            <a:ext cx="8424935" cy="584775"/>
          </a:xfrm>
          <a:prstGeom prst="rect">
            <a:avLst/>
          </a:prstGeom>
          <a:noFill/>
          <a:ln>
            <a:solidFill>
              <a:schemeClr val="tx1"/>
            </a:solidFill>
          </a:ln>
        </p:spPr>
        <p:txBody>
          <a:bodyPr wrap="square" rtlCol="0">
            <a:spAutoFit/>
          </a:bodyPr>
          <a:lstStyle/>
          <a:p>
            <a:pPr algn="l"/>
            <a:r>
              <a:rPr lang="ja-JP" altLang="en-US" sz="1600" dirty="0" smtClean="0">
                <a:solidFill>
                  <a:srgbClr val="FF0000"/>
                </a:solidFill>
                <a:latin typeface="+mj-ea"/>
                <a:ea typeface="+mj-ea"/>
              </a:rPr>
              <a:t>事前調査結果の掲示</a:t>
            </a:r>
            <a:r>
              <a:rPr lang="ja-JP" altLang="en-US" sz="1600" dirty="0" smtClean="0">
                <a:solidFill>
                  <a:schemeClr val="tx1"/>
                </a:solidFill>
                <a:latin typeface="+mj-ea"/>
                <a:ea typeface="+mj-ea"/>
              </a:rPr>
              <a:t>（元請、自主施工者）　</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条の</a:t>
            </a:r>
            <a:r>
              <a:rPr lang="en-US" altLang="ja-JP" sz="1200" dirty="0" smtClean="0">
                <a:solidFill>
                  <a:schemeClr val="tx1"/>
                </a:solidFill>
                <a:latin typeface="+mj-ea"/>
                <a:ea typeface="+mj-ea"/>
              </a:rPr>
              <a:t>15</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5</a:t>
            </a:r>
            <a:r>
              <a:rPr lang="ja-JP" altLang="en-US" sz="1200" dirty="0" smtClean="0">
                <a:solidFill>
                  <a:schemeClr val="tx1"/>
                </a:solidFill>
                <a:latin typeface="+mj-ea"/>
                <a:ea typeface="+mj-ea"/>
              </a:rPr>
              <a:t>項）</a:t>
            </a:r>
            <a:endParaRPr lang="en-US" altLang="ja-JP" sz="1200" dirty="0" smtClean="0">
              <a:solidFill>
                <a:schemeClr val="tx1"/>
              </a:solidFill>
              <a:latin typeface="+mj-ea"/>
              <a:ea typeface="+mj-ea"/>
            </a:endParaRPr>
          </a:p>
          <a:p>
            <a:pPr algn="l"/>
            <a:r>
              <a:rPr lang="ja-JP" altLang="en-US" sz="1600" dirty="0">
                <a:solidFill>
                  <a:schemeClr val="bg1">
                    <a:lumMod val="85000"/>
                  </a:schemeClr>
                </a:solidFill>
                <a:latin typeface="+mj-ea"/>
                <a:ea typeface="+mj-ea"/>
              </a:rPr>
              <a:t>特定</a:t>
            </a:r>
            <a:r>
              <a:rPr lang="ja-JP" altLang="en-US" sz="1600" dirty="0" smtClean="0">
                <a:solidFill>
                  <a:schemeClr val="bg1">
                    <a:lumMod val="85000"/>
                  </a:schemeClr>
                </a:solidFill>
                <a:latin typeface="+mj-ea"/>
                <a:ea typeface="+mj-ea"/>
              </a:rPr>
              <a:t>粉</a:t>
            </a:r>
            <a:r>
              <a:rPr lang="ja-JP" altLang="en-US" sz="1600" dirty="0" err="1" smtClean="0">
                <a:solidFill>
                  <a:schemeClr val="bg1">
                    <a:lumMod val="85000"/>
                  </a:schemeClr>
                </a:solidFill>
                <a:latin typeface="+mj-ea"/>
                <a:ea typeface="+mj-ea"/>
              </a:rPr>
              <a:t>じん排</a:t>
            </a:r>
            <a:r>
              <a:rPr lang="ja-JP" altLang="en-US" sz="1600" dirty="0" smtClean="0">
                <a:solidFill>
                  <a:schemeClr val="bg1">
                    <a:lumMod val="85000"/>
                  </a:schemeClr>
                </a:solidFill>
                <a:latin typeface="+mj-ea"/>
                <a:ea typeface="+mj-ea"/>
              </a:rPr>
              <a:t>出等作業に係る作業基準の遵守（元請、下請、自主施工者）</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a:solidFill>
                  <a:schemeClr val="bg1">
                    <a:lumMod val="85000"/>
                  </a:schemeClr>
                </a:solidFill>
                <a:latin typeface="+mj-ea"/>
                <a:ea typeface="+mj-ea"/>
              </a:rPr>
              <a:t>条</a:t>
            </a:r>
            <a:r>
              <a:rPr lang="ja-JP" altLang="en-US" sz="1200" dirty="0" smtClean="0">
                <a:solidFill>
                  <a:schemeClr val="bg1">
                    <a:lumMod val="85000"/>
                  </a:schemeClr>
                </a:solidFill>
                <a:latin typeface="+mj-ea"/>
                <a:ea typeface="+mj-ea"/>
              </a:rPr>
              <a:t>の</a:t>
            </a:r>
            <a:r>
              <a:rPr lang="en-US" altLang="ja-JP" sz="1200" dirty="0" smtClean="0">
                <a:solidFill>
                  <a:schemeClr val="bg1">
                    <a:lumMod val="85000"/>
                  </a:schemeClr>
                </a:solidFill>
                <a:latin typeface="+mj-ea"/>
                <a:ea typeface="+mj-ea"/>
              </a:rPr>
              <a:t>19</a:t>
            </a:r>
            <a:r>
              <a:rPr lang="ja-JP" altLang="en-US" sz="1200" dirty="0" err="1">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20</a:t>
            </a:r>
            <a:r>
              <a:rPr lang="ja-JP" altLang="en-US" sz="1200" dirty="0" smtClean="0">
                <a:solidFill>
                  <a:schemeClr val="bg1">
                    <a:lumMod val="85000"/>
                  </a:schemeClr>
                </a:solidFill>
                <a:latin typeface="+mj-ea"/>
                <a:ea typeface="+mj-ea"/>
              </a:rPr>
              <a:t>）</a:t>
            </a:r>
            <a:endParaRPr lang="en-US" altLang="ja-JP" sz="1200" dirty="0" smtClean="0">
              <a:solidFill>
                <a:schemeClr val="bg1">
                  <a:lumMod val="85000"/>
                </a:schemeClr>
              </a:solidFill>
              <a:latin typeface="+mj-ea"/>
              <a:ea typeface="+mj-ea"/>
            </a:endParaRPr>
          </a:p>
        </p:txBody>
      </p:sp>
      <p:sp>
        <p:nvSpPr>
          <p:cNvPr id="35" name="下矢印 34"/>
          <p:cNvSpPr/>
          <p:nvPr/>
        </p:nvSpPr>
        <p:spPr bwMode="auto">
          <a:xfrm>
            <a:off x="477560" y="3274525"/>
            <a:ext cx="246543" cy="298491"/>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6" name="下矢印 35"/>
          <p:cNvSpPr/>
          <p:nvPr/>
        </p:nvSpPr>
        <p:spPr bwMode="auto">
          <a:xfrm>
            <a:off x="4440317" y="4693807"/>
            <a:ext cx="222349" cy="412863"/>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7" name="テキスト ボックス 36"/>
          <p:cNvSpPr txBox="1"/>
          <p:nvPr/>
        </p:nvSpPr>
        <p:spPr>
          <a:xfrm>
            <a:off x="344972" y="6084585"/>
            <a:ext cx="8424935" cy="584775"/>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特定粉</a:t>
            </a:r>
            <a:r>
              <a:rPr lang="ja-JP" altLang="en-US" sz="1600" dirty="0" err="1" smtClean="0">
                <a:solidFill>
                  <a:schemeClr val="bg1">
                    <a:lumMod val="85000"/>
                  </a:schemeClr>
                </a:solidFill>
                <a:latin typeface="+mj-ea"/>
                <a:ea typeface="+mj-ea"/>
              </a:rPr>
              <a:t>じん排</a:t>
            </a:r>
            <a:r>
              <a:rPr lang="ja-JP" altLang="en-US" sz="1600" dirty="0" smtClean="0">
                <a:solidFill>
                  <a:schemeClr val="bg1">
                    <a:lumMod val="85000"/>
                  </a:schemeClr>
                </a:solidFill>
                <a:latin typeface="+mj-ea"/>
                <a:ea typeface="+mj-ea"/>
              </a:rPr>
              <a:t>出等作業の記録の作成、保存（元請、自主施工者）　</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a:solidFill>
                  <a:schemeClr val="bg1">
                    <a:lumMod val="85000"/>
                  </a:schemeClr>
                </a:solidFill>
                <a:latin typeface="+mj-ea"/>
                <a:ea typeface="+mj-ea"/>
              </a:rPr>
              <a:t>23</a:t>
            </a:r>
            <a:r>
              <a:rPr lang="ja-JP" altLang="en-US" sz="1200" dirty="0" smtClean="0">
                <a:solidFill>
                  <a:schemeClr val="bg1">
                    <a:lumMod val="85000"/>
                  </a:schemeClr>
                </a:solidFill>
                <a:latin typeface="+mj-ea"/>
                <a:ea typeface="+mj-ea"/>
              </a:rPr>
              <a:t>第</a:t>
            </a:r>
            <a:r>
              <a:rPr lang="en-US" altLang="ja-JP" sz="1200" dirty="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項、第</a:t>
            </a:r>
            <a:r>
              <a:rPr lang="en-US" altLang="ja-JP" sz="1200" dirty="0" smtClean="0">
                <a:solidFill>
                  <a:schemeClr val="bg1">
                    <a:lumMod val="85000"/>
                  </a:schemeClr>
                </a:solidFill>
                <a:latin typeface="+mj-ea"/>
                <a:ea typeface="+mj-ea"/>
              </a:rPr>
              <a:t>2</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a:p>
            <a:pPr algn="l"/>
            <a:r>
              <a:rPr lang="ja-JP" altLang="en-US" sz="1600" dirty="0" smtClean="0">
                <a:solidFill>
                  <a:schemeClr val="bg1">
                    <a:lumMod val="85000"/>
                  </a:schemeClr>
                </a:solidFill>
                <a:latin typeface="+mj-ea"/>
                <a:ea typeface="+mj-ea"/>
              </a:rPr>
              <a:t>作業終了後の発注者への報告、報告書面の保存（元請）</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a:solidFill>
                  <a:schemeClr val="bg1">
                    <a:lumMod val="85000"/>
                  </a:schemeClr>
                </a:solidFill>
                <a:latin typeface="+mj-ea"/>
                <a:ea typeface="+mj-ea"/>
              </a:rPr>
              <a:t>条</a:t>
            </a:r>
            <a:r>
              <a:rPr lang="ja-JP" altLang="en-US" sz="1200" dirty="0" smtClean="0">
                <a:solidFill>
                  <a:schemeClr val="bg1">
                    <a:lumMod val="85000"/>
                  </a:schemeClr>
                </a:solidFill>
                <a:latin typeface="+mj-ea"/>
                <a:ea typeface="+mj-ea"/>
              </a:rPr>
              <a:t>の</a:t>
            </a:r>
            <a:r>
              <a:rPr lang="en-US" altLang="ja-JP" sz="1200" dirty="0" smtClean="0">
                <a:solidFill>
                  <a:schemeClr val="bg1">
                    <a:lumMod val="85000"/>
                  </a:schemeClr>
                </a:solidFill>
                <a:latin typeface="+mj-ea"/>
                <a:ea typeface="+mj-ea"/>
              </a:rPr>
              <a:t>23</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p:txBody>
      </p:sp>
      <p:sp>
        <p:nvSpPr>
          <p:cNvPr id="38" name="下矢印 37"/>
          <p:cNvSpPr/>
          <p:nvPr/>
        </p:nvSpPr>
        <p:spPr bwMode="auto">
          <a:xfrm>
            <a:off x="4469470" y="5777457"/>
            <a:ext cx="211860" cy="244579"/>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9824153"/>
      </p:ext>
    </p:extLst>
  </p:cSld>
  <p:clrMapOvr>
    <a:masterClrMapping/>
  </p:clrMapOvr>
  <mc:AlternateContent xmlns:mc="http://schemas.openxmlformats.org/markup-compatibility/2006" xmlns:p14="http://schemas.microsoft.com/office/powerpoint/2010/main">
    <mc:Choice Requires="p14">
      <p:transition spd="slow" p14:dur="2000" advTm="10166"/>
    </mc:Choice>
    <mc:Fallback xmlns="">
      <p:transition spd="slow" advTm="10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80386" y="6310208"/>
            <a:ext cx="2133600" cy="476250"/>
          </a:xfrm>
        </p:spPr>
        <p:txBody>
          <a:bodyPr/>
          <a:lstStyle/>
          <a:p>
            <a:fld id="{2AA345FF-F491-48AC-8FD0-B249C49F2375}" type="slidenum">
              <a:rPr kumimoji="1" lang="ja-JP" altLang="en-US" smtClean="0">
                <a:latin typeface="+mj-ea"/>
                <a:ea typeface="+mj-ea"/>
              </a:rPr>
              <a:t>11</a:t>
            </a:fld>
            <a:endParaRPr kumimoji="1" lang="ja-JP" altLang="en-US" dirty="0">
              <a:latin typeface="+mj-ea"/>
              <a:ea typeface="+mj-ea"/>
            </a:endParaRPr>
          </a:p>
        </p:txBody>
      </p:sp>
      <p:sp>
        <p:nvSpPr>
          <p:cNvPr id="9" name="テキスト ボックス 8"/>
          <p:cNvSpPr txBox="1"/>
          <p:nvPr/>
        </p:nvSpPr>
        <p:spPr>
          <a:xfrm>
            <a:off x="335923" y="66396"/>
            <a:ext cx="8424935" cy="1815882"/>
          </a:xfrm>
          <a:prstGeom prst="rect">
            <a:avLst/>
          </a:prstGeom>
          <a:solidFill>
            <a:schemeClr val="accent5"/>
          </a:solidFill>
          <a:ln>
            <a:solidFill>
              <a:schemeClr val="tx1"/>
            </a:solidFill>
          </a:ln>
        </p:spPr>
        <p:txBody>
          <a:bodyPr wrap="square" rtlCol="0">
            <a:spAutoFit/>
          </a:bodyPr>
          <a:lstStyle/>
          <a:p>
            <a:pPr algn="l"/>
            <a:r>
              <a:rPr lang="ja-JP" altLang="en-US" sz="1600" b="1" dirty="0" smtClean="0">
                <a:solidFill>
                  <a:schemeClr val="tx1"/>
                </a:solidFill>
                <a:latin typeface="+mj-ea"/>
                <a:ea typeface="+mj-ea"/>
              </a:rPr>
              <a:t>＜解体等工事に係る調査及び説明等＞</a:t>
            </a:r>
            <a:endParaRPr lang="en-US" altLang="ja-JP" sz="1600" b="1" dirty="0" smtClean="0">
              <a:solidFill>
                <a:schemeClr val="tx1"/>
              </a:solidFill>
              <a:latin typeface="+mj-ea"/>
              <a:ea typeface="+mj-ea"/>
            </a:endParaRPr>
          </a:p>
          <a:p>
            <a:pPr algn="l"/>
            <a:r>
              <a:rPr lang="ja-JP" altLang="en-US" sz="1600" dirty="0" smtClean="0">
                <a:solidFill>
                  <a:schemeClr val="tx1"/>
                </a:solidFill>
                <a:latin typeface="+mj-ea"/>
                <a:ea typeface="+mj-ea"/>
              </a:rPr>
              <a:t>解体等工事の元請業者は、環境省令で定めるところにより、</a:t>
            </a:r>
            <a:r>
              <a:rPr lang="ja-JP" altLang="en-US" sz="1600" dirty="0" smtClean="0">
                <a:solidFill>
                  <a:srgbClr val="FF0000"/>
                </a:solidFill>
                <a:latin typeface="+mj-ea"/>
                <a:ea typeface="+mj-ea"/>
              </a:rPr>
              <a:t>事前調査に関する記録を作成</a:t>
            </a:r>
            <a:r>
              <a:rPr lang="ja-JP" altLang="en-US" sz="1600" dirty="0" smtClean="0">
                <a:solidFill>
                  <a:schemeClr val="tx1"/>
                </a:solidFill>
                <a:latin typeface="+mj-ea"/>
                <a:ea typeface="+mj-ea"/>
              </a:rPr>
              <a:t>し、</a:t>
            </a:r>
            <a:r>
              <a:rPr lang="ja-JP" altLang="en-US" sz="1600" dirty="0" smtClean="0">
                <a:solidFill>
                  <a:srgbClr val="FF0000"/>
                </a:solidFill>
                <a:latin typeface="+mj-ea"/>
                <a:ea typeface="+mj-ea"/>
              </a:rPr>
              <a:t>当該記録</a:t>
            </a:r>
            <a:r>
              <a:rPr lang="ja-JP" altLang="en-US" sz="1600" dirty="0">
                <a:solidFill>
                  <a:srgbClr val="FF0000"/>
                </a:solidFill>
                <a:latin typeface="+mj-ea"/>
                <a:ea typeface="+mj-ea"/>
              </a:rPr>
              <a:t>及び発注者に説明する際の書面の写しを保存</a:t>
            </a:r>
            <a:r>
              <a:rPr lang="ja-JP" altLang="en-US" sz="1600" dirty="0">
                <a:solidFill>
                  <a:schemeClr val="tx1"/>
                </a:solidFill>
                <a:latin typeface="+mj-ea"/>
                <a:ea typeface="+mj-ea"/>
              </a:rPr>
              <a:t>しなければならない。</a:t>
            </a:r>
          </a:p>
          <a:p>
            <a:pPr algn="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15</a:t>
            </a:r>
            <a:r>
              <a:rPr lang="ja-JP" altLang="en-US" sz="1600" dirty="0">
                <a:solidFill>
                  <a:schemeClr val="tx1"/>
                </a:solidFill>
                <a:latin typeface="+mj-ea"/>
                <a:ea typeface="+mj-ea"/>
              </a:rPr>
              <a:t>第３項関係）</a:t>
            </a:r>
          </a:p>
          <a:p>
            <a:pPr algn="l"/>
            <a:r>
              <a:rPr lang="ja-JP" altLang="en-US" sz="1600" dirty="0" smtClean="0">
                <a:solidFill>
                  <a:schemeClr val="tx1"/>
                </a:solidFill>
                <a:latin typeface="+mj-ea"/>
                <a:ea typeface="+mj-ea"/>
              </a:rPr>
              <a:t>解体</a:t>
            </a:r>
            <a:r>
              <a:rPr lang="ja-JP" altLang="en-US" sz="1600" dirty="0">
                <a:solidFill>
                  <a:schemeClr val="tx1"/>
                </a:solidFill>
                <a:latin typeface="+mj-ea"/>
                <a:ea typeface="+mj-ea"/>
              </a:rPr>
              <a:t>等工事の自主施工者は、当該解体等工事が特定工事に該当するか否かについて</a:t>
            </a:r>
            <a:r>
              <a:rPr lang="ja-JP" altLang="en-US" sz="1600" dirty="0">
                <a:solidFill>
                  <a:srgbClr val="FF0000"/>
                </a:solidFill>
                <a:latin typeface="+mj-ea"/>
                <a:ea typeface="+mj-ea"/>
              </a:rPr>
              <a:t>、事前調査を</a:t>
            </a:r>
            <a:r>
              <a:rPr lang="ja-JP" altLang="en-US" sz="1600" dirty="0" smtClean="0">
                <a:solidFill>
                  <a:srgbClr val="FF0000"/>
                </a:solidFill>
                <a:latin typeface="+mj-ea"/>
                <a:ea typeface="+mj-ea"/>
              </a:rPr>
              <a:t>行う</a:t>
            </a:r>
            <a:r>
              <a:rPr lang="ja-JP" altLang="en-US" sz="1600" dirty="0">
                <a:solidFill>
                  <a:srgbClr val="FF0000"/>
                </a:solidFill>
                <a:latin typeface="+mj-ea"/>
                <a:ea typeface="+mj-ea"/>
              </a:rPr>
              <a:t>とともに、当該調査に関する記録を作成し、これを保存</a:t>
            </a:r>
            <a:r>
              <a:rPr lang="ja-JP" altLang="en-US" sz="1600" dirty="0">
                <a:solidFill>
                  <a:schemeClr val="tx1"/>
                </a:solidFill>
                <a:latin typeface="+mj-ea"/>
                <a:ea typeface="+mj-ea"/>
              </a:rPr>
              <a:t>しなければならない。</a:t>
            </a:r>
          </a:p>
          <a:p>
            <a:pPr algn="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15</a:t>
            </a:r>
            <a:r>
              <a:rPr lang="ja-JP" altLang="en-US" sz="1600" dirty="0">
                <a:solidFill>
                  <a:schemeClr val="tx1"/>
                </a:solidFill>
                <a:latin typeface="+mj-ea"/>
                <a:ea typeface="+mj-ea"/>
              </a:rPr>
              <a:t>第４項関係）</a:t>
            </a:r>
            <a:endParaRPr lang="en-US" altLang="ja-JP" sz="1600" dirty="0" smtClean="0">
              <a:solidFill>
                <a:schemeClr val="tx1"/>
              </a:solidFill>
              <a:latin typeface="+mj-ea"/>
              <a:ea typeface="+mj-ea"/>
            </a:endParaRPr>
          </a:p>
        </p:txBody>
      </p:sp>
      <p:sp>
        <p:nvSpPr>
          <p:cNvPr id="22" name="テキスト ボックス 21"/>
          <p:cNvSpPr txBox="1"/>
          <p:nvPr/>
        </p:nvSpPr>
        <p:spPr>
          <a:xfrm>
            <a:off x="340914" y="1816360"/>
            <a:ext cx="8424935" cy="1569660"/>
          </a:xfrm>
          <a:prstGeom prst="rect">
            <a:avLst/>
          </a:prstGeom>
          <a:noFill/>
          <a:ln>
            <a:noFill/>
          </a:ln>
        </p:spPr>
        <p:txBody>
          <a:bodyPr wrap="square" rtlCol="0">
            <a:spAutoFit/>
          </a:bodyPr>
          <a:lstStyle/>
          <a:p>
            <a:pPr algn="l"/>
            <a:r>
              <a:rPr lang="ja-JP" altLang="en-US" sz="1600" dirty="0" smtClean="0">
                <a:solidFill>
                  <a:schemeClr val="tx1"/>
                </a:solidFill>
                <a:latin typeface="+mj-ea"/>
                <a:ea typeface="+mj-ea"/>
              </a:rPr>
              <a:t>□事前調査の記録（新規則第</a:t>
            </a:r>
            <a:r>
              <a:rPr lang="en-US" altLang="ja-JP" sz="1600" dirty="0" smtClean="0">
                <a:solidFill>
                  <a:schemeClr val="tx1"/>
                </a:solidFill>
                <a:latin typeface="+mj-ea"/>
                <a:ea typeface="+mj-ea"/>
              </a:rPr>
              <a:t>16</a:t>
            </a:r>
            <a:r>
              <a:rPr lang="ja-JP" altLang="en-US" sz="1600" dirty="0" smtClean="0">
                <a:solidFill>
                  <a:schemeClr val="tx1"/>
                </a:solidFill>
                <a:latin typeface="+mj-ea"/>
                <a:ea typeface="+mj-ea"/>
              </a:rPr>
              <a:t>条の</a:t>
            </a:r>
            <a:r>
              <a:rPr lang="en-US" altLang="ja-JP" sz="1600" dirty="0">
                <a:solidFill>
                  <a:schemeClr val="tx1"/>
                </a:solidFill>
                <a:latin typeface="+mj-ea"/>
                <a:ea typeface="+mj-ea"/>
              </a:rPr>
              <a:t>8</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○解体等工事の元請業者の名称、調査終了年月日、調査方法、調査結果などの事項に</a:t>
            </a:r>
            <a:r>
              <a:rPr lang="ja-JP" altLang="en-US" sz="1600" dirty="0" smtClean="0">
                <a:solidFill>
                  <a:schemeClr val="tx1"/>
                </a:solidFill>
                <a:latin typeface="+mj-ea"/>
                <a:ea typeface="+mj-ea"/>
              </a:rPr>
              <a:t>ついて　</a:t>
            </a:r>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　　　記録</a:t>
            </a:r>
            <a:endParaRPr lang="ja-JP" altLang="en-US" sz="1600" dirty="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smtClean="0">
                <a:solidFill>
                  <a:srgbClr val="FF0000"/>
                </a:solidFill>
                <a:latin typeface="+mj-ea"/>
                <a:ea typeface="+mj-ea"/>
              </a:rPr>
              <a:t>解体</a:t>
            </a:r>
            <a:r>
              <a:rPr lang="ja-JP" altLang="en-US" sz="1600" dirty="0">
                <a:solidFill>
                  <a:srgbClr val="FF0000"/>
                </a:solidFill>
                <a:latin typeface="+mj-ea"/>
                <a:ea typeface="+mj-ea"/>
              </a:rPr>
              <a:t>等工事が終了した日から３年間保存</a:t>
            </a:r>
            <a:r>
              <a:rPr lang="ja-JP" altLang="en-US" sz="1600" dirty="0">
                <a:solidFill>
                  <a:schemeClr val="tx1"/>
                </a:solidFill>
                <a:latin typeface="+mj-ea"/>
                <a:ea typeface="+mj-ea"/>
              </a:rPr>
              <a:t>するものとする。</a:t>
            </a:r>
          </a:p>
          <a:p>
            <a:pPr algn="l"/>
            <a:r>
              <a:rPr lang="ja-JP" altLang="en-US" sz="1600" dirty="0">
                <a:solidFill>
                  <a:schemeClr val="tx1"/>
                </a:solidFill>
                <a:latin typeface="+mj-ea"/>
                <a:ea typeface="+mj-ea"/>
              </a:rPr>
              <a:t>□</a:t>
            </a:r>
            <a:r>
              <a:rPr lang="ja-JP" altLang="en-US" sz="1600" dirty="0" smtClean="0">
                <a:solidFill>
                  <a:schemeClr val="tx1"/>
                </a:solidFill>
                <a:latin typeface="+mj-ea"/>
                <a:ea typeface="+mj-ea"/>
              </a:rPr>
              <a:t>発注者</a:t>
            </a:r>
            <a:r>
              <a:rPr lang="ja-JP" altLang="en-US" sz="1600" dirty="0">
                <a:solidFill>
                  <a:schemeClr val="tx1"/>
                </a:solidFill>
                <a:latin typeface="+mj-ea"/>
                <a:ea typeface="+mj-ea"/>
              </a:rPr>
              <a:t>への説明の書面の写し</a:t>
            </a: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smtClean="0">
                <a:solidFill>
                  <a:srgbClr val="FF0000"/>
                </a:solidFill>
                <a:latin typeface="+mj-ea"/>
                <a:ea typeface="+mj-ea"/>
              </a:rPr>
              <a:t>解体</a:t>
            </a:r>
            <a:r>
              <a:rPr lang="ja-JP" altLang="en-US" sz="1600" dirty="0">
                <a:solidFill>
                  <a:srgbClr val="FF0000"/>
                </a:solidFill>
                <a:latin typeface="+mj-ea"/>
                <a:ea typeface="+mj-ea"/>
              </a:rPr>
              <a:t>等工事が終了した日から３年間保存</a:t>
            </a:r>
            <a:r>
              <a:rPr lang="ja-JP" altLang="en-US" sz="1600" dirty="0">
                <a:solidFill>
                  <a:schemeClr val="tx1"/>
                </a:solidFill>
                <a:latin typeface="+mj-ea"/>
                <a:ea typeface="+mj-ea"/>
              </a:rPr>
              <a:t>するものと</a:t>
            </a:r>
            <a:r>
              <a:rPr lang="ja-JP" altLang="en-US" sz="1600" dirty="0" smtClean="0">
                <a:solidFill>
                  <a:schemeClr val="tx1"/>
                </a:solidFill>
                <a:latin typeface="+mj-ea"/>
                <a:ea typeface="+mj-ea"/>
              </a:rPr>
              <a:t>する。　　</a:t>
            </a:r>
            <a:r>
              <a:rPr lang="en-US" altLang="ja-JP" sz="1600" dirty="0" smtClean="0">
                <a:solidFill>
                  <a:schemeClr val="tx1"/>
                </a:solidFill>
                <a:latin typeface="+mj-ea"/>
                <a:ea typeface="+mj-ea"/>
              </a:rPr>
              <a:t>※</a:t>
            </a:r>
            <a:r>
              <a:rPr lang="ja-JP" altLang="en-US" sz="1600" dirty="0" smtClean="0">
                <a:solidFill>
                  <a:schemeClr val="tx1"/>
                </a:solidFill>
                <a:latin typeface="+mj-ea"/>
                <a:ea typeface="+mj-ea"/>
              </a:rPr>
              <a:t>記録の保存は電子でも可能</a:t>
            </a:r>
            <a:r>
              <a:rPr lang="ja-JP" altLang="en-US" sz="1600" dirty="0">
                <a:solidFill>
                  <a:schemeClr val="tx1"/>
                </a:solidFill>
                <a:latin typeface="+mj-ea"/>
                <a:ea typeface="+mj-ea"/>
              </a:rPr>
              <a:t>　</a:t>
            </a:r>
            <a:endParaRPr lang="en-US" altLang="ja-JP" sz="1600" dirty="0" smtClean="0">
              <a:solidFill>
                <a:schemeClr val="tx1"/>
              </a:solidFill>
              <a:latin typeface="+mj-ea"/>
              <a:ea typeface="+mj-ea"/>
            </a:endParaRPr>
          </a:p>
        </p:txBody>
      </p:sp>
      <p:sp>
        <p:nvSpPr>
          <p:cNvPr id="8" name="テキスト ボックス 7"/>
          <p:cNvSpPr txBox="1"/>
          <p:nvPr/>
        </p:nvSpPr>
        <p:spPr>
          <a:xfrm>
            <a:off x="343049" y="3411422"/>
            <a:ext cx="8424935" cy="1323439"/>
          </a:xfrm>
          <a:prstGeom prst="rect">
            <a:avLst/>
          </a:prstGeom>
          <a:solidFill>
            <a:schemeClr val="accent5"/>
          </a:solidFill>
          <a:ln>
            <a:solidFill>
              <a:schemeClr val="tx1"/>
            </a:solidFill>
          </a:ln>
        </p:spPr>
        <p:txBody>
          <a:bodyPr wrap="square" rtlCol="0">
            <a:spAutoFit/>
          </a:bodyPr>
          <a:lstStyle/>
          <a:p>
            <a:pPr algn="l"/>
            <a:r>
              <a:rPr lang="ja-JP" altLang="en-US" sz="1600" b="1" dirty="0" smtClean="0">
                <a:solidFill>
                  <a:schemeClr val="tx1"/>
                </a:solidFill>
                <a:latin typeface="+mj-ea"/>
                <a:ea typeface="+mj-ea"/>
              </a:rPr>
              <a:t>＜解体等工事に係る調査及び説明等＞</a:t>
            </a:r>
            <a:endParaRPr lang="en-US" altLang="ja-JP" sz="1600" b="1" dirty="0" smtClean="0">
              <a:solidFill>
                <a:schemeClr val="tx1"/>
              </a:solidFill>
              <a:latin typeface="+mj-ea"/>
              <a:ea typeface="+mj-ea"/>
            </a:endParaRPr>
          </a:p>
          <a:p>
            <a:pPr algn="l"/>
            <a:r>
              <a:rPr lang="ja-JP" altLang="en-US" sz="1600" dirty="0">
                <a:solidFill>
                  <a:schemeClr val="tx1"/>
                </a:solidFill>
                <a:latin typeface="+mj-ea"/>
                <a:ea typeface="+mj-ea"/>
              </a:rPr>
              <a:t>解体等工事の元請業者又は自主施工者は、解体等工事を施工するときは、環境省令で定めるところ</a:t>
            </a:r>
            <a:r>
              <a:rPr lang="ja-JP" altLang="en-US" sz="1600" dirty="0" smtClean="0">
                <a:solidFill>
                  <a:schemeClr val="tx1"/>
                </a:solidFill>
                <a:latin typeface="+mj-ea"/>
                <a:ea typeface="+mj-ea"/>
              </a:rPr>
              <a:t>により</a:t>
            </a:r>
            <a:r>
              <a:rPr lang="ja-JP" altLang="en-US" sz="1600" dirty="0">
                <a:solidFill>
                  <a:schemeClr val="tx1"/>
                </a:solidFill>
                <a:latin typeface="+mj-ea"/>
                <a:ea typeface="+mj-ea"/>
              </a:rPr>
              <a:t>、</a:t>
            </a:r>
            <a:r>
              <a:rPr lang="ja-JP" altLang="en-US" sz="1600" dirty="0">
                <a:solidFill>
                  <a:srgbClr val="FF0000"/>
                </a:solidFill>
                <a:latin typeface="+mj-ea"/>
                <a:ea typeface="+mj-ea"/>
              </a:rPr>
              <a:t>事前調査に関する記録の写しを当該解体等工事の現場に備え置き</a:t>
            </a:r>
            <a:r>
              <a:rPr lang="ja-JP" altLang="en-US" sz="1600" dirty="0">
                <a:solidFill>
                  <a:schemeClr val="tx1"/>
                </a:solidFill>
                <a:latin typeface="+mj-ea"/>
                <a:ea typeface="+mj-ea"/>
              </a:rPr>
              <a:t>、かつ</a:t>
            </a:r>
            <a:r>
              <a:rPr lang="ja-JP" altLang="en-US" sz="1600" dirty="0">
                <a:solidFill>
                  <a:srgbClr val="FF0000"/>
                </a:solidFill>
                <a:latin typeface="+mj-ea"/>
                <a:ea typeface="+mj-ea"/>
              </a:rPr>
              <a:t>、事前調査の結果</a:t>
            </a:r>
            <a:r>
              <a:rPr lang="ja-JP" altLang="en-US" sz="1600" dirty="0" smtClean="0">
                <a:solidFill>
                  <a:srgbClr val="FF0000"/>
                </a:solidFill>
                <a:latin typeface="+mj-ea"/>
                <a:ea typeface="+mj-ea"/>
              </a:rPr>
              <a:t>その他</a:t>
            </a:r>
            <a:r>
              <a:rPr lang="ja-JP" altLang="en-US" sz="1600" dirty="0">
                <a:solidFill>
                  <a:srgbClr val="FF0000"/>
                </a:solidFill>
                <a:latin typeface="+mj-ea"/>
                <a:ea typeface="+mj-ea"/>
              </a:rPr>
              <a:t>環境省令で定める事項を、当該解体等工事の現場において公衆に見やすいように掲示</a:t>
            </a:r>
            <a:r>
              <a:rPr lang="ja-JP" altLang="en-US" sz="1600" dirty="0">
                <a:solidFill>
                  <a:schemeClr val="tx1"/>
                </a:solidFill>
                <a:latin typeface="+mj-ea"/>
                <a:ea typeface="+mj-ea"/>
              </a:rPr>
              <a:t>しなければ</a:t>
            </a:r>
            <a:r>
              <a:rPr lang="ja-JP" altLang="en-US" sz="1600" dirty="0" smtClean="0">
                <a:solidFill>
                  <a:schemeClr val="tx1"/>
                </a:solidFill>
                <a:latin typeface="+mj-ea"/>
                <a:ea typeface="+mj-ea"/>
              </a:rPr>
              <a:t>ならない。　　　　　　　　　　　　　　　　　　　　　　　　　 </a:t>
            </a: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15</a:t>
            </a:r>
            <a:r>
              <a:rPr lang="ja-JP" altLang="en-US" sz="1600" dirty="0">
                <a:solidFill>
                  <a:schemeClr val="tx1"/>
                </a:solidFill>
                <a:latin typeface="+mj-ea"/>
                <a:ea typeface="+mj-ea"/>
              </a:rPr>
              <a:t>第５項関係）</a:t>
            </a:r>
            <a:endParaRPr lang="en-US" altLang="ja-JP" sz="1600" dirty="0" smtClean="0">
              <a:solidFill>
                <a:schemeClr val="tx1"/>
              </a:solidFill>
              <a:latin typeface="+mj-ea"/>
              <a:ea typeface="+mj-ea"/>
            </a:endParaRPr>
          </a:p>
        </p:txBody>
      </p:sp>
      <p:sp>
        <p:nvSpPr>
          <p:cNvPr id="10" name="テキスト ボックス 9"/>
          <p:cNvSpPr txBox="1"/>
          <p:nvPr/>
        </p:nvSpPr>
        <p:spPr>
          <a:xfrm>
            <a:off x="335922" y="4725144"/>
            <a:ext cx="8424935" cy="2062103"/>
          </a:xfrm>
          <a:prstGeom prst="rect">
            <a:avLst/>
          </a:prstGeom>
          <a:noFill/>
          <a:ln>
            <a:noFill/>
          </a:ln>
        </p:spPr>
        <p:txBody>
          <a:bodyPr wrap="square" rtlCol="0">
            <a:spAutoFit/>
          </a:bodyPr>
          <a:lstStyle/>
          <a:p>
            <a:pPr algn="l"/>
            <a:r>
              <a:rPr lang="ja-JP" altLang="en-US" sz="1600" dirty="0">
                <a:solidFill>
                  <a:schemeClr val="tx1"/>
                </a:solidFill>
                <a:latin typeface="+mj-ea"/>
                <a:ea typeface="+mj-ea"/>
              </a:rPr>
              <a:t>□</a:t>
            </a:r>
            <a:r>
              <a:rPr lang="ja-JP" altLang="en-US" sz="1600" dirty="0" smtClean="0">
                <a:solidFill>
                  <a:schemeClr val="tx1"/>
                </a:solidFill>
                <a:latin typeface="+mj-ea"/>
                <a:ea typeface="+mj-ea"/>
              </a:rPr>
              <a:t>事前</a:t>
            </a:r>
            <a:r>
              <a:rPr lang="ja-JP" altLang="en-US" sz="1600" dirty="0">
                <a:solidFill>
                  <a:schemeClr val="tx1"/>
                </a:solidFill>
                <a:latin typeface="+mj-ea"/>
                <a:ea typeface="+mj-ea"/>
              </a:rPr>
              <a:t>調査結果等の掲示（新規則第</a:t>
            </a:r>
            <a:r>
              <a:rPr lang="en-US" altLang="ja-JP" sz="1600" dirty="0">
                <a:solidFill>
                  <a:schemeClr val="tx1"/>
                </a:solidFill>
                <a:latin typeface="+mj-ea"/>
                <a:ea typeface="+mj-ea"/>
              </a:rPr>
              <a:t>16</a:t>
            </a:r>
            <a:r>
              <a:rPr lang="ja-JP" altLang="en-US" sz="1600" dirty="0">
                <a:solidFill>
                  <a:schemeClr val="tx1"/>
                </a:solidFill>
                <a:latin typeface="+mj-ea"/>
                <a:ea typeface="+mj-ea"/>
              </a:rPr>
              <a:t>条の</a:t>
            </a:r>
            <a:r>
              <a:rPr lang="ja-JP" altLang="en-US" sz="1600" dirty="0" smtClean="0">
                <a:solidFill>
                  <a:schemeClr val="tx1"/>
                </a:solidFill>
                <a:latin typeface="+mj-ea"/>
                <a:ea typeface="+mj-ea"/>
              </a:rPr>
              <a:t>９、</a:t>
            </a:r>
            <a:r>
              <a:rPr lang="ja-JP" altLang="en-US" sz="1600" dirty="0">
                <a:solidFill>
                  <a:schemeClr val="tx1"/>
                </a:solidFill>
                <a:latin typeface="+mj-ea"/>
                <a:ea typeface="+mj-ea"/>
              </a:rPr>
              <a:t>第</a:t>
            </a:r>
            <a:r>
              <a:rPr lang="en-US" altLang="ja-JP" sz="1600" dirty="0">
                <a:solidFill>
                  <a:schemeClr val="tx1"/>
                </a:solidFill>
                <a:latin typeface="+mj-ea"/>
                <a:ea typeface="+mj-ea"/>
              </a:rPr>
              <a:t>16</a:t>
            </a:r>
            <a:r>
              <a:rPr lang="ja-JP" altLang="en-US" sz="1600" dirty="0">
                <a:solidFill>
                  <a:schemeClr val="tx1"/>
                </a:solidFill>
                <a:latin typeface="+mj-ea"/>
                <a:ea typeface="+mj-ea"/>
              </a:rPr>
              <a:t>条の</a:t>
            </a:r>
            <a:r>
              <a:rPr lang="en-US" altLang="ja-JP" sz="1600" dirty="0">
                <a:solidFill>
                  <a:schemeClr val="tx1"/>
                </a:solidFill>
                <a:latin typeface="+mj-ea"/>
                <a:ea typeface="+mj-ea"/>
              </a:rPr>
              <a:t>10</a:t>
            </a:r>
            <a:r>
              <a:rPr lang="ja-JP" altLang="en-US" sz="1600" dirty="0">
                <a:solidFill>
                  <a:schemeClr val="tx1"/>
                </a:solidFill>
                <a:latin typeface="+mj-ea"/>
                <a:ea typeface="+mj-ea"/>
              </a:rPr>
              <a:t>）</a:t>
            </a: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smtClean="0">
                <a:solidFill>
                  <a:srgbClr val="FF0000"/>
                </a:solidFill>
                <a:latin typeface="+mj-ea"/>
                <a:ea typeface="+mj-ea"/>
              </a:rPr>
              <a:t>掲示</a:t>
            </a:r>
            <a:r>
              <a:rPr lang="ja-JP" altLang="en-US" sz="1600" dirty="0">
                <a:solidFill>
                  <a:srgbClr val="FF0000"/>
                </a:solidFill>
                <a:latin typeface="+mj-ea"/>
                <a:ea typeface="+mj-ea"/>
              </a:rPr>
              <a:t>の大きさ：長さ</a:t>
            </a:r>
            <a:r>
              <a:rPr lang="en-US" altLang="ja-JP" sz="1600" dirty="0">
                <a:solidFill>
                  <a:srgbClr val="FF0000"/>
                </a:solidFill>
                <a:latin typeface="+mj-ea"/>
                <a:ea typeface="+mj-ea"/>
              </a:rPr>
              <a:t>42.0cm</a:t>
            </a:r>
            <a:r>
              <a:rPr lang="ja-JP" altLang="en-US" sz="1600" dirty="0">
                <a:solidFill>
                  <a:srgbClr val="FF0000"/>
                </a:solidFill>
                <a:latin typeface="+mj-ea"/>
                <a:ea typeface="+mj-ea"/>
              </a:rPr>
              <a:t>以上、幅</a:t>
            </a:r>
            <a:r>
              <a:rPr lang="en-US" altLang="ja-JP" sz="1600" dirty="0">
                <a:solidFill>
                  <a:srgbClr val="FF0000"/>
                </a:solidFill>
                <a:latin typeface="+mj-ea"/>
                <a:ea typeface="+mj-ea"/>
              </a:rPr>
              <a:t>29.7cm</a:t>
            </a:r>
            <a:r>
              <a:rPr lang="ja-JP" altLang="en-US" sz="1600" dirty="0">
                <a:solidFill>
                  <a:srgbClr val="FF0000"/>
                </a:solidFill>
                <a:latin typeface="+mj-ea"/>
                <a:ea typeface="+mj-ea"/>
              </a:rPr>
              <a:t>以上</a:t>
            </a:r>
            <a:r>
              <a:rPr lang="ja-JP" altLang="en-US" sz="1600" dirty="0">
                <a:solidFill>
                  <a:schemeClr val="tx1"/>
                </a:solidFill>
                <a:latin typeface="+mj-ea"/>
                <a:ea typeface="+mj-ea"/>
              </a:rPr>
              <a:t>（</a:t>
            </a:r>
            <a:r>
              <a:rPr lang="en-US" altLang="ja-JP" sz="1600" dirty="0">
                <a:solidFill>
                  <a:schemeClr val="tx1"/>
                </a:solidFill>
                <a:latin typeface="+mj-ea"/>
                <a:ea typeface="+mj-ea"/>
              </a:rPr>
              <a:t>A3</a:t>
            </a:r>
            <a:r>
              <a:rPr lang="ja-JP" altLang="en-US" sz="1600" dirty="0">
                <a:solidFill>
                  <a:schemeClr val="tx1"/>
                </a:solidFill>
                <a:latin typeface="+mj-ea"/>
                <a:ea typeface="+mj-ea"/>
              </a:rPr>
              <a:t>用紙以上の大きさ。縦長・横長問わず</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a:solidFill>
                  <a:schemeClr val="tx1"/>
                </a:solidFill>
                <a:latin typeface="+mj-ea"/>
                <a:ea typeface="+mj-ea"/>
              </a:rPr>
              <a:t>○</a:t>
            </a:r>
            <a:r>
              <a:rPr lang="ja-JP" altLang="en-US" sz="1600" dirty="0" smtClean="0">
                <a:solidFill>
                  <a:schemeClr val="tx1"/>
                </a:solidFill>
                <a:latin typeface="+mj-ea"/>
                <a:ea typeface="+mj-ea"/>
              </a:rPr>
              <a:t>掲示</a:t>
            </a:r>
            <a:r>
              <a:rPr lang="ja-JP" altLang="en-US" sz="1600" dirty="0">
                <a:solidFill>
                  <a:schemeClr val="tx1"/>
                </a:solidFill>
                <a:latin typeface="+mj-ea"/>
                <a:ea typeface="+mj-ea"/>
              </a:rPr>
              <a:t>内容：解体等工事の元請業者の名称、調査終了年月日、調査方法、調査結果など</a:t>
            </a:r>
          </a:p>
          <a:p>
            <a:pPr algn="l"/>
            <a:r>
              <a:rPr lang="ja-JP" altLang="en-US" sz="1600" dirty="0">
                <a:solidFill>
                  <a:schemeClr val="tx1"/>
                </a:solidFill>
                <a:latin typeface="+mj-ea"/>
                <a:ea typeface="+mj-ea"/>
              </a:rPr>
              <a:t>□</a:t>
            </a:r>
            <a:r>
              <a:rPr lang="ja-JP" altLang="en-US" sz="1600" dirty="0" smtClean="0">
                <a:solidFill>
                  <a:schemeClr val="tx1"/>
                </a:solidFill>
                <a:latin typeface="+mj-ea"/>
                <a:ea typeface="+mj-ea"/>
              </a:rPr>
              <a:t>作業</a:t>
            </a:r>
            <a:r>
              <a:rPr lang="ja-JP" altLang="en-US" sz="1600" dirty="0">
                <a:solidFill>
                  <a:schemeClr val="tx1"/>
                </a:solidFill>
                <a:latin typeface="+mj-ea"/>
                <a:ea typeface="+mj-ea"/>
              </a:rPr>
              <a:t>方法等の掲示（作業基準）（新規則第</a:t>
            </a:r>
            <a:r>
              <a:rPr lang="en-US" altLang="ja-JP" sz="1600" dirty="0">
                <a:solidFill>
                  <a:schemeClr val="tx1"/>
                </a:solidFill>
                <a:latin typeface="+mj-ea"/>
                <a:ea typeface="+mj-ea"/>
              </a:rPr>
              <a:t>16</a:t>
            </a:r>
            <a:r>
              <a:rPr lang="ja-JP" altLang="en-US" sz="1600" dirty="0">
                <a:solidFill>
                  <a:schemeClr val="tx1"/>
                </a:solidFill>
                <a:latin typeface="+mj-ea"/>
                <a:ea typeface="+mj-ea"/>
              </a:rPr>
              <a:t>条の４第２号）</a:t>
            </a: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a:solidFill>
                  <a:schemeClr val="tx1"/>
                </a:solidFill>
                <a:latin typeface="+mj-ea"/>
              </a:rPr>
              <a:t>○</a:t>
            </a:r>
            <a:r>
              <a:rPr lang="ja-JP" altLang="en-US" sz="1600" dirty="0" smtClean="0">
                <a:solidFill>
                  <a:srgbClr val="FF0000"/>
                </a:solidFill>
                <a:latin typeface="+mj-ea"/>
                <a:ea typeface="+mj-ea"/>
              </a:rPr>
              <a:t>掲示</a:t>
            </a:r>
            <a:r>
              <a:rPr lang="ja-JP" altLang="en-US" sz="1600" dirty="0">
                <a:solidFill>
                  <a:srgbClr val="FF0000"/>
                </a:solidFill>
                <a:latin typeface="+mj-ea"/>
                <a:ea typeface="+mj-ea"/>
              </a:rPr>
              <a:t>の大きさ：長さ</a:t>
            </a:r>
            <a:r>
              <a:rPr lang="en-US" altLang="ja-JP" sz="1600" dirty="0">
                <a:solidFill>
                  <a:srgbClr val="FF0000"/>
                </a:solidFill>
                <a:latin typeface="+mj-ea"/>
                <a:ea typeface="+mj-ea"/>
              </a:rPr>
              <a:t>42.0cm</a:t>
            </a:r>
            <a:r>
              <a:rPr lang="ja-JP" altLang="en-US" sz="1600" dirty="0">
                <a:solidFill>
                  <a:srgbClr val="FF0000"/>
                </a:solidFill>
                <a:latin typeface="+mj-ea"/>
                <a:ea typeface="+mj-ea"/>
              </a:rPr>
              <a:t>以上、幅</a:t>
            </a:r>
            <a:r>
              <a:rPr lang="en-US" altLang="ja-JP" sz="1600" dirty="0">
                <a:solidFill>
                  <a:srgbClr val="FF0000"/>
                </a:solidFill>
                <a:latin typeface="+mj-ea"/>
                <a:ea typeface="+mj-ea"/>
              </a:rPr>
              <a:t>29.7cm</a:t>
            </a:r>
            <a:r>
              <a:rPr lang="ja-JP" altLang="en-US" sz="1600" dirty="0">
                <a:solidFill>
                  <a:srgbClr val="FF0000"/>
                </a:solidFill>
                <a:latin typeface="+mj-ea"/>
                <a:ea typeface="+mj-ea"/>
              </a:rPr>
              <a:t>以上</a:t>
            </a:r>
            <a:r>
              <a:rPr lang="ja-JP" altLang="en-US" sz="1600" dirty="0">
                <a:solidFill>
                  <a:schemeClr val="tx1"/>
                </a:solidFill>
                <a:latin typeface="+mj-ea"/>
                <a:ea typeface="+mj-ea"/>
              </a:rPr>
              <a:t>（</a:t>
            </a:r>
            <a:r>
              <a:rPr lang="en-US" altLang="ja-JP" sz="1600" dirty="0">
                <a:solidFill>
                  <a:schemeClr val="tx1"/>
                </a:solidFill>
                <a:latin typeface="+mj-ea"/>
                <a:ea typeface="+mj-ea"/>
              </a:rPr>
              <a:t>A3</a:t>
            </a:r>
            <a:r>
              <a:rPr lang="ja-JP" altLang="en-US" sz="1600" dirty="0">
                <a:solidFill>
                  <a:schemeClr val="tx1"/>
                </a:solidFill>
                <a:latin typeface="+mj-ea"/>
                <a:ea typeface="+mj-ea"/>
              </a:rPr>
              <a:t>用紙以上の大きさ。縦長・横長問わず）</a:t>
            </a: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a:solidFill>
                  <a:schemeClr val="tx1"/>
                </a:solidFill>
                <a:latin typeface="+mj-ea"/>
              </a:rPr>
              <a:t>○</a:t>
            </a:r>
            <a:r>
              <a:rPr lang="ja-JP" altLang="en-US" sz="1600" dirty="0" smtClean="0">
                <a:solidFill>
                  <a:schemeClr val="tx1"/>
                </a:solidFill>
                <a:latin typeface="+mj-ea"/>
                <a:ea typeface="+mj-ea"/>
              </a:rPr>
              <a:t>掲示</a:t>
            </a:r>
            <a:r>
              <a:rPr lang="ja-JP" altLang="en-US" sz="1600" dirty="0">
                <a:solidFill>
                  <a:schemeClr val="tx1"/>
                </a:solidFill>
                <a:latin typeface="+mj-ea"/>
                <a:ea typeface="+mj-ea"/>
              </a:rPr>
              <a:t>内容：届出年月日、届出先、元請業者の名称、作業実施期間及び方法など</a:t>
            </a:r>
          </a:p>
          <a:p>
            <a:pPr algn="l"/>
            <a:r>
              <a:rPr lang="ja-JP" altLang="en-US" sz="1600" dirty="0" smtClean="0">
                <a:solidFill>
                  <a:schemeClr val="tx1"/>
                </a:solidFill>
                <a:latin typeface="+mj-ea"/>
                <a:ea typeface="+mj-ea"/>
              </a:rPr>
              <a:t>　 </a:t>
            </a:r>
            <a:r>
              <a:rPr lang="ja-JP" altLang="en-US" sz="1600" dirty="0">
                <a:solidFill>
                  <a:schemeClr val="tx1"/>
                </a:solidFill>
                <a:latin typeface="+mj-ea"/>
              </a:rPr>
              <a:t>○</a:t>
            </a:r>
            <a:r>
              <a:rPr lang="ja-JP" altLang="en-US" sz="1600" dirty="0" smtClean="0">
                <a:solidFill>
                  <a:schemeClr val="tx1"/>
                </a:solidFill>
                <a:latin typeface="+mj-ea"/>
                <a:ea typeface="+mj-ea"/>
              </a:rPr>
              <a:t>現場</a:t>
            </a:r>
            <a:r>
              <a:rPr lang="ja-JP" altLang="en-US" sz="1600" dirty="0">
                <a:solidFill>
                  <a:schemeClr val="tx1"/>
                </a:solidFill>
                <a:latin typeface="+mj-ea"/>
                <a:ea typeface="+mj-ea"/>
              </a:rPr>
              <a:t>への備え置き</a:t>
            </a:r>
            <a:r>
              <a:rPr lang="ja-JP" altLang="en-US" sz="1600" dirty="0" smtClean="0">
                <a:solidFill>
                  <a:schemeClr val="tx1"/>
                </a:solidFill>
                <a:latin typeface="+mj-ea"/>
                <a:ea typeface="+mj-ea"/>
              </a:rPr>
              <a:t>：当該掲示については、</a:t>
            </a:r>
            <a:r>
              <a:rPr lang="ja-JP" altLang="en-US" sz="1600" dirty="0" smtClean="0">
                <a:solidFill>
                  <a:srgbClr val="FF0000"/>
                </a:solidFill>
                <a:latin typeface="+mj-ea"/>
                <a:ea typeface="+mj-ea"/>
              </a:rPr>
              <a:t>「解体等の作業の開始から終了まで工事期間を</a:t>
            </a:r>
            <a:endParaRPr lang="en-US" altLang="ja-JP" sz="1600" dirty="0" smtClean="0">
              <a:solidFill>
                <a:srgbClr val="FF0000"/>
              </a:solidFill>
              <a:latin typeface="+mj-ea"/>
              <a:ea typeface="+mj-ea"/>
            </a:endParaRPr>
          </a:p>
          <a:p>
            <a:pPr algn="l"/>
            <a:r>
              <a:rPr lang="ja-JP" altLang="en-US" sz="1600" dirty="0">
                <a:solidFill>
                  <a:srgbClr val="FF0000"/>
                </a:solidFill>
                <a:latin typeface="+mj-ea"/>
                <a:ea typeface="+mj-ea"/>
              </a:rPr>
              <a:t>　</a:t>
            </a:r>
            <a:r>
              <a:rPr lang="ja-JP" altLang="en-US" sz="1600" dirty="0" smtClean="0">
                <a:solidFill>
                  <a:srgbClr val="FF0000"/>
                </a:solidFill>
                <a:latin typeface="+mj-ea"/>
                <a:ea typeface="+mj-ea"/>
              </a:rPr>
              <a:t>　　通して行うこととする」</a:t>
            </a:r>
            <a:r>
              <a:rPr lang="ja-JP" altLang="en-US" sz="1600" dirty="0" smtClean="0">
                <a:solidFill>
                  <a:schemeClr val="tx1"/>
                </a:solidFill>
                <a:latin typeface="+mj-ea"/>
                <a:ea typeface="+mj-ea"/>
              </a:rPr>
              <a:t>（令和２年１１月３０日付環境省施行通知）</a:t>
            </a:r>
            <a:endParaRPr lang="en-US" altLang="ja-JP" sz="1600" dirty="0" smtClean="0">
              <a:solidFill>
                <a:schemeClr val="tx1"/>
              </a:solidFill>
              <a:latin typeface="+mj-ea"/>
              <a:ea typeface="+mj-ea"/>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8950722"/>
      </p:ext>
    </p:extLst>
  </p:cSld>
  <p:clrMapOvr>
    <a:masterClrMapping/>
  </p:clrMapOvr>
  <mc:AlternateContent xmlns:mc="http://schemas.openxmlformats.org/markup-compatibility/2006" xmlns:p14="http://schemas.microsoft.com/office/powerpoint/2010/main">
    <mc:Choice Requires="p14">
      <p:transition spd="slow" p14:dur="2000" advTm="72675"/>
    </mc:Choice>
    <mc:Fallback xmlns="">
      <p:transition spd="slow" advTm="72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noChangeArrowheads="1"/>
          </p:cNvPicPr>
          <p:nvPr/>
        </p:nvPicPr>
        <p:blipFill>
          <a:blip r:embed="rId5">
            <a:extLst>
              <a:ext uri="{28A0092B-C50C-407E-A947-70E740481C1C}">
                <a14:useLocalDpi xmlns:a14="http://schemas.microsoft.com/office/drawing/2010/main" val="0"/>
              </a:ext>
            </a:extLst>
          </a:blip>
          <a:srcRect l="1785" t="1952" r="1402" b="4634"/>
          <a:stretch>
            <a:fillRect/>
          </a:stretch>
        </p:blipFill>
        <p:spPr bwMode="auto">
          <a:xfrm>
            <a:off x="250824" y="209698"/>
            <a:ext cx="8736013" cy="6611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5" name="テキスト ボックス 1"/>
          <p:cNvSpPr txBox="1">
            <a:spLocks noChangeArrowheads="1"/>
          </p:cNvSpPr>
          <p:nvPr/>
        </p:nvSpPr>
        <p:spPr bwMode="auto">
          <a:xfrm>
            <a:off x="4618830" y="6269186"/>
            <a:ext cx="4357688"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800" b="1" dirty="0">
                <a:latin typeface="+mj-ea"/>
                <a:ea typeface="+mj-ea"/>
              </a:rPr>
              <a:t>※</a:t>
            </a:r>
            <a:r>
              <a:rPr lang="ja-JP" altLang="ja-JP" sz="1800" b="1" dirty="0">
                <a:latin typeface="+mj-ea"/>
                <a:ea typeface="+mj-ea"/>
              </a:rPr>
              <a:t>一般社団法人日本建設業連合会</a:t>
            </a:r>
            <a:r>
              <a:rPr lang="ja-JP" altLang="en-US" sz="1800" b="1" dirty="0">
                <a:latin typeface="+mj-ea"/>
                <a:ea typeface="+mj-ea"/>
              </a:rPr>
              <a:t>　作成</a:t>
            </a:r>
          </a:p>
        </p:txBody>
      </p:sp>
      <p:sp>
        <p:nvSpPr>
          <p:cNvPr id="2" name="テキスト ボックス 1"/>
          <p:cNvSpPr txBox="1"/>
          <p:nvPr/>
        </p:nvSpPr>
        <p:spPr>
          <a:xfrm>
            <a:off x="250824" y="39688"/>
            <a:ext cx="3673104" cy="2769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eaLnBrk="1" hangingPunct="1">
              <a:defRPr/>
            </a:pPr>
            <a:r>
              <a:rPr lang="ja-JP" altLang="en-US" sz="1200" dirty="0">
                <a:solidFill>
                  <a:srgbClr val="FF0000"/>
                </a:solidFill>
                <a:latin typeface="+mj-ea"/>
                <a:ea typeface="+mj-ea"/>
              </a:rPr>
              <a:t>レベル１、２</a:t>
            </a:r>
            <a:r>
              <a:rPr lang="ja-JP" altLang="en-US" sz="1200" dirty="0" smtClean="0">
                <a:solidFill>
                  <a:srgbClr val="FF0000"/>
                </a:solidFill>
                <a:latin typeface="+mj-ea"/>
                <a:ea typeface="+mj-ea"/>
              </a:rPr>
              <a:t>（</a:t>
            </a:r>
            <a:r>
              <a:rPr lang="ja-JP" altLang="en-US" sz="1200" dirty="0">
                <a:solidFill>
                  <a:srgbClr val="FF0000"/>
                </a:solidFill>
                <a:latin typeface="+mj-ea"/>
                <a:ea typeface="+mj-ea"/>
              </a:rPr>
              <a:t>大気汚染</a:t>
            </a:r>
            <a:r>
              <a:rPr lang="ja-JP" altLang="en-US" sz="1200" dirty="0" smtClean="0">
                <a:solidFill>
                  <a:srgbClr val="FF0000"/>
                </a:solidFill>
                <a:latin typeface="+mj-ea"/>
                <a:ea typeface="+mj-ea"/>
              </a:rPr>
              <a:t>防止法等の届出</a:t>
            </a:r>
            <a:r>
              <a:rPr lang="ja-JP" altLang="en-US" sz="1200" dirty="0">
                <a:solidFill>
                  <a:srgbClr val="FF0000"/>
                </a:solidFill>
                <a:latin typeface="+mj-ea"/>
                <a:ea typeface="+mj-ea"/>
              </a:rPr>
              <a:t>対象）記入例</a:t>
            </a:r>
          </a:p>
        </p:txBody>
      </p:sp>
      <p:sp>
        <p:nvSpPr>
          <p:cNvPr id="5" name="スライド番号プレースホルダー 1"/>
          <p:cNvSpPr>
            <a:spLocks noGrp="1"/>
          </p:cNvSpPr>
          <p:nvPr>
            <p:ph type="sldNum" sz="quarter" idx="12"/>
          </p:nvPr>
        </p:nvSpPr>
        <p:spPr>
          <a:xfrm>
            <a:off x="6681249" y="5977086"/>
            <a:ext cx="2133600" cy="476250"/>
          </a:xfrm>
        </p:spPr>
        <p:txBody>
          <a:bodyPr/>
          <a:lstStyle/>
          <a:p>
            <a:fld id="{54715F9A-C3FA-4F2E-A71D-6CBD2D00234D}" type="slidenum">
              <a:rPr kumimoji="1" lang="ja-JP" altLang="en-US" smtClean="0">
                <a:latin typeface="+mj-ea"/>
                <a:ea typeface="+mj-ea"/>
              </a:rPr>
              <a:t>12</a:t>
            </a:fld>
            <a:endParaRPr kumimoji="1" lang="ja-JP" altLang="en-US" dirty="0">
              <a:latin typeface="+mj-ea"/>
              <a:ea typeface="+mj-ea"/>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25821298"/>
      </p:ext>
    </p:extLst>
  </p:cSld>
  <p:clrMapOvr>
    <a:masterClrMapping/>
  </p:clrMapOvr>
  <mc:AlternateContent xmlns:mc="http://schemas.openxmlformats.org/markup-compatibility/2006" xmlns:p14="http://schemas.microsoft.com/office/powerpoint/2010/main">
    <mc:Choice Requires="p14">
      <p:transition spd="slow" p14:dur="2000" advTm="23149"/>
    </mc:Choice>
    <mc:Fallback xmlns="">
      <p:transition spd="slow" advTm="23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5">
            <a:extLst>
              <a:ext uri="{28A0092B-C50C-407E-A947-70E740481C1C}">
                <a14:useLocalDpi xmlns:a14="http://schemas.microsoft.com/office/drawing/2010/main" val="0"/>
              </a:ext>
            </a:extLst>
          </a:blip>
          <a:srcRect r="1688" b="3075"/>
          <a:stretch>
            <a:fillRect/>
          </a:stretch>
        </p:blipFill>
        <p:spPr bwMode="auto">
          <a:xfrm>
            <a:off x="107950" y="271463"/>
            <a:ext cx="9036050" cy="632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9" name="テキスト ボックス 2"/>
          <p:cNvSpPr txBox="1">
            <a:spLocks noChangeArrowheads="1"/>
          </p:cNvSpPr>
          <p:nvPr/>
        </p:nvSpPr>
        <p:spPr bwMode="auto">
          <a:xfrm>
            <a:off x="3563888" y="5949280"/>
            <a:ext cx="4392613" cy="3683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800" b="1" dirty="0">
                <a:latin typeface="+mj-ea"/>
                <a:ea typeface="+mj-ea"/>
              </a:rPr>
              <a:t>※</a:t>
            </a:r>
            <a:r>
              <a:rPr lang="ja-JP" altLang="ja-JP" sz="1800" b="1" dirty="0">
                <a:latin typeface="+mj-ea"/>
                <a:ea typeface="+mj-ea"/>
              </a:rPr>
              <a:t>一般社団法人日本建設業連合会</a:t>
            </a:r>
            <a:r>
              <a:rPr lang="ja-JP" altLang="en-US" sz="1800" b="1" dirty="0">
                <a:latin typeface="+mj-ea"/>
                <a:ea typeface="+mj-ea"/>
              </a:rPr>
              <a:t>　作成</a:t>
            </a:r>
          </a:p>
        </p:txBody>
      </p:sp>
      <p:sp>
        <p:nvSpPr>
          <p:cNvPr id="4" name="テキスト ボックス 3"/>
          <p:cNvSpPr txBox="1"/>
          <p:nvPr/>
        </p:nvSpPr>
        <p:spPr>
          <a:xfrm>
            <a:off x="251520" y="171702"/>
            <a:ext cx="3029997" cy="276999"/>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hangingPunct="1">
              <a:defRPr/>
            </a:pPr>
            <a:r>
              <a:rPr lang="ja-JP" altLang="en-US" sz="1200" dirty="0">
                <a:solidFill>
                  <a:srgbClr val="FF0000"/>
                </a:solidFill>
                <a:latin typeface="+mj-ea"/>
                <a:ea typeface="+mj-ea"/>
              </a:rPr>
              <a:t>レベル３</a:t>
            </a:r>
            <a:r>
              <a:rPr lang="ja-JP" altLang="en-US" sz="1200" dirty="0" smtClean="0">
                <a:solidFill>
                  <a:srgbClr val="FF0000"/>
                </a:solidFill>
                <a:latin typeface="+mj-ea"/>
                <a:ea typeface="+mj-ea"/>
              </a:rPr>
              <a:t>（大気汚染防止法届出</a:t>
            </a:r>
            <a:r>
              <a:rPr lang="ja-JP" altLang="en-US" sz="1200" dirty="0">
                <a:solidFill>
                  <a:srgbClr val="FF0000"/>
                </a:solidFill>
                <a:latin typeface="+mj-ea"/>
                <a:ea typeface="+mj-ea"/>
              </a:rPr>
              <a:t>不要）記入例</a:t>
            </a:r>
          </a:p>
        </p:txBody>
      </p:sp>
      <p:sp>
        <p:nvSpPr>
          <p:cNvPr id="5" name="スライド番号プレースホルダー 1"/>
          <p:cNvSpPr>
            <a:spLocks noGrp="1"/>
          </p:cNvSpPr>
          <p:nvPr>
            <p:ph type="sldNum" sz="quarter" idx="12"/>
          </p:nvPr>
        </p:nvSpPr>
        <p:spPr>
          <a:xfrm>
            <a:off x="6809730" y="6105902"/>
            <a:ext cx="2133600" cy="476250"/>
          </a:xfrm>
        </p:spPr>
        <p:txBody>
          <a:bodyPr/>
          <a:lstStyle/>
          <a:p>
            <a:fld id="{54715F9A-C3FA-4F2E-A71D-6CBD2D00234D}" type="slidenum">
              <a:rPr kumimoji="1" lang="ja-JP" altLang="en-US" smtClean="0">
                <a:latin typeface="+mj-ea"/>
                <a:ea typeface="+mj-ea"/>
              </a:rPr>
              <a:t>13</a:t>
            </a:fld>
            <a:endParaRPr kumimoji="1" lang="ja-JP" altLang="en-US" dirty="0">
              <a:latin typeface="+mj-ea"/>
              <a:ea typeface="+mj-ea"/>
            </a:endParaRPr>
          </a:p>
        </p:txBody>
      </p:sp>
      <p:sp>
        <p:nvSpPr>
          <p:cNvPr id="6" name="テキスト ボックス 5"/>
          <p:cNvSpPr txBox="1"/>
          <p:nvPr/>
        </p:nvSpPr>
        <p:spPr>
          <a:xfrm>
            <a:off x="467544" y="3789040"/>
            <a:ext cx="1210588" cy="24622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pPr eaLnBrk="1" hangingPunct="1">
              <a:defRPr/>
            </a:pPr>
            <a:r>
              <a:rPr lang="ja-JP" altLang="en-US" sz="1000" dirty="0" smtClean="0">
                <a:solidFill>
                  <a:schemeClr val="tx1"/>
                </a:solidFill>
                <a:latin typeface="+mj-ea"/>
                <a:ea typeface="+mj-ea"/>
              </a:rPr>
              <a:t>届出対象特定工事</a:t>
            </a:r>
            <a:endParaRPr lang="ja-JP" altLang="en-US" sz="1000" dirty="0">
              <a:solidFill>
                <a:schemeClr val="tx1"/>
              </a:solidFill>
              <a:latin typeface="+mj-ea"/>
              <a:ea typeface="+mj-ea"/>
            </a:endParaRPr>
          </a:p>
        </p:txBody>
      </p:sp>
      <p:cxnSp>
        <p:nvCxnSpPr>
          <p:cNvPr id="3" name="直線コネクタ 2"/>
          <p:cNvCxnSpPr/>
          <p:nvPr/>
        </p:nvCxnSpPr>
        <p:spPr bwMode="auto">
          <a:xfrm>
            <a:off x="611560" y="4077072"/>
            <a:ext cx="576064" cy="0"/>
          </a:xfrm>
          <a:prstGeom prst="line">
            <a:avLst/>
          </a:prstGeom>
          <a:ln>
            <a:headEnd type="none" w="med" len="med"/>
            <a:tailEnd type="none" w="med" len="med"/>
          </a:ln>
          <a:extLst/>
        </p:spPr>
        <p:style>
          <a:lnRef idx="3">
            <a:schemeClr val="dk1"/>
          </a:lnRef>
          <a:fillRef idx="0">
            <a:schemeClr val="dk1"/>
          </a:fillRef>
          <a:effectRef idx="2">
            <a:schemeClr val="dk1"/>
          </a:effectRef>
          <a:fontRef idx="minor">
            <a:schemeClr val="tx1"/>
          </a:fontRef>
        </p:style>
      </p:cxn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4543954"/>
      </p:ext>
    </p:extLst>
  </p:cSld>
  <p:clrMapOvr>
    <a:masterClrMapping/>
  </p:clrMapOvr>
  <mc:AlternateContent xmlns:mc="http://schemas.openxmlformats.org/markup-compatibility/2006" xmlns:p14="http://schemas.microsoft.com/office/powerpoint/2010/main">
    <mc:Choice Requires="p14">
      <p:transition spd="slow" p14:dur="2000" advTm="27170"/>
    </mc:Choice>
    <mc:Fallback xmlns="">
      <p:transition spd="slow" advTm="2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5">
            <a:extLst>
              <a:ext uri="{28A0092B-C50C-407E-A947-70E740481C1C}">
                <a14:useLocalDpi xmlns:a14="http://schemas.microsoft.com/office/drawing/2010/main" val="0"/>
              </a:ext>
            </a:extLst>
          </a:blip>
          <a:srcRect l="645" r="2509" b="3123"/>
          <a:stretch>
            <a:fillRect/>
          </a:stretch>
        </p:blipFill>
        <p:spPr bwMode="auto">
          <a:xfrm>
            <a:off x="25400" y="173038"/>
            <a:ext cx="9118600" cy="6329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テキスト ボックス 3"/>
          <p:cNvSpPr txBox="1">
            <a:spLocks noChangeArrowheads="1"/>
          </p:cNvSpPr>
          <p:nvPr/>
        </p:nvSpPr>
        <p:spPr bwMode="auto">
          <a:xfrm>
            <a:off x="4743047" y="95250"/>
            <a:ext cx="4392613"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800" b="1" dirty="0">
                <a:latin typeface="+mj-ea"/>
                <a:ea typeface="+mj-ea"/>
              </a:rPr>
              <a:t>※</a:t>
            </a:r>
            <a:r>
              <a:rPr lang="ja-JP" altLang="ja-JP" sz="1800" b="1" dirty="0">
                <a:latin typeface="+mj-ea"/>
                <a:ea typeface="+mj-ea"/>
              </a:rPr>
              <a:t>一般社団法人日本建設業連合会</a:t>
            </a:r>
            <a:r>
              <a:rPr lang="ja-JP" altLang="en-US" sz="1800" b="1" dirty="0">
                <a:latin typeface="+mj-ea"/>
                <a:ea typeface="+mj-ea"/>
              </a:rPr>
              <a:t>　作成</a:t>
            </a:r>
          </a:p>
        </p:txBody>
      </p:sp>
      <p:sp>
        <p:nvSpPr>
          <p:cNvPr id="4" name="テキスト ボックス 3"/>
          <p:cNvSpPr txBox="1"/>
          <p:nvPr/>
        </p:nvSpPr>
        <p:spPr>
          <a:xfrm>
            <a:off x="107950" y="188913"/>
            <a:ext cx="1416050" cy="276225"/>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eaLnBrk="1" hangingPunct="1">
              <a:defRPr/>
            </a:pPr>
            <a:r>
              <a:rPr lang="ja-JP" altLang="en-US" sz="1200" dirty="0">
                <a:solidFill>
                  <a:srgbClr val="FF0000"/>
                </a:solidFill>
                <a:latin typeface="+mj-ea"/>
                <a:ea typeface="+mj-ea"/>
              </a:rPr>
              <a:t>石綿未使用記入例</a:t>
            </a:r>
          </a:p>
        </p:txBody>
      </p:sp>
      <p:sp>
        <p:nvSpPr>
          <p:cNvPr id="5" name="スライド番号プレースホルダー 1"/>
          <p:cNvSpPr>
            <a:spLocks noGrp="1"/>
          </p:cNvSpPr>
          <p:nvPr>
            <p:ph type="sldNum" sz="quarter" idx="12"/>
          </p:nvPr>
        </p:nvSpPr>
        <p:spPr>
          <a:xfrm>
            <a:off x="6876256" y="5013176"/>
            <a:ext cx="2133600" cy="476250"/>
          </a:xfrm>
        </p:spPr>
        <p:txBody>
          <a:bodyPr/>
          <a:lstStyle/>
          <a:p>
            <a:fld id="{54715F9A-C3FA-4F2E-A71D-6CBD2D00234D}" type="slidenum">
              <a:rPr kumimoji="1" lang="ja-JP" altLang="en-US" smtClean="0">
                <a:latin typeface="+mj-ea"/>
                <a:ea typeface="+mj-ea"/>
              </a:rPr>
              <a:t>14</a:t>
            </a:fld>
            <a:endParaRPr kumimoji="1" lang="ja-JP" altLang="en-US" dirty="0">
              <a:latin typeface="+mj-ea"/>
              <a:ea typeface="+mj-ea"/>
            </a:endParaRPr>
          </a:p>
        </p:txBody>
      </p:sp>
      <p:sp>
        <p:nvSpPr>
          <p:cNvPr id="6" name="テキスト ボックス 139"/>
          <p:cNvSpPr txBox="1">
            <a:spLocks noChangeArrowheads="1"/>
          </p:cNvSpPr>
          <p:nvPr/>
        </p:nvSpPr>
        <p:spPr bwMode="auto">
          <a:xfrm>
            <a:off x="418868" y="5417929"/>
            <a:ext cx="8401604" cy="1323439"/>
          </a:xfrm>
          <a:prstGeom prst="rect">
            <a:avLst/>
          </a:prstGeom>
          <a:solidFill>
            <a:srgbClr val="FFFF00"/>
          </a:solidFill>
          <a:ln w="9525">
            <a:solidFill>
              <a:srgbClr val="000000"/>
            </a:solidFill>
            <a:miter lim="800000"/>
            <a:headEnd/>
            <a:tailEnd/>
          </a:ln>
          <a:extLst/>
        </p:spPr>
        <p:txBody>
          <a:bodyPr wrap="square">
            <a:spAutoFit/>
          </a:bodyPr>
          <a:lstStyle>
            <a:lvl1pPr marL="449263" indent="-449263">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marL="180975" indent="-180975" algn="l">
              <a:spcBef>
                <a:spcPct val="0"/>
              </a:spcBef>
              <a:buNone/>
            </a:pPr>
            <a:r>
              <a:rPr lang="ja-JP" altLang="en-US" sz="1600" b="1" dirty="0" smtClean="0">
                <a:solidFill>
                  <a:srgbClr val="FF0000"/>
                </a:solidFill>
                <a:latin typeface="+mj-ea"/>
                <a:ea typeface="+mj-ea"/>
                <a:cs typeface="メイリオ" pitchFamily="50" charset="-128"/>
              </a:rPr>
              <a:t>○　アスベスト含有建材の有無を問わず、事前調査の結果</a:t>
            </a:r>
            <a:r>
              <a:rPr lang="ja-JP" altLang="en-US" sz="1600" b="1" dirty="0">
                <a:solidFill>
                  <a:srgbClr val="FF0000"/>
                </a:solidFill>
                <a:latin typeface="+mj-ea"/>
                <a:ea typeface="+mj-ea"/>
                <a:cs typeface="メイリオ" pitchFamily="50" charset="-128"/>
              </a:rPr>
              <a:t>は</a:t>
            </a:r>
            <a:r>
              <a:rPr lang="ja-JP" altLang="en-US" sz="1600" b="1" dirty="0" smtClean="0">
                <a:solidFill>
                  <a:srgbClr val="FF0000"/>
                </a:solidFill>
                <a:latin typeface="+mj-ea"/>
                <a:ea typeface="+mj-ea"/>
                <a:cs typeface="メイリオ" pitchFamily="50" charset="-128"/>
              </a:rPr>
              <a:t>掲示すること。</a:t>
            </a:r>
            <a:endParaRPr lang="en-US" altLang="ja-JP" sz="1600" b="1" dirty="0" smtClean="0">
              <a:solidFill>
                <a:srgbClr val="FF0000"/>
              </a:solidFill>
              <a:latin typeface="+mj-ea"/>
              <a:ea typeface="+mj-ea"/>
              <a:cs typeface="メイリオ" pitchFamily="50" charset="-128"/>
            </a:endParaRPr>
          </a:p>
          <a:p>
            <a:pPr marL="180975" indent="-180975" algn="l">
              <a:spcBef>
                <a:spcPct val="0"/>
              </a:spcBef>
              <a:buNone/>
            </a:pPr>
            <a:r>
              <a:rPr lang="ja-JP" altLang="en-US" sz="1600" b="1" dirty="0" smtClean="0">
                <a:solidFill>
                  <a:srgbClr val="FF0000"/>
                </a:solidFill>
                <a:latin typeface="+mj-ea"/>
                <a:ea typeface="+mj-ea"/>
                <a:cs typeface="メイリオ" pitchFamily="50" charset="-128"/>
              </a:rPr>
              <a:t>○　事前調査結果、各種届出内容及び掲示の内容が一致したうえで、現場の作業員が内容を正しく把握していること。</a:t>
            </a:r>
            <a:endParaRPr lang="en-US" altLang="ja-JP" sz="1600" b="1" dirty="0" smtClean="0">
              <a:solidFill>
                <a:srgbClr val="FF0000"/>
              </a:solidFill>
              <a:latin typeface="+mj-ea"/>
              <a:ea typeface="+mj-ea"/>
              <a:cs typeface="メイリオ" pitchFamily="50" charset="-128"/>
            </a:endParaRPr>
          </a:p>
          <a:p>
            <a:pPr marL="180975" indent="-180975" algn="l">
              <a:spcBef>
                <a:spcPct val="0"/>
              </a:spcBef>
              <a:buNone/>
            </a:pPr>
            <a:r>
              <a:rPr lang="ja-JP" altLang="en-US" sz="1600" b="1" dirty="0" smtClean="0">
                <a:solidFill>
                  <a:srgbClr val="FF0000"/>
                </a:solidFill>
                <a:latin typeface="+mj-ea"/>
                <a:ea typeface="+mj-ea"/>
                <a:cs typeface="メイリオ" pitchFamily="50" charset="-128"/>
              </a:rPr>
              <a:t>○　作業時に未調査の建材が発見された場合は、直ちに作業を停止して飛散措置を講じるとともにアスベスト含有の有無を調査すること。</a:t>
            </a:r>
            <a:endParaRPr lang="ja-JP" altLang="en-US" sz="1600" b="1" dirty="0">
              <a:solidFill>
                <a:srgbClr val="FF0000"/>
              </a:solidFill>
              <a:latin typeface="+mj-ea"/>
              <a:ea typeface="+mj-ea"/>
              <a:cs typeface="メイリオ" pitchFamily="50" charset="-128"/>
            </a:endParaRPr>
          </a:p>
        </p:txBody>
      </p:sp>
      <p:cxnSp>
        <p:nvCxnSpPr>
          <p:cNvPr id="7" name="直線コネクタ 6"/>
          <p:cNvCxnSpPr/>
          <p:nvPr/>
        </p:nvCxnSpPr>
        <p:spPr bwMode="auto">
          <a:xfrm>
            <a:off x="539552" y="4005064"/>
            <a:ext cx="576064" cy="0"/>
          </a:xfrm>
          <a:prstGeom prst="line">
            <a:avLst/>
          </a:prstGeom>
          <a:ln>
            <a:headEnd type="none" w="med" len="med"/>
            <a:tailEnd type="none" w="med" len="med"/>
          </a:ln>
          <a:extLst/>
        </p:spPr>
        <p:style>
          <a:lnRef idx="3">
            <a:schemeClr val="dk1"/>
          </a:lnRef>
          <a:fillRef idx="0">
            <a:schemeClr val="dk1"/>
          </a:fillRef>
          <a:effectRef idx="2">
            <a:schemeClr val="dk1"/>
          </a:effectRef>
          <a:fontRef idx="minor">
            <a:schemeClr val="tx1"/>
          </a:fontRef>
        </p:style>
      </p:cxnSp>
      <p:sp>
        <p:nvSpPr>
          <p:cNvPr id="8" name="テキスト ボックス 7"/>
          <p:cNvSpPr txBox="1"/>
          <p:nvPr/>
        </p:nvSpPr>
        <p:spPr>
          <a:xfrm>
            <a:off x="481092" y="3719949"/>
            <a:ext cx="1210588" cy="24622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spAutoFit/>
          </a:bodyPr>
          <a:lstStyle/>
          <a:p>
            <a:pPr eaLnBrk="1" hangingPunct="1">
              <a:defRPr/>
            </a:pPr>
            <a:r>
              <a:rPr lang="ja-JP" altLang="en-US" sz="1000" dirty="0" smtClean="0">
                <a:solidFill>
                  <a:schemeClr val="tx1"/>
                </a:solidFill>
                <a:latin typeface="+mj-ea"/>
                <a:ea typeface="+mj-ea"/>
              </a:rPr>
              <a:t>届出対象特定工事</a:t>
            </a:r>
            <a:endParaRPr lang="ja-JP" altLang="en-US" sz="1000" dirty="0">
              <a:solidFill>
                <a:schemeClr val="tx1"/>
              </a:solidFill>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06923640"/>
      </p:ext>
    </p:extLst>
  </p:cSld>
  <p:clrMapOvr>
    <a:masterClrMapping/>
  </p:clrMapOvr>
  <mc:AlternateContent xmlns:mc="http://schemas.openxmlformats.org/markup-compatibility/2006" xmlns:p14="http://schemas.microsoft.com/office/powerpoint/2010/main">
    <mc:Choice Requires="p14">
      <p:transition spd="slow" p14:dur="2000" advTm="69606"/>
    </mc:Choice>
    <mc:Fallback xmlns="">
      <p:transition spd="slow" advTm="696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80386" y="6310208"/>
            <a:ext cx="2133600" cy="476250"/>
          </a:xfrm>
        </p:spPr>
        <p:txBody>
          <a:bodyPr/>
          <a:lstStyle/>
          <a:p>
            <a:fld id="{2AA345FF-F491-48AC-8FD0-B249C49F2375}" type="slidenum">
              <a:rPr kumimoji="1" lang="ja-JP" altLang="en-US" smtClean="0">
                <a:latin typeface="+mj-ea"/>
                <a:ea typeface="+mj-ea"/>
              </a:rPr>
              <a:t>15</a:t>
            </a:fld>
            <a:endParaRPr kumimoji="1" lang="ja-JP" altLang="en-US" dirty="0">
              <a:latin typeface="+mj-ea"/>
              <a:ea typeface="+mj-ea"/>
            </a:endParaRPr>
          </a:p>
        </p:txBody>
      </p:sp>
      <p:sp>
        <p:nvSpPr>
          <p:cNvPr id="9" name="テキスト ボックス 8"/>
          <p:cNvSpPr txBox="1"/>
          <p:nvPr/>
        </p:nvSpPr>
        <p:spPr>
          <a:xfrm>
            <a:off x="335923" y="335558"/>
            <a:ext cx="8424935" cy="1323439"/>
          </a:xfrm>
          <a:prstGeom prst="rect">
            <a:avLst/>
          </a:prstGeom>
          <a:solidFill>
            <a:schemeClr val="accent5"/>
          </a:solidFill>
          <a:ln>
            <a:solidFill>
              <a:schemeClr val="tx1"/>
            </a:solidFill>
          </a:ln>
        </p:spPr>
        <p:txBody>
          <a:bodyPr wrap="square" rtlCol="0">
            <a:spAutoFit/>
          </a:bodyPr>
          <a:lstStyle/>
          <a:p>
            <a:pPr algn="l"/>
            <a:r>
              <a:rPr lang="ja-JP" altLang="en-US" sz="1600" b="1" dirty="0" smtClean="0">
                <a:solidFill>
                  <a:schemeClr val="tx1"/>
                </a:solidFill>
                <a:latin typeface="+mj-ea"/>
                <a:ea typeface="+mj-ea"/>
              </a:rPr>
              <a:t>＜解体等工事に係る調査及び説明等＞</a:t>
            </a:r>
            <a:endParaRPr lang="en-US" altLang="ja-JP" sz="1600" b="1" dirty="0" smtClean="0">
              <a:solidFill>
                <a:schemeClr val="tx1"/>
              </a:solidFill>
              <a:latin typeface="+mj-ea"/>
              <a:ea typeface="+mj-ea"/>
            </a:endParaRPr>
          </a:p>
          <a:p>
            <a:pPr algn="l"/>
            <a:r>
              <a:rPr lang="ja-JP" altLang="en-US" sz="1600" dirty="0">
                <a:solidFill>
                  <a:schemeClr val="tx1"/>
                </a:solidFill>
                <a:latin typeface="+mj-ea"/>
                <a:ea typeface="+mj-ea"/>
              </a:rPr>
              <a:t>解体等工事の元請業者又は自主施工者は、調査を行ったときは、遅滞なく、</a:t>
            </a:r>
            <a:r>
              <a:rPr lang="ja-JP" altLang="en-US" sz="1600" dirty="0">
                <a:solidFill>
                  <a:srgbClr val="FF0000"/>
                </a:solidFill>
                <a:latin typeface="+mj-ea"/>
                <a:ea typeface="+mj-ea"/>
              </a:rPr>
              <a:t>当該調査の結果を</a:t>
            </a:r>
            <a:r>
              <a:rPr lang="ja-JP" altLang="en-US" sz="1600" dirty="0" smtClean="0">
                <a:solidFill>
                  <a:srgbClr val="FF0000"/>
                </a:solidFill>
                <a:latin typeface="+mj-ea"/>
                <a:ea typeface="+mj-ea"/>
              </a:rPr>
              <a:t>都道府県</a:t>
            </a:r>
            <a:r>
              <a:rPr lang="ja-JP" altLang="en-US" sz="1600" dirty="0">
                <a:solidFill>
                  <a:srgbClr val="FF0000"/>
                </a:solidFill>
                <a:latin typeface="+mj-ea"/>
                <a:ea typeface="+mj-ea"/>
              </a:rPr>
              <a:t>知事に報告しなければならない</a:t>
            </a:r>
            <a:r>
              <a:rPr lang="en-US" altLang="ja-JP" sz="1600" baseline="30000" dirty="0" smtClean="0">
                <a:solidFill>
                  <a:srgbClr val="FF0000"/>
                </a:solidFill>
                <a:latin typeface="+mj-ea"/>
                <a:ea typeface="+mj-ea"/>
              </a:rPr>
              <a:t>※</a:t>
            </a:r>
            <a:r>
              <a:rPr lang="ja-JP" altLang="en-US" sz="1600" dirty="0" err="1" smtClean="0">
                <a:solidFill>
                  <a:srgbClr val="FF0000"/>
                </a:solidFill>
                <a:latin typeface="+mj-ea"/>
                <a:ea typeface="+mj-ea"/>
              </a:rPr>
              <a:t>。</a:t>
            </a:r>
            <a:endParaRPr lang="en-US" altLang="ja-JP" sz="1600" dirty="0" smtClean="0">
              <a:solidFill>
                <a:srgbClr val="FF0000"/>
              </a:solidFill>
              <a:latin typeface="+mj-ea"/>
              <a:ea typeface="+mj-ea"/>
            </a:endParaRPr>
          </a:p>
          <a:p>
            <a:pPr algn="l"/>
            <a:endParaRPr lang="en-US" altLang="ja-JP" sz="1600" dirty="0">
              <a:solidFill>
                <a:srgbClr val="FF0000"/>
              </a:solidFill>
              <a:latin typeface="+mj-ea"/>
              <a:ea typeface="+mj-ea"/>
            </a:endParaRPr>
          </a:p>
          <a:p>
            <a:pPr algn="l"/>
            <a:r>
              <a:rPr lang="en-US" altLang="ja-JP" sz="1600" dirty="0" smtClean="0">
                <a:solidFill>
                  <a:srgbClr val="FF0000"/>
                </a:solidFill>
                <a:latin typeface="+mj-ea"/>
                <a:ea typeface="+mj-ea"/>
              </a:rPr>
              <a:t>※</a:t>
            </a:r>
            <a:r>
              <a:rPr lang="ja-JP" altLang="en-US" sz="1600" dirty="0" smtClean="0">
                <a:solidFill>
                  <a:srgbClr val="FF0000"/>
                </a:solidFill>
                <a:latin typeface="+mj-ea"/>
                <a:ea typeface="+mj-ea"/>
              </a:rPr>
              <a:t>令和４年４月１日から適用　　　　　　　　　　　　　　　　　　　　　　　　</a:t>
            </a:r>
            <a:r>
              <a:rPr lang="ja-JP" altLang="en-US" sz="1600" dirty="0" smtClean="0">
                <a:solidFill>
                  <a:schemeClr val="tx1"/>
                </a:solidFill>
                <a:latin typeface="+mj-ea"/>
                <a:ea typeface="+mj-ea"/>
              </a:rPr>
              <a:t>（</a:t>
            </a: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15</a:t>
            </a:r>
            <a:r>
              <a:rPr lang="ja-JP" altLang="en-US" sz="1600" dirty="0">
                <a:solidFill>
                  <a:schemeClr val="tx1"/>
                </a:solidFill>
                <a:latin typeface="+mj-ea"/>
                <a:ea typeface="+mj-ea"/>
              </a:rPr>
              <a:t>第６項関係）</a:t>
            </a:r>
          </a:p>
        </p:txBody>
      </p:sp>
      <p:sp>
        <p:nvSpPr>
          <p:cNvPr id="22" name="テキスト ボックス 21"/>
          <p:cNvSpPr txBox="1"/>
          <p:nvPr/>
        </p:nvSpPr>
        <p:spPr>
          <a:xfrm>
            <a:off x="335921" y="1826815"/>
            <a:ext cx="8424935" cy="4770537"/>
          </a:xfrm>
          <a:prstGeom prst="rect">
            <a:avLst/>
          </a:prstGeom>
          <a:noFill/>
          <a:ln>
            <a:noFill/>
          </a:ln>
        </p:spPr>
        <p:txBody>
          <a:bodyPr wrap="square" rtlCol="0">
            <a:spAutoFit/>
          </a:bodyPr>
          <a:lstStyle/>
          <a:p>
            <a:pPr algn="l"/>
            <a:r>
              <a:rPr lang="ja-JP" altLang="en-US" sz="1600" dirty="0" smtClean="0">
                <a:solidFill>
                  <a:schemeClr val="tx1"/>
                </a:solidFill>
                <a:latin typeface="+mj-ea"/>
                <a:ea typeface="+mj-ea"/>
              </a:rPr>
              <a:t>□報告の対象（新規則第</a:t>
            </a:r>
            <a:r>
              <a:rPr lang="en-US" altLang="ja-JP" sz="1600" dirty="0" smtClean="0">
                <a:solidFill>
                  <a:schemeClr val="tx1"/>
                </a:solidFill>
                <a:latin typeface="+mj-ea"/>
                <a:ea typeface="+mj-ea"/>
              </a:rPr>
              <a:t>16</a:t>
            </a:r>
            <a:r>
              <a:rPr lang="ja-JP" altLang="en-US" sz="1600" dirty="0" smtClean="0">
                <a:solidFill>
                  <a:schemeClr val="tx1"/>
                </a:solidFill>
                <a:latin typeface="+mj-ea"/>
                <a:ea typeface="+mj-ea"/>
              </a:rPr>
              <a:t>条の</a:t>
            </a:r>
            <a:r>
              <a:rPr lang="en-US" altLang="ja-JP" sz="1600" dirty="0" smtClean="0">
                <a:solidFill>
                  <a:schemeClr val="tx1"/>
                </a:solidFill>
                <a:latin typeface="+mj-ea"/>
                <a:ea typeface="+mj-ea"/>
              </a:rPr>
              <a:t>11</a:t>
            </a:r>
            <a:r>
              <a:rPr lang="ja-JP" altLang="en-US" sz="1600" dirty="0" smtClean="0">
                <a:solidFill>
                  <a:schemeClr val="tx1"/>
                </a:solidFill>
                <a:latin typeface="+mj-ea"/>
                <a:ea typeface="+mj-ea"/>
              </a:rPr>
              <a:t>第</a:t>
            </a:r>
            <a:r>
              <a:rPr lang="en-US" altLang="ja-JP" sz="1600" dirty="0" smtClean="0">
                <a:solidFill>
                  <a:schemeClr val="tx1"/>
                </a:solidFill>
                <a:latin typeface="+mj-ea"/>
                <a:ea typeface="+mj-ea"/>
              </a:rPr>
              <a:t>1</a:t>
            </a:r>
            <a:r>
              <a:rPr lang="ja-JP" altLang="en-US" sz="1600" dirty="0" smtClean="0">
                <a:solidFill>
                  <a:schemeClr val="tx1"/>
                </a:solidFill>
                <a:latin typeface="+mj-ea"/>
                <a:ea typeface="+mj-ea"/>
              </a:rPr>
              <a:t>項）</a:t>
            </a:r>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　 ○</a:t>
            </a:r>
            <a:r>
              <a:rPr lang="ja-JP" altLang="en-US" sz="1600" dirty="0" smtClean="0">
                <a:solidFill>
                  <a:srgbClr val="FF0000"/>
                </a:solidFill>
                <a:latin typeface="+mj-ea"/>
                <a:ea typeface="+mj-ea"/>
              </a:rPr>
              <a:t>建築物を解体する作業</a:t>
            </a:r>
            <a:r>
              <a:rPr lang="ja-JP" altLang="en-US" sz="1600" dirty="0" smtClean="0">
                <a:solidFill>
                  <a:schemeClr val="tx1"/>
                </a:solidFill>
                <a:latin typeface="+mj-ea"/>
                <a:ea typeface="+mj-ea"/>
              </a:rPr>
              <a:t>を伴う建設工事であって、当該作業の対象と</a:t>
            </a:r>
            <a:r>
              <a:rPr lang="ja-JP" altLang="en-US" sz="1600" dirty="0" smtClean="0">
                <a:solidFill>
                  <a:srgbClr val="FF0000"/>
                </a:solidFill>
                <a:latin typeface="+mj-ea"/>
                <a:ea typeface="+mj-ea"/>
              </a:rPr>
              <a:t>なる床面積の合計が</a:t>
            </a:r>
            <a:endParaRPr lang="en-US" altLang="ja-JP" sz="1600" dirty="0" smtClean="0">
              <a:solidFill>
                <a:srgbClr val="FF0000"/>
              </a:solidFill>
              <a:latin typeface="+mj-ea"/>
              <a:ea typeface="+mj-ea"/>
            </a:endParaRPr>
          </a:p>
          <a:p>
            <a:pPr algn="l"/>
            <a:r>
              <a:rPr lang="ja-JP" altLang="en-US" sz="1600" dirty="0">
                <a:solidFill>
                  <a:srgbClr val="FF0000"/>
                </a:solidFill>
                <a:latin typeface="+mj-ea"/>
                <a:ea typeface="+mj-ea"/>
              </a:rPr>
              <a:t>　</a:t>
            </a:r>
            <a:r>
              <a:rPr lang="ja-JP" altLang="en-US" sz="1600" dirty="0" smtClean="0">
                <a:solidFill>
                  <a:srgbClr val="FF0000"/>
                </a:solidFill>
                <a:latin typeface="+mj-ea"/>
                <a:ea typeface="+mj-ea"/>
              </a:rPr>
              <a:t>　　</a:t>
            </a:r>
            <a:r>
              <a:rPr lang="en-US" altLang="ja-JP" sz="1600" dirty="0" smtClean="0">
                <a:solidFill>
                  <a:srgbClr val="FF0000"/>
                </a:solidFill>
                <a:latin typeface="+mj-ea"/>
                <a:ea typeface="+mj-ea"/>
              </a:rPr>
              <a:t>80m2</a:t>
            </a:r>
            <a:r>
              <a:rPr lang="ja-JP" altLang="en-US" sz="1600" dirty="0" smtClean="0">
                <a:solidFill>
                  <a:srgbClr val="FF0000"/>
                </a:solidFill>
                <a:latin typeface="+mj-ea"/>
                <a:ea typeface="+mj-ea"/>
              </a:rPr>
              <a:t>以上</a:t>
            </a:r>
            <a:endParaRPr lang="en-US" altLang="ja-JP" sz="1600" dirty="0" smtClean="0">
              <a:solidFill>
                <a:srgbClr val="FF0000"/>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smtClean="0">
                <a:solidFill>
                  <a:srgbClr val="FF0000"/>
                </a:solidFill>
                <a:latin typeface="+mj-ea"/>
                <a:ea typeface="+mj-ea"/>
              </a:rPr>
              <a:t>建築物を改造し、又は補修する作業</a:t>
            </a:r>
            <a:r>
              <a:rPr lang="ja-JP" altLang="en-US" sz="1600" dirty="0" smtClean="0">
                <a:solidFill>
                  <a:schemeClr val="tx1"/>
                </a:solidFill>
                <a:latin typeface="+mj-ea"/>
                <a:ea typeface="+mj-ea"/>
              </a:rPr>
              <a:t>を伴う建設工事であって、当該作業</a:t>
            </a:r>
            <a:r>
              <a:rPr lang="ja-JP" altLang="en-US" sz="1600" dirty="0" smtClean="0">
                <a:solidFill>
                  <a:srgbClr val="FF0000"/>
                </a:solidFill>
                <a:latin typeface="+mj-ea"/>
                <a:ea typeface="+mj-ea"/>
              </a:rPr>
              <a:t>の請負代金の合計</a:t>
            </a:r>
            <a:endParaRPr lang="en-US" altLang="ja-JP" sz="1600" dirty="0" smtClean="0">
              <a:solidFill>
                <a:srgbClr val="FF0000"/>
              </a:solidFill>
              <a:latin typeface="+mj-ea"/>
              <a:ea typeface="+mj-ea"/>
            </a:endParaRPr>
          </a:p>
          <a:p>
            <a:pPr algn="l"/>
            <a:r>
              <a:rPr lang="ja-JP" altLang="en-US" sz="1600" dirty="0">
                <a:solidFill>
                  <a:srgbClr val="FF0000"/>
                </a:solidFill>
                <a:latin typeface="+mj-ea"/>
                <a:ea typeface="+mj-ea"/>
              </a:rPr>
              <a:t>　</a:t>
            </a:r>
            <a:r>
              <a:rPr lang="ja-JP" altLang="en-US" sz="1600" dirty="0" smtClean="0">
                <a:solidFill>
                  <a:srgbClr val="FF0000"/>
                </a:solidFill>
                <a:latin typeface="+mj-ea"/>
                <a:ea typeface="+mj-ea"/>
              </a:rPr>
              <a:t>　　額が</a:t>
            </a:r>
            <a:r>
              <a:rPr lang="en-US" altLang="ja-JP" sz="1600" dirty="0" smtClean="0">
                <a:solidFill>
                  <a:srgbClr val="FF0000"/>
                </a:solidFill>
                <a:latin typeface="+mj-ea"/>
                <a:ea typeface="+mj-ea"/>
              </a:rPr>
              <a:t>100</a:t>
            </a:r>
            <a:r>
              <a:rPr lang="ja-JP" altLang="en-US" sz="1600" dirty="0" smtClean="0">
                <a:solidFill>
                  <a:srgbClr val="FF0000"/>
                </a:solidFill>
                <a:latin typeface="+mj-ea"/>
                <a:ea typeface="+mj-ea"/>
              </a:rPr>
              <a:t>万円以上</a:t>
            </a:r>
            <a:endParaRPr lang="en-US" altLang="ja-JP" sz="1600" dirty="0" smtClean="0">
              <a:solidFill>
                <a:srgbClr val="FF0000"/>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smtClean="0">
                <a:solidFill>
                  <a:srgbClr val="FF0000"/>
                </a:solidFill>
                <a:latin typeface="+mj-ea"/>
                <a:ea typeface="+mj-ea"/>
              </a:rPr>
              <a:t>工作物</a:t>
            </a:r>
            <a:r>
              <a:rPr lang="en-US" altLang="ja-JP" sz="1600" baseline="30000" dirty="0" smtClean="0">
                <a:solidFill>
                  <a:srgbClr val="FF0000"/>
                </a:solidFill>
                <a:latin typeface="+mj-ea"/>
                <a:ea typeface="+mj-ea"/>
              </a:rPr>
              <a:t>※</a:t>
            </a:r>
            <a:r>
              <a:rPr lang="ja-JP" altLang="en-US" sz="1600" dirty="0" err="1" smtClean="0">
                <a:solidFill>
                  <a:srgbClr val="FF0000"/>
                </a:solidFill>
                <a:latin typeface="+mj-ea"/>
                <a:ea typeface="+mj-ea"/>
              </a:rPr>
              <a:t>を解</a:t>
            </a:r>
            <a:r>
              <a:rPr lang="ja-JP" altLang="en-US" sz="1600" dirty="0" smtClean="0">
                <a:solidFill>
                  <a:srgbClr val="FF0000"/>
                </a:solidFill>
                <a:latin typeface="+mj-ea"/>
                <a:ea typeface="+mj-ea"/>
              </a:rPr>
              <a:t>体し、改造し又は補修する作業</a:t>
            </a:r>
            <a:r>
              <a:rPr lang="ja-JP" altLang="en-US" sz="1600" dirty="0" smtClean="0">
                <a:solidFill>
                  <a:schemeClr val="tx1"/>
                </a:solidFill>
                <a:latin typeface="+mj-ea"/>
                <a:ea typeface="+mj-ea"/>
              </a:rPr>
              <a:t>を伴う建設工事であって</a:t>
            </a:r>
            <a:r>
              <a:rPr lang="ja-JP" altLang="en-US" sz="1600" dirty="0" smtClean="0">
                <a:solidFill>
                  <a:srgbClr val="FF0000"/>
                </a:solidFill>
                <a:latin typeface="+mj-ea"/>
                <a:ea typeface="+mj-ea"/>
              </a:rPr>
              <a:t>、当該作業の請負代</a:t>
            </a:r>
            <a:endParaRPr lang="en-US" altLang="ja-JP" sz="1600" dirty="0" smtClean="0">
              <a:solidFill>
                <a:srgbClr val="FF0000"/>
              </a:solidFill>
              <a:latin typeface="+mj-ea"/>
              <a:ea typeface="+mj-ea"/>
            </a:endParaRPr>
          </a:p>
          <a:p>
            <a:pPr algn="l"/>
            <a:r>
              <a:rPr lang="ja-JP" altLang="en-US" sz="1600" dirty="0">
                <a:solidFill>
                  <a:srgbClr val="FF0000"/>
                </a:solidFill>
                <a:latin typeface="+mj-ea"/>
                <a:ea typeface="+mj-ea"/>
              </a:rPr>
              <a:t>　</a:t>
            </a:r>
            <a:r>
              <a:rPr lang="ja-JP" altLang="en-US" sz="1600" dirty="0" smtClean="0">
                <a:solidFill>
                  <a:srgbClr val="FF0000"/>
                </a:solidFill>
                <a:latin typeface="+mj-ea"/>
                <a:ea typeface="+mj-ea"/>
              </a:rPr>
              <a:t>　　金の合計額が</a:t>
            </a:r>
            <a:r>
              <a:rPr lang="en-US" altLang="ja-JP" sz="1600" dirty="0" smtClean="0">
                <a:solidFill>
                  <a:srgbClr val="FF0000"/>
                </a:solidFill>
                <a:latin typeface="+mj-ea"/>
                <a:ea typeface="+mj-ea"/>
              </a:rPr>
              <a:t>100</a:t>
            </a:r>
            <a:r>
              <a:rPr lang="ja-JP" altLang="en-US" sz="1600" dirty="0" smtClean="0">
                <a:solidFill>
                  <a:srgbClr val="FF0000"/>
                </a:solidFill>
                <a:latin typeface="+mj-ea"/>
                <a:ea typeface="+mj-ea"/>
              </a:rPr>
              <a:t>万以上</a:t>
            </a:r>
            <a:r>
              <a:rPr lang="ja-JP" altLang="en-US" sz="1600" dirty="0" smtClean="0">
                <a:solidFill>
                  <a:schemeClr val="tx1"/>
                </a:solidFill>
                <a:latin typeface="+mj-ea"/>
                <a:ea typeface="+mj-ea"/>
              </a:rPr>
              <a:t>であるもの</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en-US" altLang="ja-JP" sz="1600" dirty="0" smtClean="0">
                <a:solidFill>
                  <a:schemeClr val="tx1"/>
                </a:solidFill>
                <a:latin typeface="+mj-ea"/>
                <a:ea typeface="+mj-ea"/>
              </a:rPr>
              <a:t>※</a:t>
            </a:r>
            <a:r>
              <a:rPr lang="ja-JP" altLang="en-US" sz="1600" dirty="0" smtClean="0">
                <a:solidFill>
                  <a:schemeClr val="tx1"/>
                </a:solidFill>
                <a:latin typeface="+mj-ea"/>
                <a:ea typeface="+mj-ea"/>
              </a:rPr>
              <a:t>石綿が使用されているおそれが高いものとして環境大臣が定めるものに限る。</a:t>
            </a:r>
            <a:endParaRPr lang="en-US" altLang="ja-JP" sz="1600" dirty="0" smtClean="0">
              <a:solidFill>
                <a:schemeClr val="tx1"/>
              </a:solidFill>
              <a:latin typeface="+mj-ea"/>
              <a:ea typeface="+mj-ea"/>
            </a:endParaRPr>
          </a:p>
          <a:p>
            <a:pPr algn="l"/>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□報告</a:t>
            </a:r>
            <a:r>
              <a:rPr lang="ja-JP" altLang="en-US" sz="1600" dirty="0">
                <a:solidFill>
                  <a:schemeClr val="tx1"/>
                </a:solidFill>
                <a:latin typeface="+mj-ea"/>
                <a:ea typeface="+mj-ea"/>
              </a:rPr>
              <a:t>の内容（新規則第</a:t>
            </a:r>
            <a:r>
              <a:rPr lang="en-US" altLang="ja-JP" sz="1600" dirty="0">
                <a:solidFill>
                  <a:schemeClr val="tx1"/>
                </a:solidFill>
                <a:latin typeface="+mj-ea"/>
                <a:ea typeface="+mj-ea"/>
              </a:rPr>
              <a:t>16</a:t>
            </a:r>
            <a:r>
              <a:rPr lang="ja-JP" altLang="en-US" sz="1600" dirty="0">
                <a:solidFill>
                  <a:schemeClr val="tx1"/>
                </a:solidFill>
                <a:latin typeface="+mj-ea"/>
                <a:ea typeface="+mj-ea"/>
              </a:rPr>
              <a:t>条の</a:t>
            </a:r>
            <a:r>
              <a:rPr lang="en-US" altLang="ja-JP" sz="1600" dirty="0">
                <a:solidFill>
                  <a:schemeClr val="tx1"/>
                </a:solidFill>
                <a:latin typeface="+mj-ea"/>
                <a:ea typeface="+mj-ea"/>
              </a:rPr>
              <a:t>11</a:t>
            </a:r>
            <a:r>
              <a:rPr lang="ja-JP" altLang="en-US" sz="1600" dirty="0">
                <a:solidFill>
                  <a:schemeClr val="tx1"/>
                </a:solidFill>
                <a:latin typeface="+mj-ea"/>
                <a:ea typeface="+mj-ea"/>
              </a:rPr>
              <a:t>第２項）</a:t>
            </a:r>
          </a:p>
          <a:p>
            <a:pPr algn="l"/>
            <a:r>
              <a:rPr lang="ja-JP" altLang="en-US" sz="1600" dirty="0">
                <a:solidFill>
                  <a:schemeClr val="tx1"/>
                </a:solidFill>
                <a:latin typeface="+mj-ea"/>
              </a:rPr>
              <a:t>　 ○</a:t>
            </a:r>
            <a:r>
              <a:rPr lang="ja-JP" altLang="en-US" sz="1600" dirty="0" smtClean="0">
                <a:solidFill>
                  <a:schemeClr val="tx1"/>
                </a:solidFill>
                <a:latin typeface="+mj-ea"/>
                <a:ea typeface="+mj-ea"/>
              </a:rPr>
              <a:t>都道府県</a:t>
            </a:r>
            <a:r>
              <a:rPr lang="ja-JP" altLang="en-US" sz="1600" dirty="0">
                <a:solidFill>
                  <a:schemeClr val="tx1"/>
                </a:solidFill>
                <a:latin typeface="+mj-ea"/>
                <a:ea typeface="+mj-ea"/>
              </a:rPr>
              <a:t>等が事前調査が適切に行われたか判断できるよう、事前調査の方法及び結果</a:t>
            </a:r>
            <a:r>
              <a:rPr lang="ja-JP" altLang="en-US" sz="1600" dirty="0" smtClean="0">
                <a:solidFill>
                  <a:schemeClr val="tx1"/>
                </a:solidFill>
                <a:latin typeface="+mj-ea"/>
                <a:ea typeface="+mj-ea"/>
              </a:rPr>
              <a:t>の</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ほか、建築物</a:t>
            </a:r>
            <a:r>
              <a:rPr lang="ja-JP" altLang="en-US" sz="1600" dirty="0">
                <a:solidFill>
                  <a:schemeClr val="tx1"/>
                </a:solidFill>
                <a:latin typeface="+mj-ea"/>
                <a:ea typeface="+mj-ea"/>
              </a:rPr>
              <a:t>等の構造、使用されている建築材料の種類など</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l"/>
            <a:endParaRPr lang="en-US" altLang="ja-JP" sz="1600" dirty="0">
              <a:solidFill>
                <a:schemeClr val="tx1"/>
              </a:solidFill>
              <a:latin typeface="+mj-ea"/>
              <a:ea typeface="+mj-ea"/>
            </a:endParaRPr>
          </a:p>
          <a:p>
            <a:pPr algn="l"/>
            <a:r>
              <a:rPr lang="ja-JP" altLang="en-US" sz="1600" dirty="0" smtClean="0">
                <a:solidFill>
                  <a:schemeClr val="tx1"/>
                </a:solidFill>
                <a:latin typeface="+mj-ea"/>
                <a:ea typeface="+mj-ea"/>
              </a:rPr>
              <a:t>□報告</a:t>
            </a:r>
            <a:r>
              <a:rPr lang="ja-JP" altLang="en-US" sz="1600" dirty="0">
                <a:solidFill>
                  <a:schemeClr val="tx1"/>
                </a:solidFill>
                <a:latin typeface="+mj-ea"/>
                <a:ea typeface="+mj-ea"/>
              </a:rPr>
              <a:t>の方法（新規則第</a:t>
            </a:r>
            <a:r>
              <a:rPr lang="en-US" altLang="ja-JP" sz="1600" dirty="0">
                <a:solidFill>
                  <a:schemeClr val="tx1"/>
                </a:solidFill>
                <a:latin typeface="+mj-ea"/>
                <a:ea typeface="+mj-ea"/>
              </a:rPr>
              <a:t>16</a:t>
            </a:r>
            <a:r>
              <a:rPr lang="ja-JP" altLang="en-US" sz="1600" dirty="0">
                <a:solidFill>
                  <a:schemeClr val="tx1"/>
                </a:solidFill>
                <a:latin typeface="+mj-ea"/>
                <a:ea typeface="+mj-ea"/>
              </a:rPr>
              <a:t>条の</a:t>
            </a:r>
            <a:r>
              <a:rPr lang="en-US" altLang="ja-JP" sz="1600" dirty="0">
                <a:solidFill>
                  <a:schemeClr val="tx1"/>
                </a:solidFill>
                <a:latin typeface="+mj-ea"/>
                <a:ea typeface="+mj-ea"/>
              </a:rPr>
              <a:t>11</a:t>
            </a:r>
            <a:r>
              <a:rPr lang="ja-JP" altLang="en-US" sz="1600" dirty="0">
                <a:solidFill>
                  <a:schemeClr val="tx1"/>
                </a:solidFill>
                <a:latin typeface="+mj-ea"/>
                <a:ea typeface="+mj-ea"/>
              </a:rPr>
              <a:t>第４項）</a:t>
            </a:r>
          </a:p>
          <a:p>
            <a:pPr algn="l"/>
            <a:r>
              <a:rPr lang="ja-JP" altLang="en-US" sz="1600" dirty="0">
                <a:solidFill>
                  <a:schemeClr val="tx1"/>
                </a:solidFill>
                <a:latin typeface="+mj-ea"/>
              </a:rPr>
              <a:t>　 ○</a:t>
            </a:r>
            <a:r>
              <a:rPr lang="ja-JP" altLang="en-US" sz="1600" dirty="0" smtClean="0">
                <a:solidFill>
                  <a:schemeClr val="tx1"/>
                </a:solidFill>
                <a:latin typeface="+mj-ea"/>
                <a:ea typeface="+mj-ea"/>
              </a:rPr>
              <a:t>都道府県</a:t>
            </a:r>
            <a:r>
              <a:rPr lang="ja-JP" altLang="en-US" sz="1600" dirty="0">
                <a:solidFill>
                  <a:schemeClr val="tx1"/>
                </a:solidFill>
                <a:latin typeface="+mj-ea"/>
                <a:ea typeface="+mj-ea"/>
              </a:rPr>
              <a:t>等が建築物等の解体等工事に係る事前調査の結果を迅速かつ幅広く把握する</a:t>
            </a:r>
            <a:r>
              <a:rPr lang="ja-JP" altLang="en-US" sz="1600" dirty="0" err="1" smtClean="0">
                <a:solidFill>
                  <a:schemeClr val="tx1"/>
                </a:solidFill>
                <a:latin typeface="+mj-ea"/>
                <a:ea typeface="+mj-ea"/>
              </a:rPr>
              <a:t>た</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め、厚生</a:t>
            </a:r>
            <a:r>
              <a:rPr lang="ja-JP" altLang="en-US" sz="1600" dirty="0">
                <a:solidFill>
                  <a:schemeClr val="tx1"/>
                </a:solidFill>
                <a:latin typeface="+mj-ea"/>
                <a:ea typeface="+mj-ea"/>
              </a:rPr>
              <a:t>労働省と連携し、事前調査結果の報告に係る</a:t>
            </a:r>
            <a:r>
              <a:rPr lang="ja-JP" altLang="en-US" sz="1600" dirty="0">
                <a:solidFill>
                  <a:srgbClr val="FF0000"/>
                </a:solidFill>
                <a:latin typeface="+mj-ea"/>
                <a:ea typeface="+mj-ea"/>
              </a:rPr>
              <a:t>電子システムを新たに整備</a:t>
            </a:r>
            <a:r>
              <a:rPr lang="ja-JP" altLang="en-US" sz="1600" dirty="0">
                <a:solidFill>
                  <a:schemeClr val="tx1"/>
                </a:solidFill>
                <a:latin typeface="+mj-ea"/>
                <a:ea typeface="+mj-ea"/>
              </a:rPr>
              <a:t>。</a:t>
            </a:r>
          </a:p>
          <a:p>
            <a:pPr algn="l"/>
            <a:r>
              <a:rPr lang="ja-JP" altLang="en-US" sz="1600" dirty="0">
                <a:solidFill>
                  <a:schemeClr val="tx1"/>
                </a:solidFill>
                <a:latin typeface="+mj-ea"/>
              </a:rPr>
              <a:t>　 ○</a:t>
            </a:r>
            <a:r>
              <a:rPr lang="ja-JP" altLang="en-US" sz="1600" dirty="0" smtClean="0">
                <a:solidFill>
                  <a:schemeClr val="tx1"/>
                </a:solidFill>
                <a:latin typeface="+mj-ea"/>
                <a:ea typeface="+mj-ea"/>
              </a:rPr>
              <a:t>原則</a:t>
            </a:r>
            <a:r>
              <a:rPr lang="ja-JP" altLang="en-US" sz="1600" dirty="0">
                <a:solidFill>
                  <a:schemeClr val="tx1"/>
                </a:solidFill>
                <a:latin typeface="+mj-ea"/>
                <a:ea typeface="+mj-ea"/>
              </a:rPr>
              <a:t>として電子による報告とする。建築物に係る報告件数は膨大な数になると考えられる</a:t>
            </a:r>
            <a:r>
              <a:rPr lang="ja-JP" altLang="en-US" sz="1600" dirty="0" err="1" smtClean="0">
                <a:solidFill>
                  <a:schemeClr val="tx1"/>
                </a:solidFill>
                <a:latin typeface="+mj-ea"/>
                <a:ea typeface="+mj-ea"/>
              </a:rPr>
              <a:t>こ</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とか</a:t>
            </a:r>
            <a:r>
              <a:rPr lang="ja-JP" altLang="en-US" sz="1600" dirty="0">
                <a:solidFill>
                  <a:schemeClr val="tx1"/>
                </a:solidFill>
                <a:latin typeface="+mj-ea"/>
                <a:ea typeface="+mj-ea"/>
              </a:rPr>
              <a:t>ら</a:t>
            </a:r>
            <a:r>
              <a:rPr lang="ja-JP" altLang="en-US" sz="1600" dirty="0" smtClean="0">
                <a:solidFill>
                  <a:schemeClr val="tx1"/>
                </a:solidFill>
                <a:latin typeface="+mj-ea"/>
                <a:ea typeface="+mj-ea"/>
              </a:rPr>
              <a:t>、一度</a:t>
            </a:r>
            <a:r>
              <a:rPr lang="ja-JP" altLang="en-US" sz="1600" dirty="0">
                <a:solidFill>
                  <a:schemeClr val="tx1"/>
                </a:solidFill>
                <a:latin typeface="+mj-ea"/>
                <a:ea typeface="+mj-ea"/>
              </a:rPr>
              <a:t>入力した内容の自動入力やスマートフォン等からの入力を可能とするなど、</a:t>
            </a:r>
            <a:r>
              <a:rPr lang="ja-JP" altLang="en-US" sz="1600" dirty="0" smtClean="0">
                <a:solidFill>
                  <a:schemeClr val="tx1"/>
                </a:solidFill>
                <a:latin typeface="+mj-ea"/>
                <a:ea typeface="+mj-ea"/>
              </a:rPr>
              <a:t>利便</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性</a:t>
            </a:r>
            <a:r>
              <a:rPr lang="ja-JP" altLang="en-US" sz="1600" dirty="0">
                <a:solidFill>
                  <a:schemeClr val="tx1"/>
                </a:solidFill>
                <a:latin typeface="+mj-ea"/>
                <a:ea typeface="+mj-ea"/>
              </a:rPr>
              <a:t>に配慮。</a:t>
            </a:r>
            <a:endParaRPr lang="en-US" altLang="ja-JP" sz="1600" dirty="0" smtClean="0">
              <a:solidFill>
                <a:schemeClr val="tx1"/>
              </a:solidFill>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7545409"/>
      </p:ext>
    </p:extLst>
  </p:cSld>
  <p:clrMapOvr>
    <a:masterClrMapping/>
  </p:clrMapOvr>
  <mc:AlternateContent xmlns:mc="http://schemas.openxmlformats.org/markup-compatibility/2006" xmlns:p14="http://schemas.microsoft.com/office/powerpoint/2010/main">
    <mc:Choice Requires="p14">
      <p:transition spd="slow" p14:dur="2000" advTm="42694"/>
    </mc:Choice>
    <mc:Fallback xmlns="">
      <p:transition spd="slow" advTm="42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95884" y="6249620"/>
            <a:ext cx="2133600" cy="476251"/>
          </a:xfrm>
        </p:spPr>
        <p:txBody>
          <a:bodyPr/>
          <a:lstStyle/>
          <a:p>
            <a:fld id="{2AA345FF-F491-48AC-8FD0-B249C49F2375}" type="slidenum">
              <a:rPr kumimoji="1" lang="ja-JP" altLang="en-US" smtClean="0">
                <a:latin typeface="+mj-ea"/>
                <a:ea typeface="+mj-ea"/>
              </a:rPr>
              <a:t>16</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584775"/>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dirty="0" smtClean="0">
                <a:latin typeface="+mj-ea"/>
                <a:ea typeface="+mj-ea"/>
                <a:cs typeface="メイリオ" pitchFamily="50" charset="-128"/>
              </a:rPr>
              <a:t>　改正後の解体等工事に係る規制概要</a:t>
            </a:r>
            <a:endParaRPr lang="en-US" altLang="ja-JP" dirty="0" smtClean="0">
              <a:latin typeface="+mj-ea"/>
              <a:ea typeface="+mj-ea"/>
            </a:endParaRPr>
          </a:p>
        </p:txBody>
      </p:sp>
      <p:sp>
        <p:nvSpPr>
          <p:cNvPr id="9" name="テキスト ボックス 8"/>
          <p:cNvSpPr txBox="1"/>
          <p:nvPr/>
        </p:nvSpPr>
        <p:spPr>
          <a:xfrm>
            <a:off x="4218157" y="599484"/>
            <a:ext cx="707685" cy="338554"/>
          </a:xfrm>
          <a:prstGeom prst="rect">
            <a:avLst/>
          </a:prstGeom>
          <a:noFill/>
          <a:ln>
            <a:solidFill>
              <a:schemeClr val="bg1">
                <a:lumMod val="85000"/>
              </a:schemeClr>
            </a:solidFill>
          </a:ln>
        </p:spPr>
        <p:txBody>
          <a:bodyPr wrap="square" rtlCol="0">
            <a:spAutoFit/>
          </a:bodyPr>
          <a:lstStyle/>
          <a:p>
            <a:r>
              <a:rPr lang="ja-JP" altLang="en-US" sz="1600" dirty="0" smtClean="0">
                <a:solidFill>
                  <a:schemeClr val="bg1">
                    <a:lumMod val="85000"/>
                  </a:schemeClr>
                </a:solidFill>
                <a:latin typeface="+mj-ea"/>
                <a:ea typeface="+mj-ea"/>
              </a:rPr>
              <a:t>発注</a:t>
            </a:r>
            <a:endParaRPr lang="en-US" altLang="ja-JP" sz="1600" dirty="0" smtClean="0">
              <a:solidFill>
                <a:schemeClr val="bg1">
                  <a:lumMod val="85000"/>
                </a:schemeClr>
              </a:solidFill>
              <a:latin typeface="+mj-ea"/>
              <a:ea typeface="+mj-ea"/>
            </a:endParaRPr>
          </a:p>
        </p:txBody>
      </p:sp>
      <p:sp>
        <p:nvSpPr>
          <p:cNvPr id="6" name="テキスト ボックス 5"/>
          <p:cNvSpPr txBox="1"/>
          <p:nvPr/>
        </p:nvSpPr>
        <p:spPr>
          <a:xfrm>
            <a:off x="349043" y="1164153"/>
            <a:ext cx="8424935" cy="338554"/>
          </a:xfrm>
          <a:prstGeom prst="rect">
            <a:avLst/>
          </a:prstGeom>
          <a:noFill/>
          <a:ln>
            <a:solidFill>
              <a:schemeClr val="bg1">
                <a:lumMod val="85000"/>
              </a:schemeClr>
            </a:solidFill>
          </a:ln>
        </p:spPr>
        <p:txBody>
          <a:bodyPr wrap="square" rtlCol="0">
            <a:spAutoFit/>
          </a:bodyPr>
          <a:lstStyle/>
          <a:p>
            <a:pPr algn="l"/>
            <a:r>
              <a:rPr lang="ja-JP" altLang="en-US" sz="1600" dirty="0">
                <a:solidFill>
                  <a:schemeClr val="bg1">
                    <a:lumMod val="85000"/>
                  </a:schemeClr>
                </a:solidFill>
                <a:latin typeface="+mj-ea"/>
                <a:ea typeface="+mj-ea"/>
              </a:rPr>
              <a:t>事前</a:t>
            </a:r>
            <a:r>
              <a:rPr lang="ja-JP" altLang="en-US" sz="1600" dirty="0" smtClean="0">
                <a:solidFill>
                  <a:schemeClr val="bg1">
                    <a:lumMod val="85000"/>
                  </a:schemeClr>
                </a:solidFill>
                <a:latin typeface="+mj-ea"/>
                <a:ea typeface="+mj-ea"/>
              </a:rPr>
              <a:t>調査（特定建築材料の使用の有無）（元請又は自主施工者）</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項、第</a:t>
            </a:r>
            <a:r>
              <a:rPr lang="en-US" altLang="ja-JP" sz="1200" dirty="0" smtClean="0">
                <a:solidFill>
                  <a:schemeClr val="bg1">
                    <a:lumMod val="85000"/>
                  </a:schemeClr>
                </a:solidFill>
                <a:latin typeface="+mj-ea"/>
                <a:ea typeface="+mj-ea"/>
              </a:rPr>
              <a:t>4</a:t>
            </a:r>
            <a:r>
              <a:rPr lang="ja-JP" altLang="en-US" sz="1200" dirty="0">
                <a:solidFill>
                  <a:schemeClr val="bg1">
                    <a:lumMod val="85000"/>
                  </a:schemeClr>
                </a:solidFill>
                <a:latin typeface="+mj-ea"/>
                <a:ea typeface="+mj-ea"/>
              </a:rPr>
              <a:t>項</a:t>
            </a:r>
            <a:r>
              <a:rPr lang="ja-JP" altLang="en-US" sz="1200" dirty="0" smtClean="0">
                <a:solidFill>
                  <a:schemeClr val="bg1">
                    <a:lumMod val="85000"/>
                  </a:schemeClr>
                </a:solidFill>
                <a:latin typeface="+mj-ea"/>
                <a:ea typeface="+mj-ea"/>
              </a:rPr>
              <a:t>）</a:t>
            </a:r>
            <a:endParaRPr lang="en-US" altLang="ja-JP" sz="1200" dirty="0" smtClean="0">
              <a:solidFill>
                <a:schemeClr val="bg1">
                  <a:lumMod val="85000"/>
                </a:schemeClr>
              </a:solidFill>
              <a:latin typeface="+mj-ea"/>
              <a:ea typeface="+mj-ea"/>
            </a:endParaRPr>
          </a:p>
        </p:txBody>
      </p:sp>
      <p:sp>
        <p:nvSpPr>
          <p:cNvPr id="3" name="下矢印 2"/>
          <p:cNvSpPr/>
          <p:nvPr/>
        </p:nvSpPr>
        <p:spPr bwMode="auto">
          <a:xfrm>
            <a:off x="4443482" y="953536"/>
            <a:ext cx="222349" cy="216365"/>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26" name="テキスト ボックス 25"/>
          <p:cNvSpPr txBox="1"/>
          <p:nvPr/>
        </p:nvSpPr>
        <p:spPr>
          <a:xfrm>
            <a:off x="312794" y="1485290"/>
            <a:ext cx="3881804" cy="276999"/>
          </a:xfrm>
          <a:prstGeom prst="rect">
            <a:avLst/>
          </a:prstGeom>
          <a:noFill/>
          <a:ln>
            <a:noFill/>
          </a:ln>
        </p:spPr>
        <p:txBody>
          <a:bodyPr wrap="square" rtlCol="0">
            <a:spAutoFit/>
          </a:bodyPr>
          <a:lstStyle/>
          <a:p>
            <a:pPr algn="l"/>
            <a:r>
              <a:rPr lang="en-US" altLang="ja-JP" sz="1200" dirty="0" smtClean="0">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　特定建築材料（レベル１～３建材）あり＝特定工事</a:t>
            </a:r>
            <a:endParaRPr lang="en-US" altLang="ja-JP" sz="1200" dirty="0" smtClean="0">
              <a:solidFill>
                <a:schemeClr val="bg1">
                  <a:lumMod val="85000"/>
                </a:schemeClr>
              </a:solidFill>
              <a:latin typeface="+mj-ea"/>
              <a:ea typeface="+mj-ea"/>
            </a:endParaRPr>
          </a:p>
        </p:txBody>
      </p:sp>
      <p:sp>
        <p:nvSpPr>
          <p:cNvPr id="27" name="テキスト ボックス 26"/>
          <p:cNvSpPr txBox="1"/>
          <p:nvPr/>
        </p:nvSpPr>
        <p:spPr>
          <a:xfrm>
            <a:off x="339026" y="1828142"/>
            <a:ext cx="8424935" cy="338554"/>
          </a:xfrm>
          <a:prstGeom prst="rect">
            <a:avLst/>
          </a:prstGeom>
          <a:noFill/>
          <a:ln>
            <a:solidFill>
              <a:schemeClr val="bg1">
                <a:lumMod val="85000"/>
              </a:schemeClr>
            </a:solidFill>
          </a:ln>
        </p:spPr>
        <p:txBody>
          <a:bodyPr wrap="square" rtlCol="0">
            <a:spAutoFit/>
          </a:bodyPr>
          <a:lstStyle/>
          <a:p>
            <a:pPr algn="l"/>
            <a:r>
              <a:rPr lang="ja-JP" altLang="en-US" sz="1600" dirty="0">
                <a:solidFill>
                  <a:schemeClr val="bg1">
                    <a:lumMod val="85000"/>
                  </a:schemeClr>
                </a:solidFill>
                <a:latin typeface="+mj-ea"/>
                <a:ea typeface="+mj-ea"/>
              </a:rPr>
              <a:t>事前</a:t>
            </a:r>
            <a:r>
              <a:rPr lang="ja-JP" altLang="en-US" sz="1600" dirty="0" smtClean="0">
                <a:solidFill>
                  <a:schemeClr val="bg1">
                    <a:lumMod val="85000"/>
                  </a:schemeClr>
                </a:solidFill>
                <a:latin typeface="+mj-ea"/>
                <a:ea typeface="+mj-ea"/>
              </a:rPr>
              <a:t>調査結果・届出内容の発注者への説明</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p:txBody>
      </p:sp>
      <p:sp>
        <p:nvSpPr>
          <p:cNvPr id="28" name="下矢印 27"/>
          <p:cNvSpPr/>
          <p:nvPr/>
        </p:nvSpPr>
        <p:spPr bwMode="auto">
          <a:xfrm>
            <a:off x="4440316" y="1592746"/>
            <a:ext cx="222349" cy="216365"/>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29" name="テキスト ボックス 28"/>
          <p:cNvSpPr txBox="1"/>
          <p:nvPr/>
        </p:nvSpPr>
        <p:spPr>
          <a:xfrm>
            <a:off x="349042" y="2898121"/>
            <a:ext cx="4943038" cy="338554"/>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都道府県への届出（発注者、自主施工者）　</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17</a:t>
            </a:r>
            <a:r>
              <a:rPr lang="ja-JP" altLang="en-US" sz="1200" dirty="0" smtClean="0">
                <a:solidFill>
                  <a:schemeClr val="bg1">
                    <a:lumMod val="85000"/>
                  </a:schemeClr>
                </a:solidFill>
                <a:latin typeface="+mj-ea"/>
                <a:ea typeface="+mj-ea"/>
              </a:rPr>
              <a:t>）</a:t>
            </a:r>
            <a:endParaRPr lang="en-US" altLang="ja-JP" sz="1200" dirty="0" smtClean="0">
              <a:solidFill>
                <a:schemeClr val="bg1">
                  <a:lumMod val="85000"/>
                </a:schemeClr>
              </a:solidFill>
              <a:latin typeface="+mj-ea"/>
              <a:ea typeface="+mj-ea"/>
            </a:endParaRPr>
          </a:p>
        </p:txBody>
      </p:sp>
      <p:sp>
        <p:nvSpPr>
          <p:cNvPr id="30" name="テキスト ボックス 29"/>
          <p:cNvSpPr txBox="1"/>
          <p:nvPr/>
        </p:nvSpPr>
        <p:spPr>
          <a:xfrm>
            <a:off x="349043" y="3575918"/>
            <a:ext cx="8424935" cy="1077218"/>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事前調査結果の</a:t>
            </a:r>
            <a:endParaRPr lang="en-US" altLang="ja-JP" sz="1600" dirty="0" smtClean="0">
              <a:solidFill>
                <a:schemeClr val="bg1">
                  <a:lumMod val="85000"/>
                </a:schemeClr>
              </a:solidFill>
              <a:latin typeface="+mj-ea"/>
              <a:ea typeface="+mj-ea"/>
            </a:endParaRPr>
          </a:p>
          <a:p>
            <a:pPr algn="l"/>
            <a:r>
              <a:rPr lang="ja-JP" altLang="en-US" sz="1600" dirty="0">
                <a:solidFill>
                  <a:schemeClr val="bg1">
                    <a:lumMod val="85000"/>
                  </a:schemeClr>
                </a:solidFill>
                <a:latin typeface="+mj-ea"/>
                <a:ea typeface="+mj-ea"/>
              </a:rPr>
              <a:t>　</a:t>
            </a:r>
            <a:r>
              <a:rPr lang="ja-JP" altLang="en-US" sz="1600" dirty="0" smtClean="0">
                <a:solidFill>
                  <a:schemeClr val="bg1">
                    <a:lumMod val="85000"/>
                  </a:schemeClr>
                </a:solidFill>
                <a:latin typeface="+mj-ea"/>
                <a:ea typeface="+mj-ea"/>
              </a:rPr>
              <a:t>・記録の作成、保存（元請、自主施工者）</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a:solidFill>
                  <a:schemeClr val="bg1">
                    <a:lumMod val="85000"/>
                  </a:schemeClr>
                </a:solidFill>
                <a:latin typeface="+mj-ea"/>
                <a:ea typeface="+mj-ea"/>
              </a:rPr>
              <a:t>3</a:t>
            </a:r>
            <a:r>
              <a:rPr lang="ja-JP" altLang="en-US" sz="1200" dirty="0" smtClean="0">
                <a:solidFill>
                  <a:schemeClr val="bg1">
                    <a:lumMod val="85000"/>
                  </a:schemeClr>
                </a:solidFill>
                <a:latin typeface="+mj-ea"/>
                <a:ea typeface="+mj-ea"/>
              </a:rPr>
              <a:t>項、第</a:t>
            </a:r>
            <a:r>
              <a:rPr lang="en-US" altLang="ja-JP" sz="1200" dirty="0" smtClean="0">
                <a:solidFill>
                  <a:schemeClr val="bg1">
                    <a:lumMod val="85000"/>
                  </a:schemeClr>
                </a:solidFill>
                <a:latin typeface="+mj-ea"/>
                <a:ea typeface="+mj-ea"/>
              </a:rPr>
              <a:t>4</a:t>
            </a:r>
            <a:r>
              <a:rPr lang="ja-JP" altLang="en-US" sz="1200" dirty="0" smtClean="0">
                <a:solidFill>
                  <a:schemeClr val="bg1">
                    <a:lumMod val="85000"/>
                  </a:schemeClr>
                </a:solidFill>
                <a:latin typeface="+mj-ea"/>
                <a:ea typeface="+mj-ea"/>
              </a:rPr>
              <a:t>項）</a:t>
            </a:r>
            <a:endParaRPr lang="en-US" altLang="ja-JP" sz="1200" dirty="0">
              <a:solidFill>
                <a:schemeClr val="bg1">
                  <a:lumMod val="85000"/>
                </a:schemeClr>
              </a:solidFill>
              <a:latin typeface="+mj-ea"/>
              <a:ea typeface="+mj-ea"/>
            </a:endParaRPr>
          </a:p>
          <a:p>
            <a:pPr algn="l"/>
            <a:r>
              <a:rPr lang="ja-JP" altLang="en-US" sz="1600" dirty="0" smtClean="0">
                <a:solidFill>
                  <a:schemeClr val="bg1">
                    <a:lumMod val="85000"/>
                  </a:schemeClr>
                </a:solidFill>
                <a:latin typeface="+mj-ea"/>
                <a:ea typeface="+mj-ea"/>
              </a:rPr>
              <a:t>　・都道府県知事への報告（元請、自主施工者）</a:t>
            </a:r>
            <a:r>
              <a:rPr lang="ja-JP" altLang="en-US" sz="1200" dirty="0">
                <a:solidFill>
                  <a:schemeClr val="bg1">
                    <a:lumMod val="85000"/>
                  </a:schemeClr>
                </a:solidFill>
                <a:latin typeface="+mj-ea"/>
              </a:rPr>
              <a:t>　（第</a:t>
            </a:r>
            <a:r>
              <a:rPr lang="en-US" altLang="ja-JP" sz="1200" dirty="0">
                <a:solidFill>
                  <a:schemeClr val="bg1">
                    <a:lumMod val="85000"/>
                  </a:schemeClr>
                </a:solidFill>
                <a:latin typeface="+mj-ea"/>
              </a:rPr>
              <a:t>18</a:t>
            </a:r>
            <a:r>
              <a:rPr lang="ja-JP" altLang="en-US" sz="1200" dirty="0">
                <a:solidFill>
                  <a:schemeClr val="bg1">
                    <a:lumMod val="85000"/>
                  </a:schemeClr>
                </a:solidFill>
                <a:latin typeface="+mj-ea"/>
              </a:rPr>
              <a:t>条の</a:t>
            </a:r>
            <a:r>
              <a:rPr lang="en-US" altLang="ja-JP" sz="1200" dirty="0">
                <a:solidFill>
                  <a:schemeClr val="bg1">
                    <a:lumMod val="85000"/>
                  </a:schemeClr>
                </a:solidFill>
                <a:latin typeface="+mj-ea"/>
              </a:rPr>
              <a:t>15</a:t>
            </a:r>
            <a:r>
              <a:rPr lang="ja-JP" altLang="en-US" sz="1200" dirty="0" smtClean="0">
                <a:solidFill>
                  <a:schemeClr val="bg1">
                    <a:lumMod val="85000"/>
                  </a:schemeClr>
                </a:solidFill>
                <a:latin typeface="+mj-ea"/>
              </a:rPr>
              <a:t>第</a:t>
            </a:r>
            <a:r>
              <a:rPr lang="en-US" altLang="ja-JP" sz="1200" dirty="0">
                <a:solidFill>
                  <a:schemeClr val="bg1">
                    <a:lumMod val="85000"/>
                  </a:schemeClr>
                </a:solidFill>
                <a:latin typeface="+mj-ea"/>
              </a:rPr>
              <a:t>6</a:t>
            </a:r>
            <a:r>
              <a:rPr lang="ja-JP" altLang="en-US" sz="1200" dirty="0" smtClean="0">
                <a:solidFill>
                  <a:schemeClr val="bg1">
                    <a:lumMod val="85000"/>
                  </a:schemeClr>
                </a:solidFill>
                <a:latin typeface="+mj-ea"/>
              </a:rPr>
              <a:t>項）</a:t>
            </a:r>
            <a:endParaRPr lang="en-US" altLang="ja-JP" sz="1200" dirty="0" smtClean="0">
              <a:solidFill>
                <a:schemeClr val="bg1">
                  <a:lumMod val="85000"/>
                </a:schemeClr>
              </a:solidFill>
              <a:latin typeface="+mj-ea"/>
            </a:endParaRPr>
          </a:p>
          <a:p>
            <a:pPr algn="l"/>
            <a:r>
              <a:rPr lang="ja-JP" altLang="en-US" sz="1600" dirty="0">
                <a:solidFill>
                  <a:schemeClr val="bg1">
                    <a:lumMod val="85000"/>
                  </a:schemeClr>
                </a:solidFill>
                <a:latin typeface="+mj-ea"/>
              </a:rPr>
              <a:t>　</a:t>
            </a:r>
            <a:r>
              <a:rPr lang="ja-JP" altLang="en-US" sz="1600" dirty="0" smtClean="0">
                <a:solidFill>
                  <a:schemeClr val="bg1">
                    <a:lumMod val="85000"/>
                  </a:schemeClr>
                </a:solidFill>
                <a:latin typeface="+mj-ea"/>
              </a:rPr>
              <a:t>・下請負人への説明（元請）</a:t>
            </a:r>
            <a:r>
              <a:rPr lang="ja-JP" altLang="en-US" sz="1200" dirty="0">
                <a:solidFill>
                  <a:schemeClr val="bg1">
                    <a:lumMod val="85000"/>
                  </a:schemeClr>
                </a:solidFill>
                <a:latin typeface="+mj-ea"/>
              </a:rPr>
              <a:t>　（第</a:t>
            </a:r>
            <a:r>
              <a:rPr lang="en-US" altLang="ja-JP" sz="1200" dirty="0">
                <a:solidFill>
                  <a:schemeClr val="bg1">
                    <a:lumMod val="85000"/>
                  </a:schemeClr>
                </a:solidFill>
                <a:latin typeface="+mj-ea"/>
              </a:rPr>
              <a:t>18</a:t>
            </a:r>
            <a:r>
              <a:rPr lang="ja-JP" altLang="en-US" sz="1200" dirty="0">
                <a:solidFill>
                  <a:schemeClr val="bg1">
                    <a:lumMod val="85000"/>
                  </a:schemeClr>
                </a:solidFill>
                <a:latin typeface="+mj-ea"/>
              </a:rPr>
              <a:t>条の</a:t>
            </a:r>
            <a:r>
              <a:rPr lang="en-US" altLang="ja-JP" sz="1200" dirty="0" smtClean="0">
                <a:solidFill>
                  <a:schemeClr val="bg1">
                    <a:lumMod val="85000"/>
                  </a:schemeClr>
                </a:solidFill>
                <a:latin typeface="+mj-ea"/>
              </a:rPr>
              <a:t>16</a:t>
            </a:r>
            <a:r>
              <a:rPr lang="ja-JP" altLang="en-US" sz="1200" dirty="0" smtClean="0">
                <a:solidFill>
                  <a:schemeClr val="bg1">
                    <a:lumMod val="85000"/>
                  </a:schemeClr>
                </a:solidFill>
                <a:latin typeface="+mj-ea"/>
              </a:rPr>
              <a:t>第</a:t>
            </a:r>
            <a:r>
              <a:rPr lang="en-US" altLang="ja-JP" sz="1200" dirty="0" smtClean="0">
                <a:solidFill>
                  <a:schemeClr val="bg1">
                    <a:lumMod val="85000"/>
                  </a:schemeClr>
                </a:solidFill>
                <a:latin typeface="+mj-ea"/>
              </a:rPr>
              <a:t>3</a:t>
            </a:r>
            <a:r>
              <a:rPr lang="ja-JP" altLang="en-US" sz="1200" dirty="0" smtClean="0">
                <a:solidFill>
                  <a:schemeClr val="bg1">
                    <a:lumMod val="85000"/>
                  </a:schemeClr>
                </a:solidFill>
                <a:latin typeface="+mj-ea"/>
              </a:rPr>
              <a:t>項）</a:t>
            </a:r>
            <a:endParaRPr lang="en-US" altLang="ja-JP" sz="1200" dirty="0">
              <a:solidFill>
                <a:schemeClr val="bg1">
                  <a:lumMod val="85000"/>
                </a:schemeClr>
              </a:solidFill>
              <a:latin typeface="+mj-ea"/>
            </a:endParaRPr>
          </a:p>
        </p:txBody>
      </p:sp>
      <p:sp>
        <p:nvSpPr>
          <p:cNvPr id="31" name="下矢印 30"/>
          <p:cNvSpPr/>
          <p:nvPr/>
        </p:nvSpPr>
        <p:spPr bwMode="auto">
          <a:xfrm>
            <a:off x="6516216" y="2226284"/>
            <a:ext cx="360040" cy="1349634"/>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2" name="下矢印 31"/>
          <p:cNvSpPr/>
          <p:nvPr/>
        </p:nvSpPr>
        <p:spPr bwMode="auto">
          <a:xfrm>
            <a:off x="472079" y="2226284"/>
            <a:ext cx="270736" cy="646629"/>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3" name="テキスト ボックス 32"/>
          <p:cNvSpPr txBox="1"/>
          <p:nvPr/>
        </p:nvSpPr>
        <p:spPr>
          <a:xfrm>
            <a:off x="971600" y="2409790"/>
            <a:ext cx="4183027" cy="276999"/>
          </a:xfrm>
          <a:prstGeom prst="rect">
            <a:avLst/>
          </a:prstGeom>
          <a:noFill/>
          <a:ln>
            <a:noFill/>
          </a:ln>
        </p:spPr>
        <p:txBody>
          <a:bodyPr wrap="square" rtlCol="0">
            <a:spAutoFit/>
          </a:bodyPr>
          <a:lstStyle/>
          <a:p>
            <a:pPr algn="l"/>
            <a:r>
              <a:rPr lang="en-US" altLang="ja-JP" sz="1200" dirty="0" smtClean="0">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　届出対象特定工事（レベル１～２建材）に該当する場合</a:t>
            </a:r>
            <a:endParaRPr lang="en-US" altLang="ja-JP" sz="1200" dirty="0" smtClean="0">
              <a:solidFill>
                <a:schemeClr val="bg1">
                  <a:lumMod val="85000"/>
                </a:schemeClr>
              </a:solidFill>
              <a:latin typeface="+mj-ea"/>
              <a:ea typeface="+mj-ea"/>
            </a:endParaRPr>
          </a:p>
        </p:txBody>
      </p:sp>
      <p:sp>
        <p:nvSpPr>
          <p:cNvPr id="34" name="テキスト ボックス 33"/>
          <p:cNvSpPr txBox="1"/>
          <p:nvPr/>
        </p:nvSpPr>
        <p:spPr>
          <a:xfrm>
            <a:off x="339025" y="5106670"/>
            <a:ext cx="8424935" cy="584775"/>
          </a:xfrm>
          <a:prstGeom prst="rect">
            <a:avLst/>
          </a:prstGeom>
          <a:noFill/>
          <a:ln>
            <a:solidFill>
              <a:schemeClr val="tx1"/>
            </a:solidFill>
          </a:ln>
        </p:spPr>
        <p:txBody>
          <a:bodyPr wrap="square" rtlCol="0">
            <a:spAutoFit/>
          </a:bodyPr>
          <a:lstStyle/>
          <a:p>
            <a:pPr algn="l"/>
            <a:r>
              <a:rPr lang="ja-JP" altLang="en-US" sz="1600" dirty="0" smtClean="0">
                <a:solidFill>
                  <a:schemeClr val="bg1">
                    <a:lumMod val="85000"/>
                  </a:schemeClr>
                </a:solidFill>
                <a:latin typeface="+mj-ea"/>
                <a:ea typeface="+mj-ea"/>
              </a:rPr>
              <a:t>事前調査結果の掲示（元請、自主施工者）　</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5</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a:p>
            <a:pPr algn="l"/>
            <a:r>
              <a:rPr lang="ja-JP" altLang="en-US" sz="1600" dirty="0">
                <a:solidFill>
                  <a:schemeClr val="tx1"/>
                </a:solidFill>
                <a:latin typeface="+mj-ea"/>
                <a:ea typeface="+mj-ea"/>
              </a:rPr>
              <a:t>特定</a:t>
            </a:r>
            <a:r>
              <a:rPr lang="ja-JP" altLang="en-US" sz="1600" dirty="0" smtClean="0">
                <a:solidFill>
                  <a:schemeClr val="tx1"/>
                </a:solidFill>
                <a:latin typeface="+mj-ea"/>
                <a:ea typeface="+mj-ea"/>
              </a:rPr>
              <a:t>粉</a:t>
            </a:r>
            <a:r>
              <a:rPr lang="ja-JP" altLang="en-US" sz="1600" dirty="0" err="1" smtClean="0">
                <a:solidFill>
                  <a:schemeClr val="tx1"/>
                </a:solidFill>
                <a:latin typeface="+mj-ea"/>
                <a:ea typeface="+mj-ea"/>
              </a:rPr>
              <a:t>じん排</a:t>
            </a:r>
            <a:r>
              <a:rPr lang="ja-JP" altLang="en-US" sz="1600" dirty="0" smtClean="0">
                <a:solidFill>
                  <a:schemeClr val="tx1"/>
                </a:solidFill>
                <a:latin typeface="+mj-ea"/>
                <a:ea typeface="+mj-ea"/>
              </a:rPr>
              <a:t>出等作業に係る</a:t>
            </a:r>
            <a:r>
              <a:rPr lang="ja-JP" altLang="en-US" sz="1600" dirty="0" smtClean="0">
                <a:solidFill>
                  <a:srgbClr val="FF0000"/>
                </a:solidFill>
                <a:latin typeface="+mj-ea"/>
                <a:ea typeface="+mj-ea"/>
              </a:rPr>
              <a:t>作業基準の遵守</a:t>
            </a:r>
            <a:r>
              <a:rPr lang="ja-JP" altLang="en-US" sz="1600" dirty="0" smtClean="0">
                <a:solidFill>
                  <a:schemeClr val="tx1"/>
                </a:solidFill>
                <a:latin typeface="+mj-ea"/>
                <a:ea typeface="+mj-ea"/>
              </a:rPr>
              <a:t>（元請、下請、自主施工者）</a:t>
            </a:r>
            <a:r>
              <a:rPr lang="ja-JP" altLang="en-US" sz="1200" dirty="0" smtClean="0">
                <a:solidFill>
                  <a:schemeClr val="tx1"/>
                </a:solidFill>
                <a:latin typeface="+mj-ea"/>
                <a:ea typeface="+mj-ea"/>
              </a:rPr>
              <a:t>　（第</a:t>
            </a:r>
            <a:r>
              <a:rPr lang="en-US" altLang="ja-JP" sz="1200" dirty="0" smtClean="0">
                <a:solidFill>
                  <a:schemeClr val="tx1"/>
                </a:solidFill>
                <a:latin typeface="+mj-ea"/>
                <a:ea typeface="+mj-ea"/>
              </a:rPr>
              <a:t>18</a:t>
            </a:r>
            <a:r>
              <a:rPr lang="ja-JP" altLang="en-US" sz="1200" dirty="0">
                <a:solidFill>
                  <a:schemeClr val="tx1"/>
                </a:solidFill>
                <a:latin typeface="+mj-ea"/>
                <a:ea typeface="+mj-ea"/>
              </a:rPr>
              <a:t>条</a:t>
            </a:r>
            <a:r>
              <a:rPr lang="ja-JP" altLang="en-US" sz="1200" dirty="0" smtClean="0">
                <a:solidFill>
                  <a:schemeClr val="tx1"/>
                </a:solidFill>
                <a:latin typeface="+mj-ea"/>
                <a:ea typeface="+mj-ea"/>
              </a:rPr>
              <a:t>の</a:t>
            </a:r>
            <a:r>
              <a:rPr lang="en-US" altLang="ja-JP" sz="1200" dirty="0" smtClean="0">
                <a:solidFill>
                  <a:schemeClr val="tx1"/>
                </a:solidFill>
                <a:latin typeface="+mj-ea"/>
                <a:ea typeface="+mj-ea"/>
              </a:rPr>
              <a:t>19</a:t>
            </a:r>
            <a:r>
              <a:rPr lang="ja-JP" altLang="en-US" sz="1200" dirty="0" err="1">
                <a:solidFill>
                  <a:schemeClr val="tx1"/>
                </a:solidFill>
                <a:latin typeface="+mj-ea"/>
                <a:ea typeface="+mj-ea"/>
              </a:rPr>
              <a:t>、</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条の</a:t>
            </a:r>
            <a:r>
              <a:rPr lang="en-US" altLang="ja-JP" sz="1200" dirty="0" smtClean="0">
                <a:solidFill>
                  <a:schemeClr val="tx1"/>
                </a:solidFill>
                <a:latin typeface="+mj-ea"/>
                <a:ea typeface="+mj-ea"/>
              </a:rPr>
              <a:t>20</a:t>
            </a:r>
            <a:r>
              <a:rPr lang="ja-JP" altLang="en-US" sz="1200" dirty="0" smtClean="0">
                <a:solidFill>
                  <a:schemeClr val="tx1"/>
                </a:solidFill>
                <a:latin typeface="+mj-ea"/>
                <a:ea typeface="+mj-ea"/>
              </a:rPr>
              <a:t>）</a:t>
            </a:r>
            <a:endParaRPr lang="en-US" altLang="ja-JP" sz="1200" dirty="0" smtClean="0">
              <a:solidFill>
                <a:schemeClr val="tx1"/>
              </a:solidFill>
              <a:latin typeface="+mj-ea"/>
              <a:ea typeface="+mj-ea"/>
            </a:endParaRPr>
          </a:p>
        </p:txBody>
      </p:sp>
      <p:sp>
        <p:nvSpPr>
          <p:cNvPr id="35" name="下矢印 34"/>
          <p:cNvSpPr/>
          <p:nvPr/>
        </p:nvSpPr>
        <p:spPr bwMode="auto">
          <a:xfrm>
            <a:off x="477560" y="3274525"/>
            <a:ext cx="246543" cy="298491"/>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6" name="下矢印 35"/>
          <p:cNvSpPr/>
          <p:nvPr/>
        </p:nvSpPr>
        <p:spPr bwMode="auto">
          <a:xfrm>
            <a:off x="4440317" y="4693807"/>
            <a:ext cx="222349" cy="412863"/>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7" name="テキスト ボックス 36"/>
          <p:cNvSpPr txBox="1"/>
          <p:nvPr/>
        </p:nvSpPr>
        <p:spPr>
          <a:xfrm>
            <a:off x="344972" y="6084585"/>
            <a:ext cx="8424935" cy="584775"/>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特定粉</a:t>
            </a:r>
            <a:r>
              <a:rPr lang="ja-JP" altLang="en-US" sz="1600" dirty="0" err="1" smtClean="0">
                <a:solidFill>
                  <a:schemeClr val="bg1">
                    <a:lumMod val="85000"/>
                  </a:schemeClr>
                </a:solidFill>
                <a:latin typeface="+mj-ea"/>
                <a:ea typeface="+mj-ea"/>
              </a:rPr>
              <a:t>じん排</a:t>
            </a:r>
            <a:r>
              <a:rPr lang="ja-JP" altLang="en-US" sz="1600" dirty="0" smtClean="0">
                <a:solidFill>
                  <a:schemeClr val="bg1">
                    <a:lumMod val="85000"/>
                  </a:schemeClr>
                </a:solidFill>
                <a:latin typeface="+mj-ea"/>
                <a:ea typeface="+mj-ea"/>
              </a:rPr>
              <a:t>出等作業の記録の作成、保存（元請、自主施工者）　</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a:solidFill>
                  <a:schemeClr val="bg1">
                    <a:lumMod val="85000"/>
                  </a:schemeClr>
                </a:solidFill>
                <a:latin typeface="+mj-ea"/>
                <a:ea typeface="+mj-ea"/>
              </a:rPr>
              <a:t>23</a:t>
            </a:r>
            <a:r>
              <a:rPr lang="ja-JP" altLang="en-US" sz="1200" dirty="0" smtClean="0">
                <a:solidFill>
                  <a:schemeClr val="bg1">
                    <a:lumMod val="85000"/>
                  </a:schemeClr>
                </a:solidFill>
                <a:latin typeface="+mj-ea"/>
                <a:ea typeface="+mj-ea"/>
              </a:rPr>
              <a:t>第</a:t>
            </a:r>
            <a:r>
              <a:rPr lang="en-US" altLang="ja-JP" sz="1200" dirty="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項、第</a:t>
            </a:r>
            <a:r>
              <a:rPr lang="en-US" altLang="ja-JP" sz="1200" dirty="0" smtClean="0">
                <a:solidFill>
                  <a:schemeClr val="bg1">
                    <a:lumMod val="85000"/>
                  </a:schemeClr>
                </a:solidFill>
                <a:latin typeface="+mj-ea"/>
                <a:ea typeface="+mj-ea"/>
              </a:rPr>
              <a:t>2</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a:p>
            <a:pPr algn="l"/>
            <a:r>
              <a:rPr lang="ja-JP" altLang="en-US" sz="1600" dirty="0" smtClean="0">
                <a:solidFill>
                  <a:schemeClr val="bg1">
                    <a:lumMod val="85000"/>
                  </a:schemeClr>
                </a:solidFill>
                <a:latin typeface="+mj-ea"/>
                <a:ea typeface="+mj-ea"/>
              </a:rPr>
              <a:t>作業終了後の発注者への報告、報告書面の保存（元請）</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a:solidFill>
                  <a:schemeClr val="bg1">
                    <a:lumMod val="85000"/>
                  </a:schemeClr>
                </a:solidFill>
                <a:latin typeface="+mj-ea"/>
                <a:ea typeface="+mj-ea"/>
              </a:rPr>
              <a:t>条</a:t>
            </a:r>
            <a:r>
              <a:rPr lang="ja-JP" altLang="en-US" sz="1200" dirty="0" smtClean="0">
                <a:solidFill>
                  <a:schemeClr val="bg1">
                    <a:lumMod val="85000"/>
                  </a:schemeClr>
                </a:solidFill>
                <a:latin typeface="+mj-ea"/>
                <a:ea typeface="+mj-ea"/>
              </a:rPr>
              <a:t>の</a:t>
            </a:r>
            <a:r>
              <a:rPr lang="en-US" altLang="ja-JP" sz="1200" dirty="0" smtClean="0">
                <a:solidFill>
                  <a:schemeClr val="bg1">
                    <a:lumMod val="85000"/>
                  </a:schemeClr>
                </a:solidFill>
                <a:latin typeface="+mj-ea"/>
                <a:ea typeface="+mj-ea"/>
              </a:rPr>
              <a:t>23</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p:txBody>
      </p:sp>
      <p:sp>
        <p:nvSpPr>
          <p:cNvPr id="38" name="下矢印 37"/>
          <p:cNvSpPr/>
          <p:nvPr/>
        </p:nvSpPr>
        <p:spPr bwMode="auto">
          <a:xfrm>
            <a:off x="4469470" y="5777457"/>
            <a:ext cx="211860" cy="244579"/>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80853443"/>
      </p:ext>
    </p:extLst>
  </p:cSld>
  <p:clrMapOvr>
    <a:masterClrMapping/>
  </p:clrMapOvr>
  <mc:AlternateContent xmlns:mc="http://schemas.openxmlformats.org/markup-compatibility/2006" xmlns:p14="http://schemas.microsoft.com/office/powerpoint/2010/main">
    <mc:Choice Requires="p14">
      <p:transition spd="slow" p14:dur="2000" advTm="12137"/>
    </mc:Choice>
    <mc:Fallback xmlns="">
      <p:transition spd="slow" advTm="12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80386" y="6310208"/>
            <a:ext cx="2133600" cy="476250"/>
          </a:xfrm>
        </p:spPr>
        <p:txBody>
          <a:bodyPr/>
          <a:lstStyle/>
          <a:p>
            <a:fld id="{2AA345FF-F491-48AC-8FD0-B249C49F2375}" type="slidenum">
              <a:rPr kumimoji="1" lang="ja-JP" altLang="en-US" smtClean="0">
                <a:latin typeface="+mj-ea"/>
                <a:ea typeface="+mj-ea"/>
              </a:rPr>
              <a:t>17</a:t>
            </a:fld>
            <a:endParaRPr kumimoji="1" lang="ja-JP" altLang="en-US" dirty="0">
              <a:latin typeface="+mj-ea"/>
              <a:ea typeface="+mj-ea"/>
            </a:endParaRPr>
          </a:p>
        </p:txBody>
      </p:sp>
      <p:sp>
        <p:nvSpPr>
          <p:cNvPr id="9" name="テキスト ボックス 8"/>
          <p:cNvSpPr txBox="1"/>
          <p:nvPr/>
        </p:nvSpPr>
        <p:spPr>
          <a:xfrm>
            <a:off x="335923" y="188640"/>
            <a:ext cx="8424935" cy="1077218"/>
          </a:xfrm>
          <a:prstGeom prst="rect">
            <a:avLst/>
          </a:prstGeom>
          <a:solidFill>
            <a:schemeClr val="accent5"/>
          </a:solidFill>
          <a:ln>
            <a:solidFill>
              <a:schemeClr val="tx1"/>
            </a:solidFill>
          </a:ln>
        </p:spPr>
        <p:txBody>
          <a:bodyPr wrap="square" rtlCol="0">
            <a:spAutoFit/>
          </a:bodyPr>
          <a:lstStyle/>
          <a:p>
            <a:pPr algn="l"/>
            <a:r>
              <a:rPr lang="ja-JP" altLang="en-US" sz="1600" b="1" dirty="0" smtClean="0">
                <a:solidFill>
                  <a:schemeClr val="tx1"/>
                </a:solidFill>
                <a:latin typeface="+mj-ea"/>
                <a:ea typeface="+mj-ea"/>
              </a:rPr>
              <a:t>＜特定粉</a:t>
            </a:r>
            <a:r>
              <a:rPr lang="ja-JP" altLang="en-US" sz="1600" b="1" dirty="0" err="1" smtClean="0">
                <a:solidFill>
                  <a:schemeClr val="tx1"/>
                </a:solidFill>
                <a:latin typeface="+mj-ea"/>
                <a:ea typeface="+mj-ea"/>
              </a:rPr>
              <a:t>じん排</a:t>
            </a:r>
            <a:r>
              <a:rPr lang="ja-JP" altLang="en-US" sz="1600" b="1" dirty="0" smtClean="0">
                <a:solidFill>
                  <a:schemeClr val="tx1"/>
                </a:solidFill>
                <a:latin typeface="+mj-ea"/>
                <a:ea typeface="+mj-ea"/>
              </a:rPr>
              <a:t>出等作業の作業基準＞</a:t>
            </a:r>
            <a:endParaRPr lang="en-US" altLang="ja-JP" sz="1600" b="1" dirty="0" smtClean="0">
              <a:solidFill>
                <a:schemeClr val="tx1"/>
              </a:solidFill>
              <a:latin typeface="+mj-ea"/>
              <a:ea typeface="+mj-ea"/>
            </a:endParaRPr>
          </a:p>
          <a:p>
            <a:pPr algn="l"/>
            <a:r>
              <a:rPr lang="ja-JP" altLang="en-US" sz="1600" dirty="0">
                <a:solidFill>
                  <a:schemeClr val="tx1"/>
                </a:solidFill>
                <a:latin typeface="+mj-ea"/>
                <a:ea typeface="+mj-ea"/>
              </a:rPr>
              <a:t>特定粉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出等作業に係る作業基準は、特定粉じんの種類、</a:t>
            </a:r>
            <a:r>
              <a:rPr lang="ja-JP" altLang="en-US" sz="1600" dirty="0">
                <a:solidFill>
                  <a:srgbClr val="FF0000"/>
                </a:solidFill>
                <a:latin typeface="+mj-ea"/>
                <a:ea typeface="+mj-ea"/>
              </a:rPr>
              <a:t>特定建築材料の種類</a:t>
            </a:r>
            <a:r>
              <a:rPr lang="ja-JP" altLang="en-US" sz="1600" dirty="0">
                <a:solidFill>
                  <a:schemeClr val="tx1"/>
                </a:solidFill>
                <a:latin typeface="+mj-ea"/>
                <a:ea typeface="+mj-ea"/>
              </a:rPr>
              <a:t>及び特定粉</a:t>
            </a:r>
            <a:r>
              <a:rPr lang="ja-JP" altLang="en-US" sz="1600" dirty="0" smtClean="0">
                <a:solidFill>
                  <a:schemeClr val="tx1"/>
                </a:solidFill>
                <a:latin typeface="+mj-ea"/>
                <a:ea typeface="+mj-ea"/>
              </a:rPr>
              <a:t>じんの</a:t>
            </a:r>
            <a:r>
              <a:rPr lang="ja-JP" altLang="en-US" sz="1600" dirty="0">
                <a:solidFill>
                  <a:schemeClr val="tx1"/>
                </a:solidFill>
                <a:latin typeface="+mj-ea"/>
                <a:ea typeface="+mj-ea"/>
              </a:rPr>
              <a:t>排出等作業の種類ごとに、特定粉じん排出等作業の方法に関する基準として、環境省令で定める</a:t>
            </a:r>
            <a:r>
              <a:rPr lang="ja-JP" altLang="en-US" sz="1600" dirty="0" smtClean="0">
                <a:solidFill>
                  <a:schemeClr val="tx1"/>
                </a:solidFill>
                <a:latin typeface="+mj-ea"/>
                <a:ea typeface="+mj-ea"/>
              </a:rPr>
              <a:t>。　　　　　　　　　　　　　　　　　　　　　　　　　　　　　　　　　　　　　　　　（</a:t>
            </a: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14</a:t>
            </a:r>
            <a:r>
              <a:rPr lang="ja-JP" altLang="en-US" sz="1600" dirty="0">
                <a:solidFill>
                  <a:schemeClr val="tx1"/>
                </a:solidFill>
                <a:latin typeface="+mj-ea"/>
                <a:ea typeface="+mj-ea"/>
              </a:rPr>
              <a:t>関係）</a:t>
            </a:r>
          </a:p>
        </p:txBody>
      </p:sp>
      <p:sp>
        <p:nvSpPr>
          <p:cNvPr id="22" name="テキスト ボックス 21"/>
          <p:cNvSpPr txBox="1"/>
          <p:nvPr/>
        </p:nvSpPr>
        <p:spPr>
          <a:xfrm>
            <a:off x="335921" y="2420888"/>
            <a:ext cx="8424935" cy="4278094"/>
          </a:xfrm>
          <a:prstGeom prst="rect">
            <a:avLst/>
          </a:prstGeom>
          <a:noFill/>
          <a:ln>
            <a:noFill/>
          </a:ln>
        </p:spPr>
        <p:txBody>
          <a:bodyPr wrap="square" rtlCol="0">
            <a:spAutoFit/>
          </a:bodyPr>
          <a:lstStyle/>
          <a:p>
            <a:pPr algn="l"/>
            <a:r>
              <a:rPr lang="ja-JP" altLang="en-US" sz="1600" dirty="0">
                <a:solidFill>
                  <a:schemeClr val="tx1"/>
                </a:solidFill>
                <a:latin typeface="+mj-ea"/>
                <a:ea typeface="+mj-ea"/>
              </a:rPr>
              <a:t>□特定粉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出等作業の計画で定める事項</a:t>
            </a:r>
          </a:p>
          <a:p>
            <a:pPr algn="l"/>
            <a:r>
              <a:rPr lang="ja-JP" altLang="en-US" sz="1600" dirty="0" smtClean="0">
                <a:solidFill>
                  <a:schemeClr val="tx1"/>
                </a:solidFill>
                <a:latin typeface="+mj-ea"/>
                <a:ea typeface="+mj-ea"/>
              </a:rPr>
              <a:t>　 イ </a:t>
            </a:r>
            <a:r>
              <a:rPr lang="ja-JP" altLang="en-US" sz="1600" dirty="0">
                <a:solidFill>
                  <a:schemeClr val="tx1"/>
                </a:solidFill>
                <a:latin typeface="+mj-ea"/>
                <a:ea typeface="+mj-ea"/>
              </a:rPr>
              <a:t>特定工事の発注者の氏名又は名称及び住所並びに法人にあっては、その代表者の</a:t>
            </a:r>
            <a:r>
              <a:rPr lang="ja-JP" altLang="en-US" sz="1600" dirty="0" smtClean="0">
                <a:solidFill>
                  <a:schemeClr val="tx1"/>
                </a:solidFill>
                <a:latin typeface="+mj-ea"/>
                <a:ea typeface="+mj-ea"/>
              </a:rPr>
              <a:t>氏名</a:t>
            </a:r>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 </a:t>
            </a:r>
            <a:r>
              <a:rPr lang="ja-JP" altLang="en-US" sz="1600" dirty="0">
                <a:solidFill>
                  <a:schemeClr val="tx1"/>
                </a:solidFill>
                <a:latin typeface="+mj-ea"/>
                <a:ea typeface="+mj-ea"/>
              </a:rPr>
              <a:t>　</a:t>
            </a:r>
            <a:r>
              <a:rPr lang="ja-JP" altLang="en-US" sz="1600" dirty="0" smtClean="0">
                <a:solidFill>
                  <a:schemeClr val="tx1"/>
                </a:solidFill>
                <a:latin typeface="+mj-ea"/>
                <a:ea typeface="+mj-ea"/>
              </a:rPr>
              <a:t>ロ </a:t>
            </a:r>
            <a:r>
              <a:rPr lang="ja-JP" altLang="en-US" sz="1600" dirty="0">
                <a:solidFill>
                  <a:schemeClr val="tx1"/>
                </a:solidFill>
                <a:latin typeface="+mj-ea"/>
                <a:ea typeface="+mj-ea"/>
              </a:rPr>
              <a:t>特定工事の場所</a:t>
            </a:r>
          </a:p>
          <a:p>
            <a:pPr algn="l"/>
            <a:r>
              <a:rPr lang="ja-JP" altLang="en-US" sz="1600" dirty="0" smtClean="0">
                <a:solidFill>
                  <a:schemeClr val="tx1"/>
                </a:solidFill>
                <a:latin typeface="+mj-ea"/>
                <a:ea typeface="+mj-ea"/>
              </a:rPr>
              <a:t> 　ハ </a:t>
            </a:r>
            <a:r>
              <a:rPr lang="ja-JP" altLang="en-US" sz="1600" dirty="0">
                <a:solidFill>
                  <a:schemeClr val="tx1"/>
                </a:solidFill>
                <a:latin typeface="+mj-ea"/>
                <a:ea typeface="+mj-ea"/>
              </a:rPr>
              <a:t>特定粉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出等作業の種類</a:t>
            </a:r>
          </a:p>
          <a:p>
            <a:pPr algn="l"/>
            <a:r>
              <a:rPr lang="ja-JP" altLang="en-US" sz="1600" dirty="0" smtClean="0">
                <a:solidFill>
                  <a:schemeClr val="tx1"/>
                </a:solidFill>
                <a:latin typeface="+mj-ea"/>
                <a:ea typeface="+mj-ea"/>
              </a:rPr>
              <a:t> 　ニ </a:t>
            </a:r>
            <a:r>
              <a:rPr lang="ja-JP" altLang="en-US" sz="1600" dirty="0">
                <a:solidFill>
                  <a:schemeClr val="tx1"/>
                </a:solidFill>
                <a:latin typeface="+mj-ea"/>
                <a:ea typeface="+mj-ea"/>
              </a:rPr>
              <a:t>特定粉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出等作業の実施の期間</a:t>
            </a:r>
          </a:p>
          <a:p>
            <a:pPr algn="l"/>
            <a:r>
              <a:rPr lang="ja-JP" altLang="en-US" sz="1600" dirty="0" smtClean="0">
                <a:solidFill>
                  <a:schemeClr val="tx1"/>
                </a:solidFill>
                <a:latin typeface="+mj-ea"/>
                <a:ea typeface="+mj-ea"/>
              </a:rPr>
              <a:t> 　ホ </a:t>
            </a:r>
            <a:r>
              <a:rPr lang="ja-JP" altLang="en-US" sz="1600" dirty="0">
                <a:solidFill>
                  <a:schemeClr val="tx1"/>
                </a:solidFill>
                <a:latin typeface="+mj-ea"/>
                <a:ea typeface="+mj-ea"/>
              </a:rPr>
              <a:t>特定粉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出等作業の対象となる建築物等の部分における特定建築材料の種類並びに</a:t>
            </a:r>
          </a:p>
          <a:p>
            <a:pPr algn="l"/>
            <a:r>
              <a:rPr lang="ja-JP" altLang="en-US" sz="1600" dirty="0" smtClean="0">
                <a:solidFill>
                  <a:schemeClr val="tx1"/>
                </a:solidFill>
                <a:latin typeface="+mj-ea"/>
                <a:ea typeface="+mj-ea"/>
              </a:rPr>
              <a:t>　　　 その</a:t>
            </a:r>
            <a:r>
              <a:rPr lang="ja-JP" altLang="en-US" sz="1600" dirty="0">
                <a:solidFill>
                  <a:schemeClr val="tx1"/>
                </a:solidFill>
                <a:latin typeface="+mj-ea"/>
                <a:ea typeface="+mj-ea"/>
              </a:rPr>
              <a:t>使用箇所及び使用</a:t>
            </a:r>
            <a:r>
              <a:rPr lang="ja-JP" altLang="en-US" sz="1600" dirty="0" smtClean="0">
                <a:solidFill>
                  <a:schemeClr val="tx1"/>
                </a:solidFill>
                <a:latin typeface="+mj-ea"/>
                <a:ea typeface="+mj-ea"/>
              </a:rPr>
              <a:t>面積</a:t>
            </a:r>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　 へ </a:t>
            </a:r>
            <a:r>
              <a:rPr lang="ja-JP" altLang="en-US" sz="1600" dirty="0">
                <a:solidFill>
                  <a:schemeClr val="tx1"/>
                </a:solidFill>
                <a:latin typeface="+mj-ea"/>
                <a:ea typeface="+mj-ea"/>
              </a:rPr>
              <a:t>特定粉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出等作業の</a:t>
            </a:r>
            <a:r>
              <a:rPr lang="ja-JP" altLang="en-US" sz="1600" dirty="0" smtClean="0">
                <a:solidFill>
                  <a:schemeClr val="tx1"/>
                </a:solidFill>
                <a:latin typeface="+mj-ea"/>
                <a:ea typeface="+mj-ea"/>
              </a:rPr>
              <a:t>方法</a:t>
            </a:r>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　 ト 第</a:t>
            </a:r>
            <a:r>
              <a:rPr lang="en-US" altLang="ja-JP" sz="1600" dirty="0" smtClean="0">
                <a:solidFill>
                  <a:schemeClr val="tx1"/>
                </a:solidFill>
                <a:latin typeface="+mj-ea"/>
                <a:ea typeface="+mj-ea"/>
              </a:rPr>
              <a:t>10</a:t>
            </a:r>
            <a:r>
              <a:rPr lang="ja-JP" altLang="en-US" sz="1600" dirty="0">
                <a:solidFill>
                  <a:schemeClr val="tx1"/>
                </a:solidFill>
                <a:latin typeface="+mj-ea"/>
                <a:ea typeface="+mj-ea"/>
              </a:rPr>
              <a:t>条の４第２項各号に掲げる事項</a:t>
            </a:r>
          </a:p>
          <a:p>
            <a:pPr algn="l"/>
            <a:r>
              <a:rPr lang="ja-JP" altLang="en-US" sz="1600" dirty="0" smtClean="0">
                <a:solidFill>
                  <a:schemeClr val="tx1"/>
                </a:solidFill>
                <a:latin typeface="+mj-ea"/>
                <a:ea typeface="+mj-ea"/>
              </a:rPr>
              <a:t>　　・</a:t>
            </a:r>
            <a:r>
              <a:rPr lang="ja-JP" altLang="en-US" sz="1600" dirty="0">
                <a:solidFill>
                  <a:schemeClr val="tx1"/>
                </a:solidFill>
                <a:latin typeface="+mj-ea"/>
                <a:ea typeface="+mj-ea"/>
              </a:rPr>
              <a:t>特定粉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出等作業の対象となる建築物等の概要、配置図及び付近の状況</a:t>
            </a:r>
          </a:p>
          <a:p>
            <a:pPr algn="l"/>
            <a:r>
              <a:rPr lang="ja-JP" altLang="en-US" sz="1600" dirty="0" smtClean="0">
                <a:solidFill>
                  <a:schemeClr val="tx1"/>
                </a:solidFill>
                <a:latin typeface="+mj-ea"/>
                <a:ea typeface="+mj-ea"/>
              </a:rPr>
              <a:t>　　・</a:t>
            </a:r>
            <a:r>
              <a:rPr lang="ja-JP" altLang="en-US" sz="1600" dirty="0">
                <a:solidFill>
                  <a:schemeClr val="tx1"/>
                </a:solidFill>
                <a:latin typeface="+mj-ea"/>
                <a:ea typeface="+mj-ea"/>
              </a:rPr>
              <a:t>特定粉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出等作業の工程を明示した特定工事の工程の概要</a:t>
            </a:r>
          </a:p>
          <a:p>
            <a:pPr algn="l"/>
            <a:r>
              <a:rPr lang="ja-JP" altLang="en-US" sz="1600" dirty="0" smtClean="0">
                <a:solidFill>
                  <a:schemeClr val="tx1"/>
                </a:solidFill>
                <a:latin typeface="+mj-ea"/>
                <a:ea typeface="+mj-ea"/>
              </a:rPr>
              <a:t>　　・</a:t>
            </a:r>
            <a:r>
              <a:rPr lang="ja-JP" altLang="en-US" sz="1600" dirty="0">
                <a:solidFill>
                  <a:schemeClr val="tx1"/>
                </a:solidFill>
                <a:latin typeface="+mj-ea"/>
                <a:ea typeface="+mj-ea"/>
              </a:rPr>
              <a:t>特定工事の元請業者又は自主施工者の現場責任者の氏名及び連絡場所</a:t>
            </a:r>
          </a:p>
          <a:p>
            <a:pPr algn="l"/>
            <a:r>
              <a:rPr lang="ja-JP" altLang="en-US" sz="1600" dirty="0" smtClean="0">
                <a:solidFill>
                  <a:schemeClr val="tx1"/>
                </a:solidFill>
                <a:latin typeface="+mj-ea"/>
                <a:ea typeface="+mj-ea"/>
              </a:rPr>
              <a:t>　　・</a:t>
            </a:r>
            <a:r>
              <a:rPr lang="ja-JP" altLang="en-US" sz="1600" dirty="0">
                <a:solidFill>
                  <a:schemeClr val="tx1"/>
                </a:solidFill>
                <a:latin typeface="+mj-ea"/>
                <a:ea typeface="+mj-ea"/>
              </a:rPr>
              <a:t>下請負人が特定粉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出等作業を実施する場合の当該下請負人の現場責任者の</a:t>
            </a:r>
            <a:r>
              <a:rPr lang="ja-JP" altLang="en-US" sz="1600" dirty="0" smtClean="0">
                <a:solidFill>
                  <a:schemeClr val="tx1"/>
                </a:solidFill>
                <a:latin typeface="+mj-ea"/>
                <a:ea typeface="+mj-ea"/>
              </a:rPr>
              <a:t>氏名及</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err="1" smtClean="0">
                <a:solidFill>
                  <a:schemeClr val="tx1"/>
                </a:solidFill>
                <a:latin typeface="+mj-ea"/>
                <a:ea typeface="+mj-ea"/>
              </a:rPr>
              <a:t>び</a:t>
            </a:r>
            <a:r>
              <a:rPr lang="ja-JP" altLang="en-US" sz="1600" dirty="0" smtClean="0">
                <a:solidFill>
                  <a:schemeClr val="tx1"/>
                </a:solidFill>
                <a:latin typeface="+mj-ea"/>
                <a:ea typeface="+mj-ea"/>
              </a:rPr>
              <a:t>連絡場所</a:t>
            </a:r>
            <a:endParaRPr lang="en-US" altLang="ja-JP" sz="1600" dirty="0" smtClean="0">
              <a:solidFill>
                <a:schemeClr val="tx1"/>
              </a:solidFill>
              <a:latin typeface="+mj-ea"/>
              <a:ea typeface="+mj-ea"/>
            </a:endParaRPr>
          </a:p>
          <a:p>
            <a:pPr algn="l"/>
            <a:endParaRPr lang="en-US" altLang="ja-JP" sz="1600" dirty="0" smtClean="0">
              <a:solidFill>
                <a:schemeClr val="tx1"/>
              </a:solidFill>
              <a:latin typeface="+mj-ea"/>
              <a:ea typeface="+mj-ea"/>
            </a:endParaRPr>
          </a:p>
          <a:p>
            <a:pPr algn="l"/>
            <a:r>
              <a:rPr lang="en-US" altLang="ja-JP" sz="1600" dirty="0" smtClean="0">
                <a:solidFill>
                  <a:srgbClr val="FF0000"/>
                </a:solidFill>
                <a:latin typeface="+mj-ea"/>
                <a:ea typeface="+mj-ea"/>
              </a:rPr>
              <a:t>※</a:t>
            </a:r>
            <a:r>
              <a:rPr lang="ja-JP" altLang="en-US" sz="1600" dirty="0" smtClean="0">
                <a:solidFill>
                  <a:srgbClr val="FF0000"/>
                </a:solidFill>
                <a:latin typeface="+mj-ea"/>
                <a:ea typeface="+mj-ea"/>
              </a:rPr>
              <a:t>レベル３建材の特定工事でも作業計画を定める必要がある。</a:t>
            </a:r>
            <a:endParaRPr lang="en-US" altLang="ja-JP" sz="1600" dirty="0" smtClean="0">
              <a:solidFill>
                <a:srgbClr val="FF0000"/>
              </a:solidFill>
              <a:latin typeface="+mj-ea"/>
              <a:ea typeface="+mj-ea"/>
            </a:endParaRPr>
          </a:p>
          <a:p>
            <a:pPr algn="l"/>
            <a:r>
              <a:rPr lang="en-US" altLang="ja-JP" sz="1600" dirty="0" smtClean="0">
                <a:solidFill>
                  <a:srgbClr val="FF0000"/>
                </a:solidFill>
                <a:latin typeface="+mj-ea"/>
                <a:ea typeface="+mj-ea"/>
              </a:rPr>
              <a:t>※</a:t>
            </a:r>
            <a:r>
              <a:rPr lang="ja-JP" altLang="en-US" sz="1600" dirty="0" smtClean="0">
                <a:solidFill>
                  <a:srgbClr val="FF0000"/>
                </a:solidFill>
                <a:latin typeface="+mj-ea"/>
                <a:ea typeface="+mj-ea"/>
              </a:rPr>
              <a:t>作業計画の策定方法は環境省マニュアルのｐ．１０２を参照</a:t>
            </a:r>
            <a:endParaRPr lang="en-US" altLang="ja-JP" sz="1600" dirty="0" smtClean="0">
              <a:solidFill>
                <a:srgbClr val="FF0000"/>
              </a:solidFill>
              <a:latin typeface="+mj-ea"/>
              <a:ea typeface="+mj-ea"/>
            </a:endParaRPr>
          </a:p>
        </p:txBody>
      </p:sp>
      <p:sp>
        <p:nvSpPr>
          <p:cNvPr id="6" name="テキスト ボックス 5"/>
          <p:cNvSpPr txBox="1"/>
          <p:nvPr/>
        </p:nvSpPr>
        <p:spPr>
          <a:xfrm>
            <a:off x="339026" y="1340768"/>
            <a:ext cx="8424935" cy="1077218"/>
          </a:xfrm>
          <a:prstGeom prst="rect">
            <a:avLst/>
          </a:prstGeom>
          <a:solidFill>
            <a:srgbClr val="FFF0C1"/>
          </a:solidFill>
          <a:ln>
            <a:solidFill>
              <a:schemeClr val="tx1"/>
            </a:solidFill>
          </a:ln>
        </p:spPr>
        <p:txBody>
          <a:bodyPr wrap="square" rtlCol="0">
            <a:spAutoFit/>
          </a:bodyPr>
          <a:lstStyle/>
          <a:p>
            <a:pPr algn="l"/>
            <a:r>
              <a:rPr lang="ja-JP" altLang="en-US" sz="1600" b="1" dirty="0" smtClean="0">
                <a:solidFill>
                  <a:schemeClr val="tx1"/>
                </a:solidFill>
                <a:latin typeface="+mj-ea"/>
                <a:ea typeface="+mj-ea"/>
              </a:rPr>
              <a:t>＜作業基準＞</a:t>
            </a:r>
            <a:endParaRPr lang="en-US" altLang="ja-JP" sz="1600" b="1" dirty="0" smtClean="0">
              <a:solidFill>
                <a:schemeClr val="tx1"/>
              </a:solidFill>
              <a:latin typeface="+mj-ea"/>
              <a:ea typeface="+mj-ea"/>
            </a:endParaRPr>
          </a:p>
          <a:p>
            <a:pPr algn="l"/>
            <a:r>
              <a:rPr lang="ja-JP" altLang="en-US" sz="1600" dirty="0">
                <a:solidFill>
                  <a:schemeClr val="tx1"/>
                </a:solidFill>
                <a:latin typeface="+mj-ea"/>
                <a:ea typeface="+mj-ea"/>
              </a:rPr>
              <a:t>特定工事の元請業者又は自主施工者は、当該特定工事における</a:t>
            </a:r>
            <a:r>
              <a:rPr lang="ja-JP" altLang="en-US" sz="1600" dirty="0">
                <a:solidFill>
                  <a:srgbClr val="FF0000"/>
                </a:solidFill>
                <a:latin typeface="+mj-ea"/>
                <a:ea typeface="+mj-ea"/>
              </a:rPr>
              <a:t>特定粉</a:t>
            </a:r>
            <a:r>
              <a:rPr lang="ja-JP" altLang="en-US" sz="1600" dirty="0" err="1">
                <a:solidFill>
                  <a:srgbClr val="FF0000"/>
                </a:solidFill>
                <a:latin typeface="+mj-ea"/>
                <a:ea typeface="+mj-ea"/>
              </a:rPr>
              <a:t>じん排</a:t>
            </a:r>
            <a:r>
              <a:rPr lang="ja-JP" altLang="en-US" sz="1600" dirty="0">
                <a:solidFill>
                  <a:srgbClr val="FF0000"/>
                </a:solidFill>
                <a:latin typeface="+mj-ea"/>
                <a:ea typeface="+mj-ea"/>
              </a:rPr>
              <a:t>出作業の開始前</a:t>
            </a:r>
            <a:r>
              <a:rPr lang="ja-JP" altLang="en-US" sz="1600" dirty="0">
                <a:solidFill>
                  <a:schemeClr val="tx1"/>
                </a:solidFill>
                <a:latin typeface="+mj-ea"/>
                <a:ea typeface="+mj-ea"/>
              </a:rPr>
              <a:t>に、次</a:t>
            </a:r>
            <a:r>
              <a:rPr lang="ja-JP" altLang="en-US" sz="1600" dirty="0" smtClean="0">
                <a:solidFill>
                  <a:schemeClr val="tx1"/>
                </a:solidFill>
                <a:latin typeface="+mj-ea"/>
                <a:ea typeface="+mj-ea"/>
              </a:rPr>
              <a:t>に掲げる</a:t>
            </a:r>
            <a:r>
              <a:rPr lang="ja-JP" altLang="en-US" sz="1600" dirty="0">
                <a:solidFill>
                  <a:schemeClr val="tx1"/>
                </a:solidFill>
                <a:latin typeface="+mj-ea"/>
                <a:ea typeface="+mj-ea"/>
              </a:rPr>
              <a:t>事項を記録した</a:t>
            </a:r>
            <a:r>
              <a:rPr lang="ja-JP" altLang="en-US" sz="1600" dirty="0">
                <a:solidFill>
                  <a:srgbClr val="FF0000"/>
                </a:solidFill>
                <a:latin typeface="+mj-ea"/>
                <a:ea typeface="+mj-ea"/>
              </a:rPr>
              <a:t>当該特定粉じん排出等作業の計画を作成し、当該計画に基づき当該特定粉じん</a:t>
            </a:r>
            <a:r>
              <a:rPr lang="ja-JP" altLang="en-US" sz="1600" dirty="0" smtClean="0">
                <a:solidFill>
                  <a:srgbClr val="FF0000"/>
                </a:solidFill>
                <a:latin typeface="+mj-ea"/>
                <a:ea typeface="+mj-ea"/>
              </a:rPr>
              <a:t>排出</a:t>
            </a:r>
            <a:r>
              <a:rPr lang="ja-JP" altLang="en-US" sz="1600" dirty="0">
                <a:solidFill>
                  <a:srgbClr val="FF0000"/>
                </a:solidFill>
                <a:latin typeface="+mj-ea"/>
                <a:ea typeface="+mj-ea"/>
              </a:rPr>
              <a:t>等作業を行う</a:t>
            </a:r>
            <a:r>
              <a:rPr lang="ja-JP" altLang="en-US" sz="1600" dirty="0">
                <a:solidFill>
                  <a:schemeClr val="tx1"/>
                </a:solidFill>
                <a:latin typeface="+mj-ea"/>
                <a:ea typeface="+mj-ea"/>
              </a:rPr>
              <a:t>こと</a:t>
            </a:r>
            <a:r>
              <a:rPr lang="ja-JP" altLang="en-US" sz="1600" dirty="0" smtClean="0">
                <a:solidFill>
                  <a:schemeClr val="tx1"/>
                </a:solidFill>
                <a:latin typeface="+mj-ea"/>
                <a:ea typeface="+mj-ea"/>
              </a:rPr>
              <a:t>。　　　　　　　　　　　　　　　　　　　　　　 </a:t>
            </a:r>
            <a:r>
              <a:rPr lang="ja-JP" altLang="en-US" sz="1600" dirty="0">
                <a:solidFill>
                  <a:schemeClr val="tx1"/>
                </a:solidFill>
                <a:latin typeface="+mj-ea"/>
                <a:ea typeface="+mj-ea"/>
              </a:rPr>
              <a:t>（新規則第</a:t>
            </a:r>
            <a:r>
              <a:rPr lang="en-US" altLang="ja-JP" sz="1600" dirty="0">
                <a:solidFill>
                  <a:schemeClr val="tx1"/>
                </a:solidFill>
                <a:latin typeface="+mj-ea"/>
                <a:ea typeface="+mj-ea"/>
              </a:rPr>
              <a:t>16</a:t>
            </a:r>
            <a:r>
              <a:rPr lang="ja-JP" altLang="en-US" sz="1600" dirty="0">
                <a:solidFill>
                  <a:schemeClr val="tx1"/>
                </a:solidFill>
                <a:latin typeface="+mj-ea"/>
                <a:ea typeface="+mj-ea"/>
              </a:rPr>
              <a:t>条の４）</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04494852"/>
      </p:ext>
    </p:extLst>
  </p:cSld>
  <p:clrMapOvr>
    <a:masterClrMapping/>
  </p:clrMapOvr>
  <mc:AlternateContent xmlns:mc="http://schemas.openxmlformats.org/markup-compatibility/2006" xmlns:p14="http://schemas.microsoft.com/office/powerpoint/2010/main">
    <mc:Choice Requires="p14">
      <p:transition spd="slow" p14:dur="2000" advTm="77157"/>
    </mc:Choice>
    <mc:Fallback xmlns="">
      <p:transition spd="slow" advTm="7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80386" y="6497677"/>
            <a:ext cx="2133600" cy="315699"/>
          </a:xfrm>
        </p:spPr>
        <p:txBody>
          <a:bodyPr/>
          <a:lstStyle/>
          <a:p>
            <a:fld id="{2AA345FF-F491-48AC-8FD0-B249C49F2375}" type="slidenum">
              <a:rPr kumimoji="1" lang="ja-JP" altLang="en-US" smtClean="0">
                <a:latin typeface="+mj-ea"/>
                <a:ea typeface="+mj-ea"/>
              </a:rPr>
              <a:t>18</a:t>
            </a:fld>
            <a:endParaRPr kumimoji="1" lang="ja-JP" altLang="en-US" dirty="0">
              <a:latin typeface="+mj-ea"/>
              <a:ea typeface="+mj-ea"/>
            </a:endParaRPr>
          </a:p>
        </p:txBody>
      </p:sp>
      <p:sp>
        <p:nvSpPr>
          <p:cNvPr id="9" name="テキスト ボックス 8"/>
          <p:cNvSpPr txBox="1"/>
          <p:nvPr/>
        </p:nvSpPr>
        <p:spPr>
          <a:xfrm>
            <a:off x="339026" y="175573"/>
            <a:ext cx="8424935" cy="584775"/>
          </a:xfrm>
          <a:prstGeom prst="rect">
            <a:avLst/>
          </a:prstGeom>
          <a:noFill/>
          <a:ln>
            <a:noFill/>
          </a:ln>
        </p:spPr>
        <p:txBody>
          <a:bodyPr wrap="square" rtlCol="0">
            <a:spAutoFit/>
          </a:bodyPr>
          <a:lstStyle/>
          <a:p>
            <a:pPr algn="l"/>
            <a:r>
              <a:rPr lang="ja-JP" altLang="en-US" sz="1600" b="1" dirty="0" smtClean="0">
                <a:solidFill>
                  <a:schemeClr val="tx1"/>
                </a:solidFill>
                <a:latin typeface="+mj-ea"/>
                <a:ea typeface="+mj-ea"/>
              </a:rPr>
              <a:t>＜特定粉</a:t>
            </a:r>
            <a:r>
              <a:rPr lang="ja-JP" altLang="en-US" sz="1600" b="1" dirty="0" err="1" smtClean="0">
                <a:solidFill>
                  <a:schemeClr val="tx1"/>
                </a:solidFill>
                <a:latin typeface="+mj-ea"/>
                <a:ea typeface="+mj-ea"/>
              </a:rPr>
              <a:t>じん排</a:t>
            </a:r>
            <a:r>
              <a:rPr lang="ja-JP" altLang="en-US" sz="1600" b="1" dirty="0" smtClean="0">
                <a:solidFill>
                  <a:schemeClr val="tx1"/>
                </a:solidFill>
                <a:latin typeface="+mj-ea"/>
                <a:ea typeface="+mj-ea"/>
              </a:rPr>
              <a:t>出等作業の作業基準＞</a:t>
            </a:r>
            <a:endParaRPr lang="en-US" altLang="ja-JP" sz="1600" b="1" dirty="0" smtClean="0">
              <a:solidFill>
                <a:schemeClr val="tx1"/>
              </a:solidFill>
              <a:latin typeface="+mj-ea"/>
              <a:ea typeface="+mj-ea"/>
            </a:endParaRPr>
          </a:p>
          <a:p>
            <a:pPr algn="l"/>
            <a:r>
              <a:rPr lang="ja-JP" altLang="en-US" sz="1600" dirty="0">
                <a:solidFill>
                  <a:schemeClr val="tx1"/>
                </a:solidFill>
                <a:latin typeface="+mj-ea"/>
                <a:ea typeface="+mj-ea"/>
              </a:rPr>
              <a:t>石綿含有成形板等又は石綿含有仕上塗材について作業基準を新設（新規則第</a:t>
            </a:r>
            <a:r>
              <a:rPr lang="en-US" altLang="ja-JP" sz="1600" dirty="0">
                <a:solidFill>
                  <a:schemeClr val="tx1"/>
                </a:solidFill>
                <a:latin typeface="+mj-ea"/>
                <a:ea typeface="+mj-ea"/>
              </a:rPr>
              <a:t>16</a:t>
            </a:r>
            <a:r>
              <a:rPr lang="ja-JP" altLang="en-US" sz="1600" dirty="0">
                <a:solidFill>
                  <a:schemeClr val="tx1"/>
                </a:solidFill>
                <a:latin typeface="+mj-ea"/>
                <a:ea typeface="+mj-ea"/>
              </a:rPr>
              <a:t>条の４第６号）</a:t>
            </a:r>
            <a:endParaRPr lang="en-US" altLang="ja-JP" sz="1600" dirty="0" smtClean="0">
              <a:solidFill>
                <a:schemeClr val="tx1"/>
              </a:solidFill>
              <a:latin typeface="+mj-ea"/>
              <a:ea typeface="+mj-ea"/>
            </a:endParaRPr>
          </a:p>
        </p:txBody>
      </p:sp>
      <p:sp>
        <p:nvSpPr>
          <p:cNvPr id="22" name="テキスト ボックス 21"/>
          <p:cNvSpPr txBox="1"/>
          <p:nvPr/>
        </p:nvSpPr>
        <p:spPr>
          <a:xfrm>
            <a:off x="339026" y="4635713"/>
            <a:ext cx="6852897" cy="1815882"/>
          </a:xfrm>
          <a:prstGeom prst="rect">
            <a:avLst/>
          </a:prstGeom>
          <a:noFill/>
          <a:ln>
            <a:noFill/>
          </a:ln>
        </p:spPr>
        <p:txBody>
          <a:bodyPr wrap="square" rtlCol="0">
            <a:spAutoFit/>
          </a:bodyPr>
          <a:lstStyle/>
          <a:p>
            <a:pPr algn="l"/>
            <a:r>
              <a:rPr lang="en-US" altLang="ja-JP" sz="1400" dirty="0" smtClean="0">
                <a:solidFill>
                  <a:schemeClr val="tx1"/>
                </a:solidFill>
                <a:latin typeface="+mj-ea"/>
                <a:ea typeface="+mj-ea"/>
              </a:rPr>
              <a:t>※</a:t>
            </a:r>
            <a:r>
              <a:rPr lang="ja-JP" altLang="en-US" sz="1400" dirty="0" smtClean="0">
                <a:solidFill>
                  <a:schemeClr val="tx1"/>
                </a:solidFill>
                <a:latin typeface="+mj-ea"/>
                <a:ea typeface="+mj-ea"/>
              </a:rPr>
              <a:t>１　特定建築材料や固定具が劣化している場合、特定建築材料の大きさ、重量、施工箇</a:t>
            </a:r>
            <a:endParaRPr lang="en-US" altLang="ja-JP" sz="1400" dirty="0" smtClean="0">
              <a:solidFill>
                <a:schemeClr val="tx1"/>
              </a:solidFill>
              <a:latin typeface="+mj-ea"/>
              <a:ea typeface="+mj-ea"/>
            </a:endParaRPr>
          </a:p>
          <a:p>
            <a:pPr algn="l"/>
            <a:r>
              <a:rPr lang="ja-JP" altLang="en-US" sz="1400" dirty="0">
                <a:solidFill>
                  <a:schemeClr val="tx1"/>
                </a:solidFill>
                <a:latin typeface="+mj-ea"/>
                <a:ea typeface="+mj-ea"/>
              </a:rPr>
              <a:t>　</a:t>
            </a:r>
            <a:r>
              <a:rPr lang="ja-JP" altLang="en-US" sz="1400" dirty="0" smtClean="0">
                <a:solidFill>
                  <a:schemeClr val="tx1"/>
                </a:solidFill>
                <a:latin typeface="+mj-ea"/>
                <a:ea typeface="+mj-ea"/>
              </a:rPr>
              <a:t>　所等によって取り外しが物理的に困難な場合など、除去する特定建築材料や作業場の</a:t>
            </a:r>
            <a:endParaRPr lang="en-US" altLang="ja-JP" sz="1400" dirty="0" smtClean="0">
              <a:solidFill>
                <a:schemeClr val="tx1"/>
              </a:solidFill>
              <a:latin typeface="+mj-ea"/>
              <a:ea typeface="+mj-ea"/>
            </a:endParaRPr>
          </a:p>
          <a:p>
            <a:pPr algn="l"/>
            <a:r>
              <a:rPr lang="ja-JP" altLang="en-US" sz="1400" dirty="0">
                <a:solidFill>
                  <a:schemeClr val="tx1"/>
                </a:solidFill>
                <a:latin typeface="+mj-ea"/>
                <a:ea typeface="+mj-ea"/>
              </a:rPr>
              <a:t>　</a:t>
            </a:r>
            <a:r>
              <a:rPr lang="ja-JP" altLang="en-US" sz="1400" dirty="0" smtClean="0">
                <a:solidFill>
                  <a:schemeClr val="tx1"/>
                </a:solidFill>
                <a:latin typeface="+mj-ea"/>
                <a:ea typeface="+mj-ea"/>
              </a:rPr>
              <a:t>　状況等によって切断、破砕せざるを得ない場合をいう。</a:t>
            </a:r>
            <a:endParaRPr lang="en-US" altLang="ja-JP" sz="1400" dirty="0" smtClean="0">
              <a:solidFill>
                <a:schemeClr val="tx1"/>
              </a:solidFill>
              <a:latin typeface="+mj-ea"/>
              <a:ea typeface="+mj-ea"/>
            </a:endParaRPr>
          </a:p>
          <a:p>
            <a:pPr algn="r"/>
            <a:r>
              <a:rPr lang="ja-JP" altLang="en-US" sz="1400" dirty="0" smtClean="0">
                <a:solidFill>
                  <a:schemeClr val="tx1"/>
                </a:solidFill>
                <a:latin typeface="+mj-ea"/>
                <a:ea typeface="+mj-ea"/>
              </a:rPr>
              <a:t>（令和２年１１月３０日付環境省施行通知）</a:t>
            </a:r>
            <a:endParaRPr lang="en-US" altLang="ja-JP" sz="1400" dirty="0" smtClean="0">
              <a:solidFill>
                <a:schemeClr val="tx1"/>
              </a:solidFill>
              <a:latin typeface="+mj-ea"/>
              <a:ea typeface="+mj-ea"/>
            </a:endParaRPr>
          </a:p>
          <a:p>
            <a:pPr algn="l"/>
            <a:r>
              <a:rPr lang="en-US" altLang="ja-JP" sz="1400" dirty="0" smtClean="0">
                <a:solidFill>
                  <a:schemeClr val="tx1"/>
                </a:solidFill>
                <a:latin typeface="+mj-ea"/>
                <a:ea typeface="+mj-ea"/>
              </a:rPr>
              <a:t>※</a:t>
            </a:r>
            <a:r>
              <a:rPr lang="ja-JP" altLang="en-US" sz="1400" dirty="0" smtClean="0">
                <a:solidFill>
                  <a:schemeClr val="tx1"/>
                </a:solidFill>
                <a:latin typeface="+mj-ea"/>
                <a:ea typeface="+mj-ea"/>
              </a:rPr>
              <a:t>２　作業場所をプラスチックシート等で囲うことを指し、負圧管理までは要しない。</a:t>
            </a:r>
            <a:endParaRPr lang="en-US" altLang="ja-JP" sz="1400" dirty="0" smtClean="0">
              <a:solidFill>
                <a:schemeClr val="tx1"/>
              </a:solidFill>
              <a:latin typeface="+mj-ea"/>
              <a:ea typeface="+mj-ea"/>
            </a:endParaRPr>
          </a:p>
          <a:p>
            <a:pPr algn="l"/>
            <a:endParaRPr lang="en-US" altLang="ja-JP" sz="1400" dirty="0">
              <a:solidFill>
                <a:schemeClr val="tx1"/>
              </a:solidFill>
              <a:latin typeface="+mj-ea"/>
              <a:ea typeface="+mj-ea"/>
            </a:endParaRPr>
          </a:p>
          <a:p>
            <a:pPr algn="l"/>
            <a:endParaRPr lang="en-US" altLang="ja-JP" sz="1400" dirty="0" smtClean="0">
              <a:solidFill>
                <a:schemeClr val="tx1"/>
              </a:solidFill>
              <a:latin typeface="+mj-ea"/>
              <a:ea typeface="+mj-ea"/>
            </a:endParaRPr>
          </a:p>
          <a:p>
            <a:pPr algn="l"/>
            <a:r>
              <a:rPr lang="ja-JP" altLang="en-US" sz="1400" dirty="0" smtClean="0">
                <a:solidFill>
                  <a:schemeClr val="tx1"/>
                </a:solidFill>
                <a:latin typeface="+mj-ea"/>
                <a:ea typeface="+mj-ea"/>
              </a:rPr>
              <a:t>　</a:t>
            </a:r>
            <a:r>
              <a:rPr lang="ja-JP" altLang="en-US" sz="1400" dirty="0" smtClean="0">
                <a:solidFill>
                  <a:srgbClr val="FF0000"/>
                </a:solidFill>
                <a:latin typeface="+mj-ea"/>
                <a:ea typeface="+mj-ea"/>
              </a:rPr>
              <a:t>石綿含有成形板等の除去作業は、環境省マニュアルｐ．１７５～を参照</a:t>
            </a:r>
            <a:endParaRPr lang="en-US" altLang="ja-JP" sz="1400" dirty="0" smtClean="0">
              <a:solidFill>
                <a:srgbClr val="FF0000"/>
              </a:solidFill>
              <a:latin typeface="+mj-ea"/>
              <a:ea typeface="+mj-ea"/>
            </a:endParaRPr>
          </a:p>
        </p:txBody>
      </p:sp>
      <p:sp>
        <p:nvSpPr>
          <p:cNvPr id="6" name="テキスト ボックス 5"/>
          <p:cNvSpPr txBox="1"/>
          <p:nvPr/>
        </p:nvSpPr>
        <p:spPr>
          <a:xfrm>
            <a:off x="339026" y="753666"/>
            <a:ext cx="8424935" cy="3539430"/>
          </a:xfrm>
          <a:prstGeom prst="rect">
            <a:avLst/>
          </a:prstGeom>
          <a:solidFill>
            <a:srgbClr val="FFF0C1"/>
          </a:solidFill>
          <a:ln>
            <a:solidFill>
              <a:schemeClr val="tx1"/>
            </a:solidFill>
          </a:ln>
        </p:spPr>
        <p:txBody>
          <a:bodyPr wrap="square" rtlCol="0">
            <a:spAutoFit/>
          </a:bodyPr>
          <a:lstStyle/>
          <a:p>
            <a:pPr algn="l"/>
            <a:r>
              <a:rPr lang="ja-JP" altLang="en-US" sz="1600" dirty="0">
                <a:solidFill>
                  <a:schemeClr val="tx1"/>
                </a:solidFill>
                <a:latin typeface="+mj-ea"/>
                <a:ea typeface="+mj-ea"/>
              </a:rPr>
              <a:t>①</a:t>
            </a:r>
            <a:r>
              <a:rPr lang="ja-JP" altLang="en-US" sz="1600" dirty="0">
                <a:solidFill>
                  <a:srgbClr val="FF0000"/>
                </a:solidFill>
                <a:latin typeface="+mj-ea"/>
                <a:ea typeface="+mj-ea"/>
              </a:rPr>
              <a:t>石綿含有成形板等</a:t>
            </a:r>
            <a:r>
              <a:rPr lang="ja-JP" altLang="en-US" sz="1600" dirty="0">
                <a:solidFill>
                  <a:schemeClr val="tx1"/>
                </a:solidFill>
                <a:latin typeface="+mj-ea"/>
                <a:ea typeface="+mj-ea"/>
              </a:rPr>
              <a:t>（新規則別表</a:t>
            </a:r>
            <a:r>
              <a:rPr lang="ja-JP" altLang="en-US" sz="1600" dirty="0" smtClean="0">
                <a:solidFill>
                  <a:schemeClr val="tx1"/>
                </a:solidFill>
                <a:latin typeface="+mj-ea"/>
                <a:ea typeface="+mj-ea"/>
              </a:rPr>
              <a:t>第７　４</a:t>
            </a:r>
            <a:r>
              <a:rPr lang="ja-JP" altLang="en-US" sz="1600" dirty="0">
                <a:solidFill>
                  <a:schemeClr val="tx1"/>
                </a:solidFill>
                <a:latin typeface="+mj-ea"/>
                <a:ea typeface="+mj-ea"/>
              </a:rPr>
              <a:t>の項に規定）</a:t>
            </a: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次</a:t>
            </a:r>
            <a:r>
              <a:rPr lang="ja-JP" altLang="en-US" sz="1600" dirty="0">
                <a:solidFill>
                  <a:schemeClr val="tx1"/>
                </a:solidFill>
                <a:latin typeface="+mj-ea"/>
                <a:ea typeface="+mj-ea"/>
              </a:rPr>
              <a:t>に掲げる事項を遵守して作業の対象となる建築物等に使用されている特定建築材料を除去するか</a:t>
            </a:r>
            <a:r>
              <a:rPr lang="ja-JP" altLang="en-US" sz="1600" dirty="0" smtClean="0">
                <a:solidFill>
                  <a:schemeClr val="tx1"/>
                </a:solidFill>
                <a:latin typeface="+mj-ea"/>
                <a:ea typeface="+mj-ea"/>
              </a:rPr>
              <a:t>、又</a:t>
            </a:r>
            <a:r>
              <a:rPr lang="ja-JP" altLang="en-US" sz="1600" dirty="0">
                <a:solidFill>
                  <a:schemeClr val="tx1"/>
                </a:solidFill>
                <a:latin typeface="+mj-ea"/>
                <a:ea typeface="+mj-ea"/>
              </a:rPr>
              <a:t>はこれと同等以上の効果を有する措置を講じること。</a:t>
            </a:r>
          </a:p>
          <a:p>
            <a:pPr algn="l"/>
            <a:r>
              <a:rPr lang="ja-JP" altLang="en-US" sz="1600" dirty="0" smtClean="0">
                <a:solidFill>
                  <a:schemeClr val="tx1"/>
                </a:solidFill>
                <a:latin typeface="+mj-ea"/>
                <a:ea typeface="+mj-ea"/>
              </a:rPr>
              <a:t>　イ </a:t>
            </a:r>
            <a:r>
              <a:rPr lang="ja-JP" altLang="en-US" sz="1600" dirty="0">
                <a:solidFill>
                  <a:schemeClr val="tx1"/>
                </a:solidFill>
                <a:latin typeface="+mj-ea"/>
                <a:ea typeface="+mj-ea"/>
              </a:rPr>
              <a:t>特定建築材料を、</a:t>
            </a:r>
            <a:r>
              <a:rPr lang="ja-JP" altLang="en-US" sz="1600" dirty="0">
                <a:solidFill>
                  <a:srgbClr val="FF0000"/>
                </a:solidFill>
                <a:latin typeface="+mj-ea"/>
                <a:ea typeface="+mj-ea"/>
              </a:rPr>
              <a:t>切断、破砕等することなくそのまま建築物等から取り外す</a:t>
            </a:r>
            <a:r>
              <a:rPr lang="ja-JP" altLang="en-US" sz="1600" dirty="0">
                <a:solidFill>
                  <a:schemeClr val="tx1"/>
                </a:solidFill>
                <a:latin typeface="+mj-ea"/>
                <a:ea typeface="+mj-ea"/>
              </a:rPr>
              <a:t>こと。</a:t>
            </a:r>
          </a:p>
          <a:p>
            <a:pPr algn="l"/>
            <a:r>
              <a:rPr lang="ja-JP" altLang="en-US" sz="1600" dirty="0" smtClean="0">
                <a:solidFill>
                  <a:schemeClr val="tx1"/>
                </a:solidFill>
                <a:latin typeface="+mj-ea"/>
                <a:ea typeface="+mj-ea"/>
              </a:rPr>
              <a:t>　ロ </a:t>
            </a:r>
            <a:r>
              <a:rPr lang="ja-JP" altLang="en-US" sz="1600" dirty="0">
                <a:solidFill>
                  <a:schemeClr val="tx1"/>
                </a:solidFill>
                <a:latin typeface="+mj-ea"/>
                <a:ea typeface="+mj-ea"/>
              </a:rPr>
              <a:t>イの方法により特定建築材料（ハに規定するものを除く。）を除去することが技術上著しく</a:t>
            </a:r>
            <a:r>
              <a:rPr lang="ja-JP" altLang="en-US" sz="1600" dirty="0" smtClean="0">
                <a:solidFill>
                  <a:schemeClr val="tx1"/>
                </a:solidFill>
                <a:latin typeface="+mj-ea"/>
                <a:ea typeface="+mj-ea"/>
              </a:rPr>
              <a:t>困難</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なとき</a:t>
            </a:r>
            <a:r>
              <a:rPr lang="en-US" altLang="ja-JP" sz="1600" baseline="30000" dirty="0" smtClean="0">
                <a:solidFill>
                  <a:schemeClr val="tx1"/>
                </a:solidFill>
                <a:latin typeface="+mj-ea"/>
                <a:ea typeface="+mj-ea"/>
              </a:rPr>
              <a:t>※</a:t>
            </a:r>
            <a:r>
              <a:rPr lang="ja-JP" altLang="en-US" sz="1600" baseline="30000" dirty="0" smtClean="0">
                <a:solidFill>
                  <a:schemeClr val="tx1"/>
                </a:solidFill>
                <a:latin typeface="+mj-ea"/>
                <a:ea typeface="+mj-ea"/>
              </a:rPr>
              <a:t>１</a:t>
            </a:r>
            <a:r>
              <a:rPr lang="ja-JP" altLang="en-US" sz="1600" dirty="0" smtClean="0">
                <a:solidFill>
                  <a:schemeClr val="tx1"/>
                </a:solidFill>
                <a:latin typeface="+mj-ea"/>
                <a:ea typeface="+mj-ea"/>
              </a:rPr>
              <a:t>又</a:t>
            </a:r>
            <a:r>
              <a:rPr lang="ja-JP" altLang="en-US" sz="1600" dirty="0">
                <a:solidFill>
                  <a:schemeClr val="tx1"/>
                </a:solidFill>
                <a:latin typeface="+mj-ea"/>
                <a:ea typeface="+mj-ea"/>
              </a:rPr>
              <a:t>は一部除去の場合など改造・補修作業の性質上適しないときは、</a:t>
            </a:r>
            <a:r>
              <a:rPr lang="ja-JP" altLang="en-US" sz="1600" dirty="0">
                <a:solidFill>
                  <a:srgbClr val="FF0000"/>
                </a:solidFill>
                <a:latin typeface="+mj-ea"/>
                <a:ea typeface="+mj-ea"/>
              </a:rPr>
              <a:t>除去する特定</a:t>
            </a:r>
            <a:r>
              <a:rPr lang="ja-JP" altLang="en-US" sz="1600" dirty="0" smtClean="0">
                <a:solidFill>
                  <a:srgbClr val="FF0000"/>
                </a:solidFill>
                <a:latin typeface="+mj-ea"/>
                <a:ea typeface="+mj-ea"/>
              </a:rPr>
              <a:t>建</a:t>
            </a:r>
            <a:endParaRPr lang="en-US" altLang="ja-JP" sz="1600" dirty="0" smtClean="0">
              <a:solidFill>
                <a:srgbClr val="FF0000"/>
              </a:solidFill>
              <a:latin typeface="+mj-ea"/>
              <a:ea typeface="+mj-ea"/>
            </a:endParaRPr>
          </a:p>
          <a:p>
            <a:pPr algn="l"/>
            <a:r>
              <a:rPr lang="ja-JP" altLang="en-US" sz="1600" dirty="0">
                <a:solidFill>
                  <a:srgbClr val="FF0000"/>
                </a:solidFill>
                <a:latin typeface="+mj-ea"/>
                <a:ea typeface="+mj-ea"/>
              </a:rPr>
              <a:t>　</a:t>
            </a:r>
            <a:r>
              <a:rPr lang="ja-JP" altLang="en-US" sz="1600" dirty="0" smtClean="0">
                <a:solidFill>
                  <a:srgbClr val="FF0000"/>
                </a:solidFill>
                <a:latin typeface="+mj-ea"/>
                <a:ea typeface="+mj-ea"/>
              </a:rPr>
              <a:t>　築材料</a:t>
            </a:r>
            <a:r>
              <a:rPr lang="ja-JP" altLang="en-US" sz="1600" dirty="0">
                <a:solidFill>
                  <a:srgbClr val="FF0000"/>
                </a:solidFill>
                <a:latin typeface="+mj-ea"/>
                <a:ea typeface="+mj-ea"/>
              </a:rPr>
              <a:t>を薬液等</a:t>
            </a:r>
            <a:r>
              <a:rPr lang="ja-JP" altLang="en-US" sz="1600" dirty="0" smtClean="0">
                <a:solidFill>
                  <a:srgbClr val="FF0000"/>
                </a:solidFill>
                <a:latin typeface="+mj-ea"/>
                <a:ea typeface="+mj-ea"/>
              </a:rPr>
              <a:t>により</a:t>
            </a:r>
            <a:r>
              <a:rPr lang="ja-JP" altLang="en-US" sz="1600" dirty="0">
                <a:solidFill>
                  <a:srgbClr val="FF0000"/>
                </a:solidFill>
                <a:latin typeface="+mj-ea"/>
                <a:ea typeface="+mj-ea"/>
              </a:rPr>
              <a:t>湿潤化</a:t>
            </a:r>
            <a:r>
              <a:rPr lang="ja-JP" altLang="en-US" sz="1600" dirty="0">
                <a:solidFill>
                  <a:schemeClr val="tx1"/>
                </a:solidFill>
                <a:latin typeface="+mj-ea"/>
                <a:ea typeface="+mj-ea"/>
              </a:rPr>
              <a:t>すること。</a:t>
            </a:r>
          </a:p>
          <a:p>
            <a:pPr algn="l"/>
            <a:r>
              <a:rPr lang="ja-JP" altLang="en-US" sz="1600" dirty="0" smtClean="0">
                <a:solidFill>
                  <a:schemeClr val="tx1"/>
                </a:solidFill>
                <a:latin typeface="+mj-ea"/>
                <a:ea typeface="+mj-ea"/>
              </a:rPr>
              <a:t>　ハ </a:t>
            </a:r>
            <a:r>
              <a:rPr lang="ja-JP" altLang="en-US" sz="1600" u="sng" dirty="0">
                <a:solidFill>
                  <a:srgbClr val="FF0000"/>
                </a:solidFill>
                <a:latin typeface="+mj-ea"/>
                <a:ea typeface="+mj-ea"/>
              </a:rPr>
              <a:t>石綿含有</a:t>
            </a:r>
            <a:r>
              <a:rPr lang="ja-JP" altLang="en-US" sz="1600" u="sng" dirty="0" err="1">
                <a:solidFill>
                  <a:srgbClr val="FF0000"/>
                </a:solidFill>
                <a:latin typeface="+mj-ea"/>
                <a:ea typeface="+mj-ea"/>
              </a:rPr>
              <a:t>けい</a:t>
            </a:r>
            <a:r>
              <a:rPr lang="ja-JP" altLang="en-US" sz="1600" u="sng" dirty="0">
                <a:solidFill>
                  <a:srgbClr val="FF0000"/>
                </a:solidFill>
                <a:latin typeface="+mj-ea"/>
                <a:ea typeface="+mj-ea"/>
              </a:rPr>
              <a:t>酸カルシウム板第１種</a:t>
            </a:r>
            <a:r>
              <a:rPr lang="ja-JP" altLang="en-US" sz="1600" dirty="0">
                <a:solidFill>
                  <a:schemeClr val="tx1"/>
                </a:solidFill>
                <a:latin typeface="+mj-ea"/>
                <a:ea typeface="+mj-ea"/>
              </a:rPr>
              <a:t>にあっては、イの方法により除去することが技術上</a:t>
            </a:r>
            <a:r>
              <a:rPr lang="ja-JP" altLang="en-US" sz="1600" dirty="0" smtClean="0">
                <a:solidFill>
                  <a:schemeClr val="tx1"/>
                </a:solidFill>
                <a:latin typeface="+mj-ea"/>
                <a:ea typeface="+mj-ea"/>
              </a:rPr>
              <a:t>著し</a:t>
            </a:r>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　　</a:t>
            </a:r>
            <a:r>
              <a:rPr lang="ja-JP" altLang="en-US" sz="1600" dirty="0" err="1" smtClean="0">
                <a:solidFill>
                  <a:schemeClr val="tx1"/>
                </a:solidFill>
                <a:latin typeface="+mj-ea"/>
                <a:ea typeface="+mj-ea"/>
              </a:rPr>
              <a:t>く</a:t>
            </a:r>
            <a:r>
              <a:rPr lang="ja-JP" altLang="en-US" sz="1600" dirty="0">
                <a:solidFill>
                  <a:schemeClr val="tx1"/>
                </a:solidFill>
                <a:latin typeface="+mj-ea"/>
                <a:ea typeface="+mj-ea"/>
              </a:rPr>
              <a:t>困難</a:t>
            </a:r>
            <a:r>
              <a:rPr lang="ja-JP" altLang="en-US" sz="1600" dirty="0" smtClean="0">
                <a:solidFill>
                  <a:schemeClr val="tx1"/>
                </a:solidFill>
                <a:latin typeface="+mj-ea"/>
                <a:ea typeface="+mj-ea"/>
              </a:rPr>
              <a:t>なとき</a:t>
            </a:r>
            <a:r>
              <a:rPr lang="ja-JP" altLang="en-US" sz="1600" dirty="0">
                <a:solidFill>
                  <a:schemeClr val="tx1"/>
                </a:solidFill>
                <a:latin typeface="+mj-ea"/>
                <a:ea typeface="+mj-ea"/>
              </a:rPr>
              <a:t>又は一部除去の場合など改造・補修作業の性質上適しないときは、次に掲げる</a:t>
            </a:r>
            <a:r>
              <a:rPr lang="ja-JP" altLang="en-US" sz="1600" dirty="0" smtClean="0">
                <a:solidFill>
                  <a:schemeClr val="tx1"/>
                </a:solidFill>
                <a:latin typeface="+mj-ea"/>
                <a:ea typeface="+mj-ea"/>
              </a:rPr>
              <a:t>措</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置</a:t>
            </a:r>
            <a:r>
              <a:rPr lang="ja-JP" altLang="en-US" sz="1600" dirty="0">
                <a:solidFill>
                  <a:schemeClr val="tx1"/>
                </a:solidFill>
                <a:latin typeface="+mj-ea"/>
                <a:ea typeface="+mj-ea"/>
              </a:rPr>
              <a:t>を講ずること。</a:t>
            </a: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en-US" altLang="ja-JP" sz="1600" dirty="0" smtClean="0">
                <a:solidFill>
                  <a:schemeClr val="tx1"/>
                </a:solidFill>
                <a:latin typeface="+mj-ea"/>
                <a:ea typeface="+mj-ea"/>
              </a:rPr>
              <a:t>(</a:t>
            </a:r>
            <a:r>
              <a:rPr lang="en-US" altLang="ja-JP" sz="1600" dirty="0">
                <a:solidFill>
                  <a:schemeClr val="tx1"/>
                </a:solidFill>
                <a:latin typeface="+mj-ea"/>
                <a:ea typeface="+mj-ea"/>
              </a:rPr>
              <a:t>1) </a:t>
            </a:r>
            <a:r>
              <a:rPr lang="ja-JP" altLang="en-US" sz="1600" dirty="0">
                <a:solidFill>
                  <a:schemeClr val="tx1"/>
                </a:solidFill>
                <a:latin typeface="+mj-ea"/>
                <a:ea typeface="+mj-ea"/>
              </a:rPr>
              <a:t>当該特定建築材料の除去を行う部分の</a:t>
            </a:r>
            <a:r>
              <a:rPr lang="ja-JP" altLang="en-US" sz="1600" dirty="0">
                <a:solidFill>
                  <a:srgbClr val="FF0000"/>
                </a:solidFill>
                <a:latin typeface="+mj-ea"/>
                <a:ea typeface="+mj-ea"/>
              </a:rPr>
              <a:t>周辺を事前に養生</a:t>
            </a:r>
            <a:r>
              <a:rPr lang="en-US" altLang="ja-JP" sz="1600" baseline="30000" dirty="0" smtClean="0">
                <a:solidFill>
                  <a:schemeClr val="tx1"/>
                </a:solidFill>
                <a:latin typeface="+mj-ea"/>
                <a:ea typeface="+mj-ea"/>
              </a:rPr>
              <a:t>※</a:t>
            </a:r>
            <a:r>
              <a:rPr lang="ja-JP" altLang="en-US" sz="1600" baseline="30000" dirty="0" smtClean="0">
                <a:solidFill>
                  <a:schemeClr val="tx1"/>
                </a:solidFill>
                <a:latin typeface="+mj-ea"/>
                <a:ea typeface="+mj-ea"/>
              </a:rPr>
              <a:t>２</a:t>
            </a:r>
            <a:r>
              <a:rPr lang="ja-JP" altLang="en-US" sz="1600" dirty="0" smtClean="0">
                <a:solidFill>
                  <a:schemeClr val="tx1"/>
                </a:solidFill>
                <a:latin typeface="+mj-ea"/>
                <a:ea typeface="+mj-ea"/>
              </a:rPr>
              <a:t>する</a:t>
            </a:r>
            <a:r>
              <a:rPr lang="ja-JP" altLang="en-US" sz="1600" dirty="0">
                <a:solidFill>
                  <a:schemeClr val="tx1"/>
                </a:solidFill>
                <a:latin typeface="+mj-ea"/>
                <a:ea typeface="+mj-ea"/>
              </a:rPr>
              <a:t>こと。</a:t>
            </a:r>
          </a:p>
          <a:p>
            <a:pPr algn="l"/>
            <a:r>
              <a:rPr lang="ja-JP" altLang="en-US" sz="1600" dirty="0" smtClean="0">
                <a:solidFill>
                  <a:schemeClr val="tx1"/>
                </a:solidFill>
                <a:latin typeface="+mj-ea"/>
                <a:ea typeface="+mj-ea"/>
              </a:rPr>
              <a:t>　　</a:t>
            </a:r>
            <a:r>
              <a:rPr lang="en-US" altLang="ja-JP" sz="1600" dirty="0" smtClean="0">
                <a:solidFill>
                  <a:schemeClr val="tx1"/>
                </a:solidFill>
                <a:latin typeface="+mj-ea"/>
                <a:ea typeface="+mj-ea"/>
              </a:rPr>
              <a:t>(</a:t>
            </a:r>
            <a:r>
              <a:rPr lang="en-US" altLang="ja-JP" sz="1600" dirty="0">
                <a:solidFill>
                  <a:schemeClr val="tx1"/>
                </a:solidFill>
                <a:latin typeface="+mj-ea"/>
                <a:ea typeface="+mj-ea"/>
              </a:rPr>
              <a:t>2) </a:t>
            </a:r>
            <a:r>
              <a:rPr lang="ja-JP" altLang="en-US" sz="1600" dirty="0">
                <a:solidFill>
                  <a:schemeClr val="tx1"/>
                </a:solidFill>
                <a:latin typeface="+mj-ea"/>
                <a:ea typeface="+mj-ea"/>
              </a:rPr>
              <a:t>当該特定建築材料を薬液等により湿潤化すること。</a:t>
            </a:r>
          </a:p>
          <a:p>
            <a:pPr algn="l"/>
            <a:r>
              <a:rPr lang="ja-JP" altLang="en-US" sz="1600" dirty="0" smtClean="0">
                <a:solidFill>
                  <a:schemeClr val="tx1"/>
                </a:solidFill>
                <a:latin typeface="+mj-ea"/>
                <a:ea typeface="+mj-ea"/>
              </a:rPr>
              <a:t>　ニ </a:t>
            </a:r>
            <a:r>
              <a:rPr lang="ja-JP" altLang="en-US" sz="1600" dirty="0">
                <a:solidFill>
                  <a:schemeClr val="tx1"/>
                </a:solidFill>
                <a:latin typeface="+mj-ea"/>
                <a:ea typeface="+mj-ea"/>
              </a:rPr>
              <a:t>当該特定建築材料の</a:t>
            </a:r>
            <a:r>
              <a:rPr lang="ja-JP" altLang="en-US" sz="1600" dirty="0">
                <a:solidFill>
                  <a:srgbClr val="FF0000"/>
                </a:solidFill>
                <a:latin typeface="+mj-ea"/>
                <a:ea typeface="+mj-ea"/>
              </a:rPr>
              <a:t>除去後、作業場内の清掃その他の特定粉じんの処理を行う</a:t>
            </a:r>
            <a:r>
              <a:rPr lang="ja-JP" altLang="en-US" sz="1600" dirty="0">
                <a:solidFill>
                  <a:schemeClr val="tx1"/>
                </a:solidFill>
                <a:latin typeface="+mj-ea"/>
                <a:ea typeface="+mj-ea"/>
              </a:rPr>
              <a:t>こと。</a:t>
            </a:r>
            <a:r>
              <a:rPr lang="ja-JP" altLang="en-US" sz="1600" dirty="0" smtClean="0">
                <a:solidFill>
                  <a:schemeClr val="tx1"/>
                </a:solidFill>
                <a:latin typeface="+mj-ea"/>
                <a:ea typeface="+mj-ea"/>
              </a:rPr>
              <a:t>この</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場合において</a:t>
            </a:r>
            <a:r>
              <a:rPr lang="ja-JP" altLang="en-US" sz="1600" dirty="0">
                <a:solidFill>
                  <a:schemeClr val="tx1"/>
                </a:solidFill>
                <a:latin typeface="+mj-ea"/>
                <a:ea typeface="+mj-ea"/>
              </a:rPr>
              <a:t>、ハの規定により養生を行ったときは、当該養生を解く前に清掃を行う</a:t>
            </a:r>
            <a:r>
              <a:rPr lang="ja-JP" altLang="en-US" sz="1600" dirty="0" smtClean="0">
                <a:solidFill>
                  <a:schemeClr val="tx1"/>
                </a:solidFill>
                <a:latin typeface="+mj-ea"/>
                <a:ea typeface="+mj-ea"/>
              </a:rPr>
              <a:t>こと。</a:t>
            </a:r>
            <a:endParaRPr lang="ja-JP" altLang="en-US" sz="1600" dirty="0">
              <a:solidFill>
                <a:schemeClr val="tx1"/>
              </a:solidFill>
              <a:latin typeface="+mj-ea"/>
              <a:ea typeface="+mj-ea"/>
            </a:endParaRPr>
          </a:p>
        </p:txBody>
      </p:sp>
      <p:pic>
        <p:nvPicPr>
          <p:cNvPr id="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23438" t="19864" r="14715" b="11545"/>
          <a:stretch/>
        </p:blipFill>
        <p:spPr bwMode="auto">
          <a:xfrm>
            <a:off x="7197943" y="4571022"/>
            <a:ext cx="1888187" cy="195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 name="テキスト ボックス 9"/>
          <p:cNvSpPr txBox="1"/>
          <p:nvPr/>
        </p:nvSpPr>
        <p:spPr>
          <a:xfrm>
            <a:off x="7219942" y="6219734"/>
            <a:ext cx="1872208" cy="276999"/>
          </a:xfrm>
          <a:prstGeom prst="rect">
            <a:avLst/>
          </a:prstGeom>
          <a:solidFill>
            <a:schemeClr val="bg1"/>
          </a:solidFill>
          <a:ln>
            <a:noFill/>
          </a:ln>
        </p:spPr>
        <p:txBody>
          <a:bodyPr wrap="square" rtlCol="0">
            <a:spAutoFit/>
          </a:bodyPr>
          <a:lstStyle/>
          <a:p>
            <a:r>
              <a:rPr lang="ja-JP" altLang="en-US" sz="1200" dirty="0" smtClean="0">
                <a:solidFill>
                  <a:schemeClr val="tx1"/>
                </a:solidFill>
                <a:latin typeface="+mj-ea"/>
                <a:ea typeface="+mj-ea"/>
              </a:rPr>
              <a:t>原形のまま取り外す例</a:t>
            </a:r>
            <a:endParaRPr lang="en-US" altLang="ja-JP" sz="1200" dirty="0" smtClean="0">
              <a:solidFill>
                <a:schemeClr val="tx1"/>
              </a:solidFill>
              <a:latin typeface="+mj-ea"/>
              <a:ea typeface="+mj-ea"/>
            </a:endParaRPr>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15457962"/>
      </p:ext>
    </p:extLst>
  </p:cSld>
  <p:clrMapOvr>
    <a:masterClrMapping/>
  </p:clrMapOvr>
  <mc:AlternateContent xmlns:mc="http://schemas.openxmlformats.org/markup-compatibility/2006" xmlns:p14="http://schemas.microsoft.com/office/powerpoint/2010/main">
    <mc:Choice Requires="p14">
      <p:transition spd="slow" p14:dur="2000" advTm="79654"/>
    </mc:Choice>
    <mc:Fallback xmlns="">
      <p:transition spd="slow" advTm="7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80386" y="6310208"/>
            <a:ext cx="2133600" cy="476250"/>
          </a:xfrm>
        </p:spPr>
        <p:txBody>
          <a:bodyPr/>
          <a:lstStyle/>
          <a:p>
            <a:fld id="{2AA345FF-F491-48AC-8FD0-B249C49F2375}" type="slidenum">
              <a:rPr kumimoji="1" lang="ja-JP" altLang="en-US" smtClean="0">
                <a:latin typeface="+mj-ea"/>
                <a:ea typeface="+mj-ea"/>
              </a:rPr>
              <a:t>19</a:t>
            </a:fld>
            <a:endParaRPr kumimoji="1" lang="ja-JP" altLang="en-US" dirty="0">
              <a:latin typeface="+mj-ea"/>
              <a:ea typeface="+mj-ea"/>
            </a:endParaRPr>
          </a:p>
        </p:txBody>
      </p:sp>
      <p:sp>
        <p:nvSpPr>
          <p:cNvPr id="9" name="テキスト ボックス 8"/>
          <p:cNvSpPr txBox="1"/>
          <p:nvPr/>
        </p:nvSpPr>
        <p:spPr>
          <a:xfrm>
            <a:off x="353459" y="237870"/>
            <a:ext cx="8424935" cy="584775"/>
          </a:xfrm>
          <a:prstGeom prst="rect">
            <a:avLst/>
          </a:prstGeom>
          <a:noFill/>
          <a:ln>
            <a:noFill/>
          </a:ln>
        </p:spPr>
        <p:txBody>
          <a:bodyPr wrap="square" rtlCol="0">
            <a:spAutoFit/>
          </a:bodyPr>
          <a:lstStyle/>
          <a:p>
            <a:pPr algn="l"/>
            <a:r>
              <a:rPr lang="ja-JP" altLang="en-US" sz="1600" b="1" dirty="0" smtClean="0">
                <a:solidFill>
                  <a:schemeClr val="tx1"/>
                </a:solidFill>
                <a:latin typeface="+mj-ea"/>
                <a:ea typeface="+mj-ea"/>
              </a:rPr>
              <a:t>＜特定粉</a:t>
            </a:r>
            <a:r>
              <a:rPr lang="ja-JP" altLang="en-US" sz="1600" b="1" dirty="0" err="1" smtClean="0">
                <a:solidFill>
                  <a:schemeClr val="tx1"/>
                </a:solidFill>
                <a:latin typeface="+mj-ea"/>
                <a:ea typeface="+mj-ea"/>
              </a:rPr>
              <a:t>じん排</a:t>
            </a:r>
            <a:r>
              <a:rPr lang="ja-JP" altLang="en-US" sz="1600" b="1" dirty="0" smtClean="0">
                <a:solidFill>
                  <a:schemeClr val="tx1"/>
                </a:solidFill>
                <a:latin typeface="+mj-ea"/>
                <a:ea typeface="+mj-ea"/>
              </a:rPr>
              <a:t>出等作業の作業基準＞</a:t>
            </a:r>
            <a:endParaRPr lang="en-US" altLang="ja-JP" sz="1600" b="1" dirty="0" smtClean="0">
              <a:solidFill>
                <a:schemeClr val="tx1"/>
              </a:solidFill>
              <a:latin typeface="+mj-ea"/>
              <a:ea typeface="+mj-ea"/>
            </a:endParaRPr>
          </a:p>
          <a:p>
            <a:pPr algn="l"/>
            <a:r>
              <a:rPr lang="ja-JP" altLang="en-US" sz="1600" dirty="0">
                <a:solidFill>
                  <a:schemeClr val="tx1"/>
                </a:solidFill>
                <a:latin typeface="+mj-ea"/>
                <a:ea typeface="+mj-ea"/>
              </a:rPr>
              <a:t>石綿含有成形板等又は石綿含有仕上塗材について作業基準を新設（新規則第</a:t>
            </a:r>
            <a:r>
              <a:rPr lang="en-US" altLang="ja-JP" sz="1600" dirty="0">
                <a:solidFill>
                  <a:schemeClr val="tx1"/>
                </a:solidFill>
                <a:latin typeface="+mj-ea"/>
                <a:ea typeface="+mj-ea"/>
              </a:rPr>
              <a:t>16</a:t>
            </a:r>
            <a:r>
              <a:rPr lang="ja-JP" altLang="en-US" sz="1600" dirty="0">
                <a:solidFill>
                  <a:schemeClr val="tx1"/>
                </a:solidFill>
                <a:latin typeface="+mj-ea"/>
                <a:ea typeface="+mj-ea"/>
              </a:rPr>
              <a:t>条の４第６号）</a:t>
            </a:r>
            <a:endParaRPr lang="en-US" altLang="ja-JP" sz="1600" dirty="0" smtClean="0">
              <a:solidFill>
                <a:schemeClr val="tx1"/>
              </a:solidFill>
              <a:latin typeface="+mj-ea"/>
              <a:ea typeface="+mj-ea"/>
            </a:endParaRPr>
          </a:p>
        </p:txBody>
      </p:sp>
      <p:sp>
        <p:nvSpPr>
          <p:cNvPr id="22" name="テキスト ボックス 21"/>
          <p:cNvSpPr txBox="1"/>
          <p:nvPr/>
        </p:nvSpPr>
        <p:spPr>
          <a:xfrm>
            <a:off x="353457" y="3767960"/>
            <a:ext cx="8424935" cy="2800767"/>
          </a:xfrm>
          <a:prstGeom prst="rect">
            <a:avLst/>
          </a:prstGeom>
          <a:noFill/>
          <a:ln>
            <a:noFill/>
          </a:ln>
        </p:spPr>
        <p:txBody>
          <a:bodyPr wrap="square" rtlCol="0">
            <a:spAutoFit/>
          </a:bodyPr>
          <a:lstStyle/>
          <a:p>
            <a:pPr algn="l"/>
            <a:r>
              <a:rPr lang="en-US" altLang="ja-JP" sz="1600" dirty="0" smtClean="0">
                <a:solidFill>
                  <a:schemeClr val="tx1"/>
                </a:solidFill>
                <a:latin typeface="+mj-ea"/>
                <a:ea typeface="+mj-ea"/>
              </a:rPr>
              <a:t>※</a:t>
            </a:r>
            <a:r>
              <a:rPr lang="ja-JP" altLang="en-US" sz="1600" dirty="0" smtClean="0">
                <a:solidFill>
                  <a:schemeClr val="tx1"/>
                </a:solidFill>
                <a:latin typeface="+mj-ea"/>
                <a:ea typeface="+mj-ea"/>
              </a:rPr>
              <a:t>作業場所をプラスチックシート等で囲うことを指し、負圧管理までは要しない。</a:t>
            </a:r>
            <a:endParaRPr lang="en-US" altLang="ja-JP" sz="1600" dirty="0" smtClean="0">
              <a:solidFill>
                <a:schemeClr val="tx1"/>
              </a:solidFill>
              <a:latin typeface="+mj-ea"/>
              <a:ea typeface="+mj-ea"/>
            </a:endParaRPr>
          </a:p>
          <a:p>
            <a:pPr algn="l"/>
            <a:endParaRPr lang="en-US" altLang="ja-JP" sz="1600" dirty="0">
              <a:solidFill>
                <a:schemeClr val="tx1"/>
              </a:solidFill>
              <a:latin typeface="+mj-ea"/>
              <a:ea typeface="+mj-ea"/>
            </a:endParaRPr>
          </a:p>
          <a:p>
            <a:pPr algn="l"/>
            <a:r>
              <a:rPr lang="ja-JP" altLang="en-US" sz="1600" dirty="0" smtClean="0">
                <a:solidFill>
                  <a:schemeClr val="tx1"/>
                </a:solidFill>
                <a:latin typeface="+mj-ea"/>
                <a:ea typeface="+mj-ea"/>
              </a:rPr>
              <a:t>○同等以上の効果を有する措置</a:t>
            </a:r>
            <a:endParaRPr lang="en-US" altLang="ja-JP" sz="1600" dirty="0">
              <a:solidFill>
                <a:schemeClr val="tx1"/>
              </a:solidFill>
              <a:latin typeface="+mj-ea"/>
              <a:ea typeface="+mj-ea"/>
            </a:endParaRPr>
          </a:p>
          <a:p>
            <a:pPr algn="l"/>
            <a:r>
              <a:rPr lang="ja-JP" altLang="en-US" sz="1600" dirty="0" smtClean="0">
                <a:solidFill>
                  <a:schemeClr val="tx1"/>
                </a:solidFill>
                <a:latin typeface="+mj-ea"/>
                <a:ea typeface="+mj-ea"/>
              </a:rPr>
              <a:t>　 環境省マニュアルのｐ．２０７に記載された、以下の集じん機能を有する装置を使用する場合。</a:t>
            </a:r>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　・集じん装置を備えたカバー付きの工具であること。</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・集じん装置は</a:t>
            </a:r>
            <a:r>
              <a:rPr lang="en-US" altLang="ja-JP" sz="1600" dirty="0" smtClean="0">
                <a:solidFill>
                  <a:schemeClr val="tx1"/>
                </a:solidFill>
                <a:latin typeface="+mj-ea"/>
                <a:ea typeface="+mj-ea"/>
              </a:rPr>
              <a:t>HEPA</a:t>
            </a:r>
            <a:r>
              <a:rPr lang="ja-JP" altLang="en-US" sz="1600" dirty="0" smtClean="0">
                <a:solidFill>
                  <a:schemeClr val="tx1"/>
                </a:solidFill>
                <a:latin typeface="+mj-ea"/>
                <a:ea typeface="+mj-ea"/>
              </a:rPr>
              <a:t>フィルタを有し、集じんした石綿等が作業空間その他外部環境に漏出しな</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いこと。</a:t>
            </a:r>
            <a:endParaRPr lang="en-US" altLang="ja-JP" sz="1600" dirty="0">
              <a:solidFill>
                <a:schemeClr val="tx1"/>
              </a:solidFill>
              <a:latin typeface="+mj-ea"/>
              <a:ea typeface="+mj-ea"/>
            </a:endParaRPr>
          </a:p>
          <a:p>
            <a:pPr algn="l"/>
            <a:r>
              <a:rPr lang="ja-JP" altLang="en-US" sz="1600" dirty="0">
                <a:solidFill>
                  <a:schemeClr val="tx1"/>
                </a:solidFill>
                <a:latin typeface="+mj-ea"/>
                <a:ea typeface="+mj-ea"/>
              </a:rPr>
              <a:t>　・当該集じん装置付き工具の集じん性能として、作業中の作業場所の総繊維濃度が</a:t>
            </a:r>
            <a:r>
              <a:rPr lang="en-US" altLang="ja-JP" sz="1600" dirty="0">
                <a:solidFill>
                  <a:schemeClr val="tx1"/>
                </a:solidFill>
                <a:latin typeface="+mj-ea"/>
                <a:ea typeface="+mj-ea"/>
              </a:rPr>
              <a:t>0.15</a:t>
            </a:r>
            <a:r>
              <a:rPr lang="ja-JP" altLang="en-US" sz="1600" dirty="0">
                <a:solidFill>
                  <a:schemeClr val="tx1"/>
                </a:solidFill>
                <a:latin typeface="+mj-ea"/>
                <a:ea typeface="+mj-ea"/>
              </a:rPr>
              <a:t>本</a:t>
            </a:r>
            <a:r>
              <a:rPr lang="en-US" altLang="ja-JP" sz="1600" dirty="0">
                <a:solidFill>
                  <a:schemeClr val="tx1"/>
                </a:solidFill>
                <a:latin typeface="+mj-ea"/>
                <a:ea typeface="+mj-ea"/>
              </a:rPr>
              <a:t>/</a:t>
            </a:r>
            <a:r>
              <a:rPr lang="en-US" altLang="ja-JP" sz="1600" dirty="0" smtClean="0">
                <a:solidFill>
                  <a:schemeClr val="tx1"/>
                </a:solidFill>
                <a:latin typeface="+mj-ea"/>
                <a:ea typeface="+mj-ea"/>
              </a:rPr>
              <a:t>cm3</a:t>
            </a: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a:solidFill>
                  <a:schemeClr val="tx1"/>
                </a:solidFill>
                <a:latin typeface="+mj-ea"/>
                <a:ea typeface="+mj-ea"/>
              </a:rPr>
              <a:t>作業環境の石綿管理濃度）を下回ることが示されている</a:t>
            </a:r>
            <a:r>
              <a:rPr lang="ja-JP" altLang="en-US" sz="1600" dirty="0" smtClean="0">
                <a:solidFill>
                  <a:schemeClr val="tx1"/>
                </a:solidFill>
                <a:latin typeface="+mj-ea"/>
                <a:ea typeface="+mj-ea"/>
              </a:rPr>
              <a:t>こと。</a:t>
            </a:r>
            <a:endParaRPr lang="en-US" altLang="ja-JP" sz="1600" dirty="0" smtClean="0">
              <a:solidFill>
                <a:schemeClr val="tx1"/>
              </a:solidFill>
              <a:latin typeface="+mj-ea"/>
              <a:ea typeface="+mj-ea"/>
            </a:endParaRPr>
          </a:p>
          <a:p>
            <a:pPr algn="l"/>
            <a:endParaRPr lang="en-US" altLang="ja-JP" sz="1600" dirty="0">
              <a:solidFill>
                <a:schemeClr val="tx1"/>
              </a:solidFill>
              <a:latin typeface="+mj-ea"/>
              <a:ea typeface="+mj-ea"/>
            </a:endParaRPr>
          </a:p>
          <a:p>
            <a:pPr algn="l"/>
            <a:r>
              <a:rPr lang="ja-JP" altLang="en-US" sz="1600" dirty="0" smtClean="0">
                <a:solidFill>
                  <a:schemeClr val="tx1"/>
                </a:solidFill>
                <a:latin typeface="+mj-ea"/>
                <a:ea typeface="+mj-ea"/>
              </a:rPr>
              <a:t>　</a:t>
            </a:r>
            <a:r>
              <a:rPr lang="ja-JP" altLang="en-US" sz="1600" dirty="0">
                <a:solidFill>
                  <a:srgbClr val="FF0000"/>
                </a:solidFill>
                <a:latin typeface="+mj-ea"/>
              </a:rPr>
              <a:t>石綿</a:t>
            </a:r>
            <a:r>
              <a:rPr lang="ja-JP" altLang="en-US" sz="1600" dirty="0" smtClean="0">
                <a:solidFill>
                  <a:srgbClr val="FF0000"/>
                </a:solidFill>
                <a:latin typeface="+mj-ea"/>
              </a:rPr>
              <a:t>含有仕上塗材の除去</a:t>
            </a:r>
            <a:r>
              <a:rPr lang="ja-JP" altLang="en-US" sz="1600" dirty="0">
                <a:solidFill>
                  <a:srgbClr val="FF0000"/>
                </a:solidFill>
                <a:latin typeface="+mj-ea"/>
              </a:rPr>
              <a:t>作業は、環境省マニュアルｐ</a:t>
            </a:r>
            <a:r>
              <a:rPr lang="ja-JP" altLang="en-US" sz="1600" dirty="0" smtClean="0">
                <a:solidFill>
                  <a:srgbClr val="FF0000"/>
                </a:solidFill>
                <a:latin typeface="+mj-ea"/>
              </a:rPr>
              <a:t>．１９６～</a:t>
            </a:r>
            <a:r>
              <a:rPr lang="ja-JP" altLang="en-US" sz="1600" dirty="0">
                <a:solidFill>
                  <a:srgbClr val="FF0000"/>
                </a:solidFill>
                <a:latin typeface="+mj-ea"/>
              </a:rPr>
              <a:t>を</a:t>
            </a:r>
            <a:r>
              <a:rPr lang="ja-JP" altLang="en-US" sz="1600" dirty="0" smtClean="0">
                <a:solidFill>
                  <a:srgbClr val="FF0000"/>
                </a:solidFill>
                <a:latin typeface="+mj-ea"/>
              </a:rPr>
              <a:t>参照</a:t>
            </a:r>
            <a:endParaRPr lang="en-US" altLang="ja-JP" sz="1600" dirty="0">
              <a:solidFill>
                <a:srgbClr val="FF0000"/>
              </a:solidFill>
              <a:latin typeface="+mj-ea"/>
            </a:endParaRPr>
          </a:p>
        </p:txBody>
      </p:sp>
      <p:sp>
        <p:nvSpPr>
          <p:cNvPr id="6" name="テキスト ボックス 5"/>
          <p:cNvSpPr txBox="1"/>
          <p:nvPr/>
        </p:nvSpPr>
        <p:spPr>
          <a:xfrm>
            <a:off x="353458" y="891784"/>
            <a:ext cx="8424935" cy="2800767"/>
          </a:xfrm>
          <a:prstGeom prst="rect">
            <a:avLst/>
          </a:prstGeom>
          <a:solidFill>
            <a:srgbClr val="FFF0C1"/>
          </a:solidFill>
          <a:ln>
            <a:solidFill>
              <a:schemeClr val="tx1"/>
            </a:solidFill>
          </a:ln>
        </p:spPr>
        <p:txBody>
          <a:bodyPr wrap="square" rtlCol="0">
            <a:spAutoFit/>
          </a:bodyPr>
          <a:lstStyle/>
          <a:p>
            <a:pPr algn="l"/>
            <a:r>
              <a:rPr lang="ja-JP" altLang="en-US" sz="1600" dirty="0">
                <a:solidFill>
                  <a:schemeClr val="tx1"/>
                </a:solidFill>
                <a:latin typeface="+mj-ea"/>
                <a:ea typeface="+mj-ea"/>
              </a:rPr>
              <a:t>②石綿含有仕上塗材（新規則別表第７ ３の項に規定）</a:t>
            </a:r>
          </a:p>
          <a:p>
            <a:pPr algn="l"/>
            <a:r>
              <a:rPr lang="ja-JP" altLang="en-US" sz="1600" dirty="0" smtClean="0">
                <a:solidFill>
                  <a:schemeClr val="tx1"/>
                </a:solidFill>
                <a:latin typeface="+mj-ea"/>
                <a:ea typeface="+mj-ea"/>
              </a:rPr>
              <a:t>　次</a:t>
            </a:r>
            <a:r>
              <a:rPr lang="ja-JP" altLang="en-US" sz="1600" dirty="0">
                <a:solidFill>
                  <a:schemeClr val="tx1"/>
                </a:solidFill>
                <a:latin typeface="+mj-ea"/>
                <a:ea typeface="+mj-ea"/>
              </a:rPr>
              <a:t>に掲げる事項を遵守して作業の対象となる建築物等に使用されている特定建築材料を除去するか</a:t>
            </a:r>
            <a:r>
              <a:rPr lang="ja-JP" altLang="en-US" sz="1600" dirty="0" smtClean="0">
                <a:solidFill>
                  <a:schemeClr val="tx1"/>
                </a:solidFill>
                <a:latin typeface="+mj-ea"/>
                <a:ea typeface="+mj-ea"/>
              </a:rPr>
              <a:t>、</a:t>
            </a:r>
            <a:r>
              <a:rPr lang="ja-JP" altLang="en-US" sz="1600" dirty="0" smtClean="0">
                <a:solidFill>
                  <a:srgbClr val="FF0000"/>
                </a:solidFill>
                <a:latin typeface="+mj-ea"/>
                <a:ea typeface="+mj-ea"/>
              </a:rPr>
              <a:t>又</a:t>
            </a:r>
            <a:r>
              <a:rPr lang="ja-JP" altLang="en-US" sz="1600" dirty="0">
                <a:solidFill>
                  <a:srgbClr val="FF0000"/>
                </a:solidFill>
                <a:latin typeface="+mj-ea"/>
                <a:ea typeface="+mj-ea"/>
              </a:rPr>
              <a:t>はこれと同等以上の効果を有する措置を講じる</a:t>
            </a:r>
            <a:r>
              <a:rPr lang="ja-JP" altLang="en-US" sz="1600" dirty="0">
                <a:solidFill>
                  <a:schemeClr val="tx1"/>
                </a:solidFill>
                <a:latin typeface="+mj-ea"/>
                <a:ea typeface="+mj-ea"/>
              </a:rPr>
              <a:t>こと。</a:t>
            </a:r>
          </a:p>
          <a:p>
            <a:pPr algn="l"/>
            <a:r>
              <a:rPr lang="ja-JP" altLang="en-US" sz="1600" dirty="0" smtClean="0">
                <a:solidFill>
                  <a:schemeClr val="tx1"/>
                </a:solidFill>
                <a:latin typeface="+mj-ea"/>
                <a:ea typeface="+mj-ea"/>
              </a:rPr>
              <a:t>　イ </a:t>
            </a:r>
            <a:r>
              <a:rPr lang="ja-JP" altLang="en-US" sz="1600" dirty="0">
                <a:solidFill>
                  <a:schemeClr val="tx1"/>
                </a:solidFill>
                <a:latin typeface="+mj-ea"/>
                <a:ea typeface="+mj-ea"/>
              </a:rPr>
              <a:t>除去する特定建築材料を</a:t>
            </a:r>
            <a:r>
              <a:rPr lang="ja-JP" altLang="en-US" sz="1600" dirty="0">
                <a:solidFill>
                  <a:srgbClr val="FF0000"/>
                </a:solidFill>
                <a:latin typeface="+mj-ea"/>
                <a:ea typeface="+mj-ea"/>
              </a:rPr>
              <a:t>薬液等により湿潤化</a:t>
            </a:r>
            <a:r>
              <a:rPr lang="ja-JP" altLang="en-US" sz="1600" dirty="0">
                <a:solidFill>
                  <a:schemeClr val="tx1"/>
                </a:solidFill>
                <a:latin typeface="+mj-ea"/>
                <a:ea typeface="+mj-ea"/>
              </a:rPr>
              <a:t>すること。（ロの規定により特定建築材料を</a:t>
            </a:r>
            <a:r>
              <a:rPr lang="ja-JP" altLang="en-US" sz="1600" dirty="0" smtClean="0">
                <a:solidFill>
                  <a:schemeClr val="tx1"/>
                </a:solidFill>
                <a:latin typeface="+mj-ea"/>
                <a:ea typeface="+mj-ea"/>
              </a:rPr>
              <a:t>除</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err="1" smtClean="0">
                <a:solidFill>
                  <a:schemeClr val="tx1"/>
                </a:solidFill>
                <a:latin typeface="+mj-ea"/>
                <a:ea typeface="+mj-ea"/>
              </a:rPr>
              <a:t>去する</a:t>
            </a:r>
            <a:r>
              <a:rPr lang="ja-JP" altLang="en-US" sz="1600" dirty="0" smtClean="0">
                <a:solidFill>
                  <a:schemeClr val="tx1"/>
                </a:solidFill>
                <a:latin typeface="+mj-ea"/>
                <a:ea typeface="+mj-ea"/>
              </a:rPr>
              <a:t>場合</a:t>
            </a:r>
            <a:r>
              <a:rPr lang="ja-JP" altLang="en-US" sz="1600" dirty="0">
                <a:solidFill>
                  <a:schemeClr val="tx1"/>
                </a:solidFill>
                <a:latin typeface="+mj-ea"/>
                <a:ea typeface="+mj-ea"/>
              </a:rPr>
              <a:t>を除く。）</a:t>
            </a:r>
          </a:p>
          <a:p>
            <a:pPr algn="l"/>
            <a:r>
              <a:rPr lang="ja-JP" altLang="en-US" sz="1600" dirty="0" smtClean="0">
                <a:solidFill>
                  <a:schemeClr val="tx1"/>
                </a:solidFill>
                <a:latin typeface="+mj-ea"/>
                <a:ea typeface="+mj-ea"/>
              </a:rPr>
              <a:t>　ロ </a:t>
            </a:r>
            <a:r>
              <a:rPr lang="ja-JP" altLang="en-US" sz="1600" b="1" dirty="0">
                <a:solidFill>
                  <a:srgbClr val="FF0000"/>
                </a:solidFill>
                <a:latin typeface="+mj-ea"/>
                <a:ea typeface="+mj-ea"/>
              </a:rPr>
              <a:t>電気グラインダーその他の電動工具</a:t>
            </a:r>
            <a:r>
              <a:rPr lang="ja-JP" altLang="en-US" sz="1600" dirty="0">
                <a:solidFill>
                  <a:schemeClr val="tx1"/>
                </a:solidFill>
                <a:latin typeface="+mj-ea"/>
                <a:ea typeface="+mj-ea"/>
              </a:rPr>
              <a:t>を用いて特定建築材料を除去するときは、次に</a:t>
            </a:r>
            <a:r>
              <a:rPr lang="ja-JP" altLang="en-US" sz="1600" dirty="0" smtClean="0">
                <a:solidFill>
                  <a:schemeClr val="tx1"/>
                </a:solidFill>
                <a:latin typeface="+mj-ea"/>
                <a:ea typeface="+mj-ea"/>
              </a:rPr>
              <a:t>掲げる</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措置を講</a:t>
            </a:r>
            <a:r>
              <a:rPr lang="ja-JP" altLang="en-US" sz="1600" dirty="0">
                <a:solidFill>
                  <a:schemeClr val="tx1"/>
                </a:solidFill>
                <a:latin typeface="+mj-ea"/>
                <a:ea typeface="+mj-ea"/>
              </a:rPr>
              <a:t>ずること。</a:t>
            </a:r>
          </a:p>
          <a:p>
            <a:pPr algn="l"/>
            <a:r>
              <a:rPr lang="ja-JP" altLang="en-US" sz="1600" dirty="0" smtClean="0">
                <a:solidFill>
                  <a:schemeClr val="tx1"/>
                </a:solidFill>
                <a:latin typeface="+mj-ea"/>
                <a:ea typeface="+mj-ea"/>
              </a:rPr>
              <a:t>　　</a:t>
            </a:r>
            <a:r>
              <a:rPr lang="en-US" altLang="ja-JP" sz="1600" dirty="0" smtClean="0">
                <a:solidFill>
                  <a:schemeClr val="tx1"/>
                </a:solidFill>
                <a:latin typeface="+mj-ea"/>
                <a:ea typeface="+mj-ea"/>
              </a:rPr>
              <a:t>(</a:t>
            </a:r>
            <a:r>
              <a:rPr lang="en-US" altLang="ja-JP" sz="1600" dirty="0">
                <a:solidFill>
                  <a:schemeClr val="tx1"/>
                </a:solidFill>
                <a:latin typeface="+mj-ea"/>
                <a:ea typeface="+mj-ea"/>
              </a:rPr>
              <a:t>1) </a:t>
            </a:r>
            <a:r>
              <a:rPr lang="ja-JP" altLang="en-US" sz="1600" dirty="0">
                <a:solidFill>
                  <a:schemeClr val="tx1"/>
                </a:solidFill>
                <a:latin typeface="+mj-ea"/>
                <a:ea typeface="+mj-ea"/>
              </a:rPr>
              <a:t>特定建築材料の</a:t>
            </a:r>
            <a:r>
              <a:rPr lang="ja-JP" altLang="en-US" sz="1600" dirty="0">
                <a:solidFill>
                  <a:srgbClr val="FF0000"/>
                </a:solidFill>
                <a:latin typeface="+mj-ea"/>
                <a:ea typeface="+mj-ea"/>
              </a:rPr>
              <a:t>除去を行う部分の周辺を事前に養生</a:t>
            </a:r>
            <a:r>
              <a:rPr lang="en-US" altLang="ja-JP" sz="1600" baseline="30000" dirty="0">
                <a:solidFill>
                  <a:schemeClr val="tx1"/>
                </a:solidFill>
                <a:latin typeface="+mj-ea"/>
                <a:ea typeface="+mj-ea"/>
              </a:rPr>
              <a:t>※</a:t>
            </a:r>
            <a:r>
              <a:rPr lang="ja-JP" altLang="en-US" sz="1600" dirty="0">
                <a:solidFill>
                  <a:schemeClr val="tx1"/>
                </a:solidFill>
                <a:latin typeface="+mj-ea"/>
                <a:ea typeface="+mj-ea"/>
              </a:rPr>
              <a:t>すること。</a:t>
            </a:r>
          </a:p>
          <a:p>
            <a:pPr algn="l"/>
            <a:r>
              <a:rPr lang="ja-JP" altLang="en-US" sz="1600" dirty="0" smtClean="0">
                <a:solidFill>
                  <a:schemeClr val="tx1"/>
                </a:solidFill>
                <a:latin typeface="+mj-ea"/>
                <a:ea typeface="+mj-ea"/>
              </a:rPr>
              <a:t>　　</a:t>
            </a:r>
            <a:r>
              <a:rPr lang="en-US" altLang="ja-JP" sz="1600" dirty="0" smtClean="0">
                <a:solidFill>
                  <a:schemeClr val="tx1"/>
                </a:solidFill>
                <a:latin typeface="+mj-ea"/>
                <a:ea typeface="+mj-ea"/>
              </a:rPr>
              <a:t>(</a:t>
            </a:r>
            <a:r>
              <a:rPr lang="en-US" altLang="ja-JP" sz="1600" dirty="0">
                <a:solidFill>
                  <a:schemeClr val="tx1"/>
                </a:solidFill>
                <a:latin typeface="+mj-ea"/>
                <a:ea typeface="+mj-ea"/>
              </a:rPr>
              <a:t>2) </a:t>
            </a:r>
            <a:r>
              <a:rPr lang="ja-JP" altLang="en-US" sz="1600" dirty="0">
                <a:solidFill>
                  <a:schemeClr val="tx1"/>
                </a:solidFill>
                <a:latin typeface="+mj-ea"/>
                <a:ea typeface="+mj-ea"/>
              </a:rPr>
              <a:t>除去する特定建築材料を</a:t>
            </a:r>
            <a:r>
              <a:rPr lang="ja-JP" altLang="en-US" sz="1600" dirty="0">
                <a:solidFill>
                  <a:srgbClr val="FF0000"/>
                </a:solidFill>
                <a:latin typeface="+mj-ea"/>
                <a:ea typeface="+mj-ea"/>
              </a:rPr>
              <a:t>薬液等により湿潤</a:t>
            </a:r>
            <a:r>
              <a:rPr lang="ja-JP" altLang="en-US" sz="1600" dirty="0">
                <a:solidFill>
                  <a:schemeClr val="tx1"/>
                </a:solidFill>
                <a:latin typeface="+mj-ea"/>
                <a:ea typeface="+mj-ea"/>
              </a:rPr>
              <a:t>化すること。</a:t>
            </a:r>
          </a:p>
          <a:p>
            <a:pPr algn="l"/>
            <a:r>
              <a:rPr lang="ja-JP" altLang="en-US" sz="1600" dirty="0" smtClean="0">
                <a:solidFill>
                  <a:schemeClr val="tx1"/>
                </a:solidFill>
                <a:latin typeface="+mj-ea"/>
                <a:ea typeface="+mj-ea"/>
              </a:rPr>
              <a:t>　ハ </a:t>
            </a:r>
            <a:r>
              <a:rPr lang="ja-JP" altLang="en-US" sz="1600" dirty="0">
                <a:solidFill>
                  <a:schemeClr val="tx1"/>
                </a:solidFill>
                <a:latin typeface="+mj-ea"/>
                <a:ea typeface="+mj-ea"/>
              </a:rPr>
              <a:t>当該特定建築材料の</a:t>
            </a:r>
            <a:r>
              <a:rPr lang="ja-JP" altLang="en-US" sz="1600" dirty="0">
                <a:solidFill>
                  <a:srgbClr val="FF0000"/>
                </a:solidFill>
                <a:latin typeface="+mj-ea"/>
                <a:ea typeface="+mj-ea"/>
              </a:rPr>
              <a:t>除去後、作業場内の清掃その他の特定粉じんの処理を行う</a:t>
            </a:r>
            <a:r>
              <a:rPr lang="ja-JP" altLang="en-US" sz="1600" dirty="0">
                <a:solidFill>
                  <a:schemeClr val="tx1"/>
                </a:solidFill>
                <a:latin typeface="+mj-ea"/>
                <a:ea typeface="+mj-ea"/>
              </a:rPr>
              <a:t>こと。</a:t>
            </a:r>
            <a:r>
              <a:rPr lang="ja-JP" altLang="en-US" sz="1600" dirty="0" smtClean="0">
                <a:solidFill>
                  <a:schemeClr val="tx1"/>
                </a:solidFill>
                <a:latin typeface="+mj-ea"/>
                <a:ea typeface="+mj-ea"/>
              </a:rPr>
              <a:t>この</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場合において</a:t>
            </a:r>
            <a:r>
              <a:rPr lang="ja-JP" altLang="en-US" sz="1600" dirty="0">
                <a:solidFill>
                  <a:schemeClr val="tx1"/>
                </a:solidFill>
                <a:latin typeface="+mj-ea"/>
                <a:ea typeface="+mj-ea"/>
              </a:rPr>
              <a:t>、ロの規定により養生を行ったときは、当該養生を解く前に清掃を行うこと。</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625097"/>
      </p:ext>
    </p:extLst>
  </p:cSld>
  <p:clrMapOvr>
    <a:masterClrMapping/>
  </p:clrMapOvr>
  <mc:AlternateContent xmlns:mc="http://schemas.openxmlformats.org/markup-compatibility/2006" xmlns:p14="http://schemas.microsoft.com/office/powerpoint/2010/main">
    <mc:Choice Requires="p14">
      <p:transition spd="slow" p14:dur="2000" advTm="91663"/>
    </mc:Choice>
    <mc:Fallback xmlns="">
      <p:transition spd="slow" advTm="91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804248" y="6401535"/>
            <a:ext cx="2133600" cy="304609"/>
          </a:xfrm>
        </p:spPr>
        <p:txBody>
          <a:bodyPr/>
          <a:lstStyle/>
          <a:p>
            <a:fld id="{2AA345FF-F491-48AC-8FD0-B249C49F2375}" type="slidenum">
              <a:rPr kumimoji="1" lang="ja-JP" altLang="en-US" smtClean="0">
                <a:latin typeface="+mj-ea"/>
                <a:ea typeface="+mj-ea"/>
              </a:rPr>
              <a:t>2</a:t>
            </a:fld>
            <a:endParaRPr kumimoji="1" lang="ja-JP" altLang="en-US" dirty="0">
              <a:latin typeface="+mj-ea"/>
              <a:ea typeface="+mj-ea"/>
            </a:endParaRPr>
          </a:p>
        </p:txBody>
      </p:sp>
      <p:sp>
        <p:nvSpPr>
          <p:cNvPr id="7" name="テキスト ボックス 1"/>
          <p:cNvSpPr txBox="1">
            <a:spLocks noChangeArrowheads="1"/>
          </p:cNvSpPr>
          <p:nvPr/>
        </p:nvSpPr>
        <p:spPr bwMode="auto">
          <a:xfrm>
            <a:off x="0" y="0"/>
            <a:ext cx="9144000" cy="646331"/>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3600" dirty="0" smtClean="0">
                <a:latin typeface="+mj-ea"/>
                <a:ea typeface="+mj-ea"/>
                <a:cs typeface="メイリオ" pitchFamily="50" charset="-128"/>
              </a:rPr>
              <a:t>　大気汚染防止法の用語について</a:t>
            </a:r>
            <a:endParaRPr lang="en-US" altLang="ja-JP" sz="3600" dirty="0" smtClean="0">
              <a:latin typeface="+mj-ea"/>
              <a:ea typeface="+mj-ea"/>
            </a:endParaRPr>
          </a:p>
        </p:txBody>
      </p:sp>
      <p:graphicFrame>
        <p:nvGraphicFramePr>
          <p:cNvPr id="6" name="コンテンツ プレースホルダー 4">
            <a:extLst>
              <a:ext uri="{FF2B5EF4-FFF2-40B4-BE49-F238E27FC236}">
                <a16:creationId xmlns:a16="http://schemas.microsoft.com/office/drawing/2014/main" id="{0B46FFF0-9ACB-4864-B643-9475691EFD30}"/>
              </a:ext>
            </a:extLst>
          </p:cNvPr>
          <p:cNvGraphicFramePr>
            <a:graphicFrameLocks noGrp="1"/>
          </p:cNvGraphicFramePr>
          <p:nvPr>
            <p:ph sz="quarter" idx="1"/>
            <p:extLst>
              <p:ext uri="{D42A27DB-BD31-4B8C-83A1-F6EECF244321}">
                <p14:modId xmlns:p14="http://schemas.microsoft.com/office/powerpoint/2010/main" val="2566706719"/>
              </p:ext>
            </p:extLst>
          </p:nvPr>
        </p:nvGraphicFramePr>
        <p:xfrm>
          <a:off x="251520" y="716235"/>
          <a:ext cx="8640960" cy="5647618"/>
        </p:xfrm>
        <a:graphic>
          <a:graphicData uri="http://schemas.openxmlformats.org/drawingml/2006/table">
            <a:tbl>
              <a:tblPr firstRow="1" bandRow="1">
                <a:tableStyleId>{5C22544A-7EE6-4342-B048-85BDC9FD1C3A}</a:tableStyleId>
              </a:tblPr>
              <a:tblGrid>
                <a:gridCol w="2279081">
                  <a:extLst>
                    <a:ext uri="{9D8B030D-6E8A-4147-A177-3AD203B41FA5}">
                      <a16:colId xmlns:a16="http://schemas.microsoft.com/office/drawing/2014/main" val="1243720581"/>
                    </a:ext>
                  </a:extLst>
                </a:gridCol>
                <a:gridCol w="6361879">
                  <a:extLst>
                    <a:ext uri="{9D8B030D-6E8A-4147-A177-3AD203B41FA5}">
                      <a16:colId xmlns:a16="http://schemas.microsoft.com/office/drawing/2014/main" val="4028859616"/>
                    </a:ext>
                  </a:extLst>
                </a:gridCol>
              </a:tblGrid>
              <a:tr h="381821">
                <a:tc>
                  <a:txBody>
                    <a:bodyPr/>
                    <a:lstStyle/>
                    <a:p>
                      <a:pPr algn="ctr"/>
                      <a:r>
                        <a:rPr kumimoji="1" lang="ja-JP" altLang="en-US" sz="1600" dirty="0">
                          <a:latin typeface="+mj-ea"/>
                          <a:ea typeface="+mj-ea"/>
                        </a:rPr>
                        <a:t>用語</a:t>
                      </a:r>
                    </a:p>
                  </a:txBody>
                  <a:tcPr/>
                </a:tc>
                <a:tc>
                  <a:txBody>
                    <a:bodyPr/>
                    <a:lstStyle/>
                    <a:p>
                      <a:pPr algn="ctr"/>
                      <a:r>
                        <a:rPr kumimoji="1" lang="ja-JP" altLang="en-US" sz="1600" dirty="0">
                          <a:latin typeface="+mj-ea"/>
                          <a:ea typeface="+mj-ea"/>
                        </a:rPr>
                        <a:t>説明</a:t>
                      </a:r>
                    </a:p>
                  </a:txBody>
                  <a:tcPr/>
                </a:tc>
                <a:extLst>
                  <a:ext uri="{0D108BD9-81ED-4DB2-BD59-A6C34878D82A}">
                    <a16:rowId xmlns:a16="http://schemas.microsoft.com/office/drawing/2014/main" val="1735115467"/>
                  </a:ext>
                </a:extLst>
              </a:tr>
              <a:tr h="1984650">
                <a:tc>
                  <a:txBody>
                    <a:bodyPr/>
                    <a:lstStyle/>
                    <a:p>
                      <a:pPr algn="just"/>
                      <a:r>
                        <a:rPr kumimoji="1" lang="ja-JP" altLang="en-US" sz="1600" dirty="0">
                          <a:latin typeface="+mj-ea"/>
                          <a:ea typeface="+mj-ea"/>
                        </a:rPr>
                        <a:t>建築物等</a:t>
                      </a:r>
                    </a:p>
                  </a:txBody>
                  <a:tcPr anchor="ctr"/>
                </a:tc>
                <a:tc>
                  <a:txBody>
                    <a:bodyPr/>
                    <a:lstStyle/>
                    <a:p>
                      <a:pPr algn="just"/>
                      <a:r>
                        <a:rPr kumimoji="1" lang="ja-JP" altLang="en-US" sz="1600" dirty="0">
                          <a:latin typeface="+mj-ea"/>
                          <a:ea typeface="+mj-ea"/>
                        </a:rPr>
                        <a:t>建築物その他の工作物</a:t>
                      </a:r>
                      <a:endParaRPr kumimoji="1" lang="en-US" altLang="ja-JP" sz="1600" dirty="0">
                        <a:latin typeface="+mj-ea"/>
                        <a:ea typeface="+mj-ea"/>
                      </a:endParaRPr>
                    </a:p>
                    <a:p>
                      <a:pPr marL="0" indent="0" algn="just">
                        <a:buFont typeface="Wingdings" panose="05000000000000000000" pitchFamily="2" charset="2"/>
                        <a:buNone/>
                      </a:pPr>
                      <a:r>
                        <a:rPr kumimoji="1" lang="ja-JP" altLang="en-US" sz="1600" dirty="0" smtClean="0">
                          <a:latin typeface="+mj-ea"/>
                          <a:ea typeface="+mj-ea"/>
                        </a:rPr>
                        <a:t>・建築物</a:t>
                      </a:r>
                      <a:r>
                        <a:rPr kumimoji="1" lang="ja-JP" altLang="en-US" sz="1600" dirty="0">
                          <a:latin typeface="+mj-ea"/>
                          <a:ea typeface="+mj-ea"/>
                        </a:rPr>
                        <a:t>：建物本体のほか、建物に設ける建築設備（電気、ガス、給排水</a:t>
                      </a:r>
                      <a:r>
                        <a:rPr kumimoji="1" lang="ja-JP" altLang="en-US" sz="1600" dirty="0" smtClean="0">
                          <a:latin typeface="+mj-ea"/>
                          <a:ea typeface="+mj-ea"/>
                        </a:rPr>
                        <a:t>、</a:t>
                      </a:r>
                      <a:endParaRPr kumimoji="1" lang="en-US" altLang="ja-JP" sz="1600" dirty="0" smtClean="0">
                        <a:latin typeface="+mj-ea"/>
                        <a:ea typeface="+mj-ea"/>
                      </a:endParaRPr>
                    </a:p>
                    <a:p>
                      <a:pPr marL="0" indent="0" algn="just">
                        <a:buFont typeface="Wingdings" panose="05000000000000000000" pitchFamily="2" charset="2"/>
                        <a:buNone/>
                      </a:pPr>
                      <a:r>
                        <a:rPr kumimoji="1" lang="ja-JP" altLang="en-US" sz="1600" dirty="0" smtClean="0">
                          <a:latin typeface="+mj-ea"/>
                          <a:ea typeface="+mj-ea"/>
                        </a:rPr>
                        <a:t>　　 　　　</a:t>
                      </a:r>
                      <a:r>
                        <a:rPr kumimoji="1" lang="ja-JP" altLang="en-US" sz="1600" baseline="0" dirty="0" smtClean="0">
                          <a:latin typeface="+mj-ea"/>
                          <a:ea typeface="+mj-ea"/>
                        </a:rPr>
                        <a:t> </a:t>
                      </a:r>
                      <a:r>
                        <a:rPr kumimoji="1" lang="ja-JP" altLang="en-US" sz="1600" dirty="0" smtClean="0">
                          <a:latin typeface="+mj-ea"/>
                          <a:ea typeface="+mj-ea"/>
                        </a:rPr>
                        <a:t>換気</a:t>
                      </a:r>
                      <a:r>
                        <a:rPr kumimoji="1" lang="ja-JP" altLang="en-US" sz="1600" dirty="0">
                          <a:latin typeface="+mj-ea"/>
                          <a:ea typeface="+mj-ea"/>
                        </a:rPr>
                        <a:t>、冷暖房、消火、排煙若しくは汚物処理の設備又は</a:t>
                      </a:r>
                      <a:r>
                        <a:rPr kumimoji="1" lang="ja-JP" altLang="en-US" sz="1600" dirty="0" smtClean="0">
                          <a:latin typeface="+mj-ea"/>
                          <a:ea typeface="+mj-ea"/>
                        </a:rPr>
                        <a:t>煙突</a:t>
                      </a:r>
                      <a:endParaRPr kumimoji="1" lang="en-US" altLang="ja-JP" sz="1600" dirty="0" smtClean="0">
                        <a:latin typeface="+mj-ea"/>
                        <a:ea typeface="+mj-ea"/>
                      </a:endParaRPr>
                    </a:p>
                    <a:p>
                      <a:pPr marL="0" indent="0" algn="just">
                        <a:buFont typeface="Wingdings" panose="05000000000000000000" pitchFamily="2" charset="2"/>
                        <a:buNone/>
                      </a:pPr>
                      <a:r>
                        <a:rPr kumimoji="1" lang="ja-JP" altLang="en-US" sz="1600" dirty="0" smtClean="0">
                          <a:latin typeface="+mj-ea"/>
                          <a:ea typeface="+mj-ea"/>
                        </a:rPr>
                        <a:t>　　         等</a:t>
                      </a:r>
                      <a:r>
                        <a:rPr kumimoji="1" lang="ja-JP" altLang="en-US" sz="1600" dirty="0">
                          <a:latin typeface="+mj-ea"/>
                          <a:ea typeface="+mj-ea"/>
                        </a:rPr>
                        <a:t>）等を含む</a:t>
                      </a:r>
                      <a:endParaRPr kumimoji="1" lang="en-US" altLang="ja-JP" sz="1600" dirty="0">
                        <a:latin typeface="+mj-ea"/>
                        <a:ea typeface="+mj-ea"/>
                      </a:endParaRPr>
                    </a:p>
                    <a:p>
                      <a:pPr marL="0" indent="0" algn="just">
                        <a:buFont typeface="Wingdings" panose="05000000000000000000" pitchFamily="2" charset="2"/>
                        <a:buNone/>
                      </a:pPr>
                      <a:r>
                        <a:rPr kumimoji="1" lang="ja-JP" altLang="en-US" sz="1600" dirty="0" smtClean="0">
                          <a:latin typeface="+mj-ea"/>
                          <a:ea typeface="+mj-ea"/>
                        </a:rPr>
                        <a:t>・工作物</a:t>
                      </a:r>
                      <a:r>
                        <a:rPr kumimoji="1" lang="ja-JP" altLang="en-US" sz="1600" dirty="0">
                          <a:latin typeface="+mj-ea"/>
                          <a:ea typeface="+mj-ea"/>
                        </a:rPr>
                        <a:t>：道路、橋、堤防等の建造物、排水用トンネル、堤防内の埋管</a:t>
                      </a:r>
                      <a:r>
                        <a:rPr kumimoji="1" lang="ja-JP" altLang="en-US" sz="1600" dirty="0" smtClean="0">
                          <a:latin typeface="+mj-ea"/>
                          <a:ea typeface="+mj-ea"/>
                        </a:rPr>
                        <a:t>、</a:t>
                      </a:r>
                      <a:endParaRPr kumimoji="1" lang="en-US" altLang="ja-JP" sz="1600" dirty="0" smtClean="0">
                        <a:latin typeface="+mj-ea"/>
                        <a:ea typeface="+mj-ea"/>
                      </a:endParaRPr>
                    </a:p>
                    <a:p>
                      <a:pPr marL="0" indent="0" algn="just">
                        <a:buFont typeface="Wingdings" panose="05000000000000000000" pitchFamily="2" charset="2"/>
                        <a:buNone/>
                      </a:pPr>
                      <a:r>
                        <a:rPr kumimoji="1" lang="ja-JP" altLang="en-US" sz="1600" dirty="0" smtClean="0">
                          <a:latin typeface="+mj-ea"/>
                          <a:ea typeface="+mj-ea"/>
                        </a:rPr>
                        <a:t>　　　　　</a:t>
                      </a:r>
                      <a:r>
                        <a:rPr kumimoji="1" lang="ja-JP" altLang="en-US" sz="1600" baseline="0" dirty="0" smtClean="0">
                          <a:latin typeface="+mj-ea"/>
                          <a:ea typeface="+mj-ea"/>
                        </a:rPr>
                        <a:t>　</a:t>
                      </a:r>
                      <a:r>
                        <a:rPr kumimoji="1" lang="ja-JP" altLang="en-US" sz="1600" dirty="0" smtClean="0">
                          <a:latin typeface="+mj-ea"/>
                          <a:ea typeface="+mj-ea"/>
                        </a:rPr>
                        <a:t>崖</a:t>
                      </a:r>
                      <a:r>
                        <a:rPr kumimoji="1" lang="ja-JP" altLang="en-US" sz="1600" dirty="0">
                          <a:latin typeface="+mj-ea"/>
                          <a:ea typeface="+mj-ea"/>
                        </a:rPr>
                        <a:t>のコンクリート擁壁、電柱及び電線、小学校の遊動円棒</a:t>
                      </a:r>
                      <a:r>
                        <a:rPr kumimoji="1" lang="ja-JP" altLang="en-US" sz="1600" dirty="0" smtClean="0">
                          <a:latin typeface="+mj-ea"/>
                          <a:ea typeface="+mj-ea"/>
                        </a:rPr>
                        <a:t>、</a:t>
                      </a:r>
                      <a:endParaRPr kumimoji="1" lang="en-US" altLang="ja-JP" sz="1600" dirty="0" smtClean="0">
                        <a:latin typeface="+mj-ea"/>
                        <a:ea typeface="+mj-ea"/>
                      </a:endParaRPr>
                    </a:p>
                    <a:p>
                      <a:pPr marL="0" indent="0" algn="just">
                        <a:buFont typeface="Wingdings" panose="05000000000000000000" pitchFamily="2" charset="2"/>
                        <a:buNone/>
                      </a:pPr>
                      <a:r>
                        <a:rPr kumimoji="1" lang="ja-JP" altLang="en-US" sz="1600" dirty="0" smtClean="0">
                          <a:latin typeface="+mj-ea"/>
                          <a:ea typeface="+mj-ea"/>
                        </a:rPr>
                        <a:t>　　　　　　作業用</a:t>
                      </a:r>
                      <a:r>
                        <a:rPr kumimoji="1" lang="ja-JP" altLang="en-US" sz="1600" dirty="0">
                          <a:latin typeface="+mj-ea"/>
                          <a:ea typeface="+mj-ea"/>
                        </a:rPr>
                        <a:t>足場　等</a:t>
                      </a:r>
                    </a:p>
                  </a:txBody>
                  <a:tcPr anchor="ctr"/>
                </a:tc>
                <a:extLst>
                  <a:ext uri="{0D108BD9-81ED-4DB2-BD59-A6C34878D82A}">
                    <a16:rowId xmlns:a16="http://schemas.microsoft.com/office/drawing/2014/main" val="3590653424"/>
                  </a:ext>
                </a:extLst>
              </a:tr>
              <a:tr h="370020">
                <a:tc>
                  <a:txBody>
                    <a:bodyPr/>
                    <a:lstStyle/>
                    <a:p>
                      <a:pPr algn="just"/>
                      <a:r>
                        <a:rPr kumimoji="1" lang="ja-JP" altLang="en-US" sz="1600" dirty="0">
                          <a:latin typeface="+mj-ea"/>
                          <a:ea typeface="+mj-ea"/>
                        </a:rPr>
                        <a:t>解体等工事</a:t>
                      </a:r>
                    </a:p>
                  </a:txBody>
                  <a:tcPr anchor="ctr"/>
                </a:tc>
                <a:tc>
                  <a:txBody>
                    <a:bodyPr/>
                    <a:lstStyle/>
                    <a:p>
                      <a:pPr algn="just"/>
                      <a:r>
                        <a:rPr kumimoji="1" lang="ja-JP" altLang="en-US" sz="1600" dirty="0">
                          <a:latin typeface="+mj-ea"/>
                          <a:ea typeface="+mj-ea"/>
                        </a:rPr>
                        <a:t>建築物等を</a:t>
                      </a:r>
                      <a:r>
                        <a:rPr kumimoji="1" lang="ja-JP" altLang="en-US" sz="1600" b="1" u="sng" dirty="0">
                          <a:latin typeface="+mj-ea"/>
                          <a:ea typeface="+mj-ea"/>
                        </a:rPr>
                        <a:t>解体し、改造し、又は補修</a:t>
                      </a:r>
                      <a:r>
                        <a:rPr kumimoji="1" lang="ja-JP" altLang="en-US" sz="1600" b="1" i="0" u="sng" dirty="0">
                          <a:latin typeface="+mj-ea"/>
                          <a:ea typeface="+mj-ea"/>
                        </a:rPr>
                        <a:t>する作業</a:t>
                      </a:r>
                      <a:r>
                        <a:rPr kumimoji="1" lang="ja-JP" altLang="en-US" sz="1600" dirty="0">
                          <a:latin typeface="+mj-ea"/>
                          <a:ea typeface="+mj-ea"/>
                        </a:rPr>
                        <a:t>を伴う建設工事</a:t>
                      </a:r>
                    </a:p>
                  </a:txBody>
                  <a:tcPr anchor="ctr"/>
                </a:tc>
                <a:extLst>
                  <a:ext uri="{0D108BD9-81ED-4DB2-BD59-A6C34878D82A}">
                    <a16:rowId xmlns:a16="http://schemas.microsoft.com/office/drawing/2014/main" val="1908158850"/>
                  </a:ext>
                </a:extLst>
              </a:tr>
              <a:tr h="428025">
                <a:tc>
                  <a:txBody>
                    <a:bodyPr/>
                    <a:lstStyle/>
                    <a:p>
                      <a:pPr algn="just"/>
                      <a:r>
                        <a:rPr kumimoji="1" lang="ja-JP" altLang="en-US" sz="1600" dirty="0">
                          <a:latin typeface="+mj-ea"/>
                          <a:ea typeface="+mj-ea"/>
                        </a:rPr>
                        <a:t>特定粉</a:t>
                      </a:r>
                      <a:r>
                        <a:rPr kumimoji="1" lang="ja-JP" altLang="en-US" sz="1600" dirty="0" err="1">
                          <a:latin typeface="+mj-ea"/>
                          <a:ea typeface="+mj-ea"/>
                        </a:rPr>
                        <a:t>じん</a:t>
                      </a:r>
                      <a:endParaRPr kumimoji="1" lang="ja-JP" altLang="en-US" sz="1600" dirty="0">
                        <a:latin typeface="+mj-ea"/>
                        <a:ea typeface="+mj-ea"/>
                      </a:endParaRPr>
                    </a:p>
                  </a:txBody>
                  <a:tcPr anchor="ctr"/>
                </a:tc>
                <a:tc>
                  <a:txBody>
                    <a:bodyPr/>
                    <a:lstStyle/>
                    <a:p>
                      <a:pPr algn="just"/>
                      <a:r>
                        <a:rPr kumimoji="1" lang="ja-JP" altLang="en-US" sz="1600" kern="1200" dirty="0" smtClean="0">
                          <a:effectLst/>
                          <a:latin typeface="+mj-ea"/>
                          <a:ea typeface="+mj-ea"/>
                        </a:rPr>
                        <a:t>アスベスト（</a:t>
                      </a:r>
                      <a:r>
                        <a:rPr kumimoji="1" lang="ja-JP" altLang="ja-JP" sz="1600" kern="1200" dirty="0" smtClean="0">
                          <a:effectLst/>
                          <a:latin typeface="+mj-ea"/>
                          <a:ea typeface="+mj-ea"/>
                        </a:rPr>
                        <a:t>石綿</a:t>
                      </a:r>
                      <a:r>
                        <a:rPr kumimoji="1" lang="ja-JP" altLang="en-US" sz="1600" kern="1200" dirty="0" smtClean="0">
                          <a:effectLst/>
                          <a:latin typeface="+mj-ea"/>
                          <a:ea typeface="+mj-ea"/>
                        </a:rPr>
                        <a:t>）の</a:t>
                      </a:r>
                      <a:r>
                        <a:rPr kumimoji="1" lang="ja-JP" altLang="en-US" sz="1600" kern="1200" dirty="0">
                          <a:effectLst/>
                          <a:latin typeface="+mj-ea"/>
                          <a:ea typeface="+mj-ea"/>
                        </a:rPr>
                        <a:t>こと</a:t>
                      </a:r>
                      <a:endParaRPr kumimoji="1" lang="ja-JP" altLang="en-US" sz="1600" dirty="0">
                        <a:latin typeface="+mj-ea"/>
                        <a:ea typeface="+mj-ea"/>
                      </a:endParaRPr>
                    </a:p>
                  </a:txBody>
                  <a:tcPr marL="108000" marR="108000" marT="72000" marB="72000" anchor="ctr"/>
                </a:tc>
                <a:extLst>
                  <a:ext uri="{0D108BD9-81ED-4DB2-BD59-A6C34878D82A}">
                    <a16:rowId xmlns:a16="http://schemas.microsoft.com/office/drawing/2014/main" val="1867230349"/>
                  </a:ext>
                </a:extLst>
              </a:tr>
              <a:tr h="1103937">
                <a:tc>
                  <a:txBody>
                    <a:bodyPr/>
                    <a:lstStyle/>
                    <a:p>
                      <a:pPr algn="just"/>
                      <a:r>
                        <a:rPr kumimoji="1" lang="zh-TW" altLang="en-US" sz="1600" dirty="0">
                          <a:latin typeface="+mj-ea"/>
                          <a:ea typeface="+mj-ea"/>
                        </a:rPr>
                        <a:t>特定建築材料</a:t>
                      </a:r>
                      <a:endParaRPr kumimoji="1" lang="ja-JP" altLang="en-US" sz="1600" dirty="0">
                        <a:latin typeface="+mj-ea"/>
                        <a:ea typeface="+mj-ea"/>
                      </a:endParaRPr>
                    </a:p>
                  </a:txBody>
                  <a:tcPr anchor="ctr"/>
                </a:tc>
                <a:tc>
                  <a:txBody>
                    <a:bodyPr/>
                    <a:lstStyle/>
                    <a:p>
                      <a:pPr algn="just"/>
                      <a:r>
                        <a:rPr kumimoji="1" lang="ja-JP" altLang="en-US" sz="1600" dirty="0">
                          <a:latin typeface="+mj-ea"/>
                          <a:ea typeface="+mj-ea"/>
                        </a:rPr>
                        <a:t>吹付け石綿（レベル</a:t>
                      </a:r>
                      <a:r>
                        <a:rPr kumimoji="1" lang="ja-JP" altLang="en-US" sz="1600" dirty="0" smtClean="0">
                          <a:latin typeface="+mj-ea"/>
                          <a:ea typeface="+mj-ea"/>
                        </a:rPr>
                        <a:t>１建材）</a:t>
                      </a:r>
                      <a:endParaRPr kumimoji="1" lang="en-US" altLang="ja-JP" sz="1600" dirty="0">
                        <a:latin typeface="+mj-ea"/>
                        <a:ea typeface="+mj-ea"/>
                      </a:endParaRPr>
                    </a:p>
                    <a:p>
                      <a:pPr algn="just"/>
                      <a:r>
                        <a:rPr kumimoji="1" lang="ja-JP" altLang="en-US" sz="1600" dirty="0">
                          <a:latin typeface="+mj-ea"/>
                          <a:ea typeface="+mj-ea"/>
                        </a:rPr>
                        <a:t>石綿含有断熱材・保温材・耐火被覆材（レベル</a:t>
                      </a:r>
                      <a:r>
                        <a:rPr kumimoji="1" lang="ja-JP" altLang="en-US" sz="1600" dirty="0" smtClean="0">
                          <a:latin typeface="+mj-ea"/>
                          <a:ea typeface="+mj-ea"/>
                        </a:rPr>
                        <a:t>２建材）</a:t>
                      </a:r>
                      <a:endParaRPr kumimoji="1" lang="en-US" altLang="ja-JP" sz="1600" dirty="0">
                        <a:latin typeface="+mj-ea"/>
                        <a:ea typeface="+mj-ea"/>
                      </a:endParaRPr>
                    </a:p>
                    <a:p>
                      <a:pPr algn="just"/>
                      <a:r>
                        <a:rPr kumimoji="1" lang="ja-JP" altLang="en-US" sz="1600" b="1" dirty="0" smtClean="0">
                          <a:solidFill>
                            <a:srgbClr val="FF0000"/>
                          </a:solidFill>
                          <a:latin typeface="+mj-ea"/>
                          <a:ea typeface="+mj-ea"/>
                        </a:rPr>
                        <a:t>石綿含有成形板等（</a:t>
                      </a:r>
                      <a:r>
                        <a:rPr kumimoji="1" lang="ja-JP" altLang="en-US" sz="1600" b="1" dirty="0">
                          <a:solidFill>
                            <a:srgbClr val="FF0000"/>
                          </a:solidFill>
                          <a:latin typeface="+mj-ea"/>
                          <a:ea typeface="+mj-ea"/>
                        </a:rPr>
                        <a:t>レベル</a:t>
                      </a:r>
                      <a:r>
                        <a:rPr kumimoji="1" lang="ja-JP" altLang="en-US" sz="1600" b="1" dirty="0" smtClean="0">
                          <a:solidFill>
                            <a:srgbClr val="FF0000"/>
                          </a:solidFill>
                          <a:latin typeface="+mj-ea"/>
                          <a:ea typeface="+mj-ea"/>
                        </a:rPr>
                        <a:t>３建材）　</a:t>
                      </a:r>
                      <a:r>
                        <a:rPr kumimoji="1" lang="en-US" altLang="ja-JP" sz="1600" b="1" dirty="0" smtClean="0">
                          <a:solidFill>
                            <a:srgbClr val="FF0000"/>
                          </a:solidFill>
                          <a:latin typeface="+mj-ea"/>
                          <a:ea typeface="+mj-ea"/>
                        </a:rPr>
                        <a:t>※</a:t>
                      </a:r>
                      <a:endParaRPr kumimoji="1" lang="en-US" altLang="ja-JP" sz="1600" b="1" i="0" u="sng" dirty="0" smtClean="0">
                        <a:solidFill>
                          <a:srgbClr val="FF0000"/>
                        </a:solidFill>
                        <a:latin typeface="+mj-ea"/>
                        <a:ea typeface="+mj-ea"/>
                      </a:endParaRPr>
                    </a:p>
                    <a:p>
                      <a:pPr algn="just"/>
                      <a:r>
                        <a:rPr kumimoji="1" lang="ja-JP" altLang="en-US" sz="1600" b="1" i="0" u="none" dirty="0" smtClean="0">
                          <a:solidFill>
                            <a:srgbClr val="FF0000"/>
                          </a:solidFill>
                          <a:latin typeface="+mj-ea"/>
                          <a:ea typeface="+mj-ea"/>
                        </a:rPr>
                        <a:t>石綿含有仕上塗材　</a:t>
                      </a:r>
                      <a:r>
                        <a:rPr kumimoji="1" lang="en-US" altLang="ja-JP" sz="1600" b="1" i="0" u="none" dirty="0" smtClean="0">
                          <a:solidFill>
                            <a:srgbClr val="FF0000"/>
                          </a:solidFill>
                          <a:latin typeface="+mj-ea"/>
                          <a:ea typeface="+mj-ea"/>
                        </a:rPr>
                        <a:t>※</a:t>
                      </a:r>
                      <a:endParaRPr kumimoji="1" lang="ja-JP" altLang="en-US" sz="1600" b="1" i="0" u="none" dirty="0">
                        <a:solidFill>
                          <a:srgbClr val="FF0000"/>
                        </a:solidFill>
                        <a:latin typeface="+mj-ea"/>
                        <a:ea typeface="+mj-ea"/>
                      </a:endParaRPr>
                    </a:p>
                  </a:txBody>
                  <a:tcPr anchor="ctr"/>
                </a:tc>
                <a:extLst>
                  <a:ext uri="{0D108BD9-81ED-4DB2-BD59-A6C34878D82A}">
                    <a16:rowId xmlns:a16="http://schemas.microsoft.com/office/drawing/2014/main" val="55230558"/>
                  </a:ext>
                </a:extLst>
              </a:tr>
              <a:tr h="639125">
                <a:tc>
                  <a:txBody>
                    <a:bodyPr/>
                    <a:lstStyle/>
                    <a:p>
                      <a:pPr algn="just"/>
                      <a:r>
                        <a:rPr kumimoji="1" lang="ja-JP" altLang="en-US" sz="1600" dirty="0">
                          <a:latin typeface="+mj-ea"/>
                          <a:ea typeface="+mj-ea"/>
                        </a:rPr>
                        <a:t>特定粉</a:t>
                      </a:r>
                      <a:r>
                        <a:rPr kumimoji="1" lang="ja-JP" altLang="en-US" sz="1600" dirty="0" err="1">
                          <a:latin typeface="+mj-ea"/>
                          <a:ea typeface="+mj-ea"/>
                        </a:rPr>
                        <a:t>じん排</a:t>
                      </a:r>
                      <a:r>
                        <a:rPr kumimoji="1" lang="ja-JP" altLang="en-US" sz="1600" dirty="0">
                          <a:latin typeface="+mj-ea"/>
                          <a:ea typeface="+mj-ea"/>
                        </a:rPr>
                        <a:t>出等作業</a:t>
                      </a:r>
                    </a:p>
                  </a:txBody>
                  <a:tcPr anchor="ctr"/>
                </a:tc>
                <a:tc>
                  <a:txBody>
                    <a:bodyPr/>
                    <a:lstStyle/>
                    <a:p>
                      <a:pPr algn="just"/>
                      <a:r>
                        <a:rPr kumimoji="1" lang="ja-JP" altLang="en-US" sz="1600" dirty="0">
                          <a:latin typeface="+mj-ea"/>
                          <a:ea typeface="+mj-ea"/>
                        </a:rPr>
                        <a:t>特定建築</a:t>
                      </a:r>
                      <a:r>
                        <a:rPr kumimoji="1" lang="ja-JP" altLang="en-US" sz="1600" dirty="0" smtClean="0">
                          <a:latin typeface="+mj-ea"/>
                          <a:ea typeface="+mj-ea"/>
                        </a:rPr>
                        <a:t>材料が</a:t>
                      </a:r>
                      <a:r>
                        <a:rPr kumimoji="1" lang="ja-JP" altLang="en-US" sz="1600" dirty="0">
                          <a:latin typeface="+mj-ea"/>
                          <a:ea typeface="+mj-ea"/>
                        </a:rPr>
                        <a:t>使用されている建築物等を</a:t>
                      </a:r>
                      <a:r>
                        <a:rPr kumimoji="1" lang="ja-JP" altLang="en-US" sz="1600" b="1" u="none" dirty="0">
                          <a:latin typeface="+mj-ea"/>
                          <a:ea typeface="+mj-ea"/>
                        </a:rPr>
                        <a:t>解体し、改造し、又は補修する</a:t>
                      </a:r>
                      <a:r>
                        <a:rPr kumimoji="1" lang="ja-JP" altLang="en-US" sz="1600" b="1" u="none" dirty="0" smtClean="0">
                          <a:latin typeface="+mj-ea"/>
                          <a:ea typeface="+mj-ea"/>
                        </a:rPr>
                        <a:t>作業</a:t>
                      </a:r>
                      <a:endParaRPr kumimoji="1" lang="ja-JP" altLang="en-US" sz="1600" b="1" i="0" u="none" dirty="0">
                        <a:solidFill>
                          <a:srgbClr val="FF0000"/>
                        </a:solidFill>
                        <a:latin typeface="+mj-ea"/>
                        <a:ea typeface="+mj-ea"/>
                      </a:endParaRPr>
                    </a:p>
                  </a:txBody>
                  <a:tcPr anchor="ctr"/>
                </a:tc>
                <a:extLst>
                  <a:ext uri="{0D108BD9-81ED-4DB2-BD59-A6C34878D82A}">
                    <a16:rowId xmlns:a16="http://schemas.microsoft.com/office/drawing/2014/main" val="1988811431"/>
                  </a:ext>
                </a:extLst>
              </a:tr>
              <a:tr h="370020">
                <a:tc>
                  <a:txBody>
                    <a:bodyPr/>
                    <a:lstStyle/>
                    <a:p>
                      <a:pPr algn="just"/>
                      <a:r>
                        <a:rPr kumimoji="1" lang="ja-JP" altLang="en-US" sz="1600" dirty="0" smtClean="0">
                          <a:latin typeface="+mj-ea"/>
                          <a:ea typeface="+mj-ea"/>
                        </a:rPr>
                        <a:t>特定工事</a:t>
                      </a:r>
                      <a:endParaRPr kumimoji="1" lang="ja-JP" altLang="en-US" sz="1600" dirty="0">
                        <a:latin typeface="+mj-ea"/>
                        <a:ea typeface="+mj-ea"/>
                      </a:endParaRPr>
                    </a:p>
                  </a:txBody>
                  <a:tcPr anchor="ctr"/>
                </a:tc>
                <a:tc>
                  <a:txBody>
                    <a:bodyPr/>
                    <a:lstStyle/>
                    <a:p>
                      <a:pPr algn="just"/>
                      <a:r>
                        <a:rPr kumimoji="1" lang="ja-JP" altLang="en-US" sz="1600" dirty="0">
                          <a:latin typeface="+mj-ea"/>
                          <a:ea typeface="+mj-ea"/>
                        </a:rPr>
                        <a:t>特定粉じん排出等作業を伴う建設</a:t>
                      </a:r>
                      <a:r>
                        <a:rPr kumimoji="1" lang="ja-JP" altLang="en-US" sz="1600" dirty="0" smtClean="0">
                          <a:latin typeface="+mj-ea"/>
                          <a:ea typeface="+mj-ea"/>
                        </a:rPr>
                        <a:t>工事</a:t>
                      </a:r>
                      <a:endParaRPr kumimoji="1" lang="ja-JP" altLang="en-US" sz="1600" b="1" i="0" dirty="0">
                        <a:latin typeface="+mj-ea"/>
                        <a:ea typeface="+mj-ea"/>
                      </a:endParaRPr>
                    </a:p>
                  </a:txBody>
                  <a:tcPr anchor="ctr"/>
                </a:tc>
                <a:extLst>
                  <a:ext uri="{0D108BD9-81ED-4DB2-BD59-A6C34878D82A}">
                    <a16:rowId xmlns:a16="http://schemas.microsoft.com/office/drawing/2014/main" val="46953873"/>
                  </a:ext>
                </a:extLst>
              </a:tr>
              <a:tr h="370020">
                <a:tc>
                  <a:txBody>
                    <a:bodyPr/>
                    <a:lstStyle/>
                    <a:p>
                      <a:pPr algn="just"/>
                      <a:r>
                        <a:rPr kumimoji="1" lang="ja-JP" altLang="en-US" sz="1600" b="1" dirty="0">
                          <a:solidFill>
                            <a:srgbClr val="FF0000"/>
                          </a:solidFill>
                          <a:latin typeface="+mj-ea"/>
                          <a:ea typeface="+mj-ea"/>
                        </a:rPr>
                        <a:t>届出対象特定</a:t>
                      </a:r>
                      <a:r>
                        <a:rPr kumimoji="1" lang="ja-JP" altLang="en-US" sz="1600" b="1" dirty="0" smtClean="0">
                          <a:solidFill>
                            <a:srgbClr val="FF0000"/>
                          </a:solidFill>
                          <a:latin typeface="+mj-ea"/>
                          <a:ea typeface="+mj-ea"/>
                        </a:rPr>
                        <a:t>工事　</a:t>
                      </a:r>
                      <a:r>
                        <a:rPr kumimoji="1" lang="en-US" altLang="ja-JP" sz="1600" b="1" dirty="0" smtClean="0">
                          <a:solidFill>
                            <a:srgbClr val="FF0000"/>
                          </a:solidFill>
                          <a:latin typeface="+mj-ea"/>
                          <a:ea typeface="+mj-ea"/>
                        </a:rPr>
                        <a:t>※</a:t>
                      </a:r>
                      <a:endParaRPr kumimoji="1" lang="ja-JP" altLang="en-US" sz="1600" b="1" dirty="0">
                        <a:solidFill>
                          <a:srgbClr val="FF0000"/>
                        </a:solidFill>
                        <a:latin typeface="+mj-ea"/>
                        <a:ea typeface="+mj-ea"/>
                      </a:endParaRPr>
                    </a:p>
                  </a:txBody>
                  <a:tcPr anchor="ctr"/>
                </a:tc>
                <a:tc>
                  <a:txBody>
                    <a:bodyPr/>
                    <a:lstStyle/>
                    <a:p>
                      <a:pPr algn="just"/>
                      <a:r>
                        <a:rPr kumimoji="1" lang="ja-JP" altLang="en-US" sz="1600" dirty="0">
                          <a:latin typeface="+mj-ea"/>
                          <a:ea typeface="+mj-ea"/>
                        </a:rPr>
                        <a:t>特定工事のうち、レベル</a:t>
                      </a:r>
                      <a:r>
                        <a:rPr kumimoji="1" lang="ja-JP" altLang="en-US" sz="1600" dirty="0" smtClean="0">
                          <a:latin typeface="+mj-ea"/>
                          <a:ea typeface="+mj-ea"/>
                        </a:rPr>
                        <a:t>１、２建材を対象とする工事</a:t>
                      </a:r>
                      <a:endParaRPr kumimoji="1" lang="ja-JP" altLang="en-US" sz="1600" dirty="0">
                        <a:latin typeface="+mj-ea"/>
                        <a:ea typeface="+mj-ea"/>
                      </a:endParaRPr>
                    </a:p>
                  </a:txBody>
                  <a:tcPr anchor="ctr"/>
                </a:tc>
                <a:extLst>
                  <a:ext uri="{0D108BD9-81ED-4DB2-BD59-A6C34878D82A}">
                    <a16:rowId xmlns:a16="http://schemas.microsoft.com/office/drawing/2014/main" val="297909847"/>
                  </a:ext>
                </a:extLst>
              </a:tr>
            </a:tbl>
          </a:graphicData>
        </a:graphic>
      </p:graphicFrame>
      <p:sp>
        <p:nvSpPr>
          <p:cNvPr id="8" name="スライド番号プレースホルダー 1"/>
          <p:cNvSpPr txBox="1">
            <a:spLocks/>
          </p:cNvSpPr>
          <p:nvPr/>
        </p:nvSpPr>
        <p:spPr bwMode="auto">
          <a:xfrm>
            <a:off x="323528" y="6384886"/>
            <a:ext cx="7128792" cy="37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ja-JP"/>
            </a:defPPr>
            <a:lvl1pPr algn="r"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2pPr>
            <a:lvl3pPr marL="9144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3pPr>
            <a:lvl4pPr marL="13716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4pPr>
            <a:lvl5pPr marL="1828800" algn="ctr" rtl="0" fontAlgn="base">
              <a:spcBef>
                <a:spcPct val="0"/>
              </a:spcBef>
              <a:spcAft>
                <a:spcPct val="0"/>
              </a:spcAft>
              <a:defRPr kumimoji="1" sz="3200" kern="1200">
                <a:solidFill>
                  <a:schemeClr val="tx2"/>
                </a:solidFill>
                <a:latin typeface="Arial" charset="0"/>
                <a:ea typeface="ＭＳ Ｐゴシック" pitchFamily="50" charset="-128"/>
                <a:cs typeface="+mn-cs"/>
              </a:defRPr>
            </a:lvl5pPr>
            <a:lvl6pPr marL="2286000" algn="l" defTabSz="914400" rtl="0" eaLnBrk="1" latinLnBrk="0" hangingPunct="1">
              <a:defRPr kumimoji="1" sz="3200" kern="1200">
                <a:solidFill>
                  <a:schemeClr val="tx2"/>
                </a:solidFill>
                <a:latin typeface="Arial" charset="0"/>
                <a:ea typeface="ＭＳ Ｐゴシック" pitchFamily="50" charset="-128"/>
                <a:cs typeface="+mn-cs"/>
              </a:defRPr>
            </a:lvl6pPr>
            <a:lvl7pPr marL="2743200" algn="l" defTabSz="914400" rtl="0" eaLnBrk="1" latinLnBrk="0" hangingPunct="1">
              <a:defRPr kumimoji="1" sz="3200" kern="1200">
                <a:solidFill>
                  <a:schemeClr val="tx2"/>
                </a:solidFill>
                <a:latin typeface="Arial" charset="0"/>
                <a:ea typeface="ＭＳ Ｐゴシック" pitchFamily="50" charset="-128"/>
                <a:cs typeface="+mn-cs"/>
              </a:defRPr>
            </a:lvl7pPr>
            <a:lvl8pPr marL="3200400" algn="l" defTabSz="914400" rtl="0" eaLnBrk="1" latinLnBrk="0" hangingPunct="1">
              <a:defRPr kumimoji="1" sz="3200" kern="1200">
                <a:solidFill>
                  <a:schemeClr val="tx2"/>
                </a:solidFill>
                <a:latin typeface="Arial" charset="0"/>
                <a:ea typeface="ＭＳ Ｐゴシック" pitchFamily="50" charset="-128"/>
                <a:cs typeface="+mn-cs"/>
              </a:defRPr>
            </a:lvl8pPr>
            <a:lvl9pPr marL="3657600" algn="l" defTabSz="914400" rtl="0" eaLnBrk="1" latinLnBrk="0" hangingPunct="1">
              <a:defRPr kumimoji="1" sz="3200" kern="1200">
                <a:solidFill>
                  <a:schemeClr val="tx2"/>
                </a:solidFill>
                <a:latin typeface="Arial" charset="0"/>
                <a:ea typeface="ＭＳ Ｐゴシック" pitchFamily="50" charset="-128"/>
                <a:cs typeface="+mn-cs"/>
              </a:defRPr>
            </a:lvl9pPr>
          </a:lstStyle>
          <a:p>
            <a:pPr algn="l"/>
            <a:r>
              <a:rPr lang="en-US" altLang="ja-JP" sz="2000" b="1" dirty="0" smtClean="0">
                <a:solidFill>
                  <a:srgbClr val="FF0000"/>
                </a:solidFill>
                <a:latin typeface="+mj-ea"/>
                <a:ea typeface="+mj-ea"/>
              </a:rPr>
              <a:t>※</a:t>
            </a:r>
            <a:r>
              <a:rPr lang="ja-JP" altLang="en-US" sz="2000" b="1" dirty="0" smtClean="0">
                <a:solidFill>
                  <a:srgbClr val="FF0000"/>
                </a:solidFill>
                <a:latin typeface="+mj-ea"/>
                <a:ea typeface="+mj-ea"/>
              </a:rPr>
              <a:t>令和３（２０２１）年４月１日施行の改正事項</a:t>
            </a:r>
            <a:endParaRPr lang="ja-JP" altLang="en-US" sz="2000" b="1" dirty="0">
              <a:solidFill>
                <a:srgbClr val="FF0000"/>
              </a:solidFill>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8591311"/>
      </p:ext>
    </p:extLst>
  </p:cSld>
  <p:clrMapOvr>
    <a:masterClrMapping/>
  </p:clrMapOvr>
  <mc:AlternateContent xmlns:mc="http://schemas.openxmlformats.org/markup-compatibility/2006" xmlns:p14="http://schemas.microsoft.com/office/powerpoint/2010/main">
    <mc:Choice Requires="p14">
      <p:transition spd="slow" p14:dur="2000" advTm="51155"/>
    </mc:Choice>
    <mc:Fallback xmlns="">
      <p:transition spd="slow" advTm="51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80386" y="6310208"/>
            <a:ext cx="2133600" cy="476250"/>
          </a:xfrm>
        </p:spPr>
        <p:txBody>
          <a:bodyPr/>
          <a:lstStyle/>
          <a:p>
            <a:fld id="{2AA345FF-F491-48AC-8FD0-B249C49F2375}" type="slidenum">
              <a:rPr kumimoji="1" lang="ja-JP" altLang="en-US" smtClean="0">
                <a:latin typeface="+mj-ea"/>
                <a:ea typeface="+mj-ea"/>
              </a:rPr>
              <a:t>20</a:t>
            </a:fld>
            <a:endParaRPr kumimoji="1" lang="ja-JP" altLang="en-US" dirty="0">
              <a:latin typeface="+mj-ea"/>
              <a:ea typeface="+mj-ea"/>
            </a:endParaRPr>
          </a:p>
        </p:txBody>
      </p:sp>
      <p:sp>
        <p:nvSpPr>
          <p:cNvPr id="9" name="テキスト ボックス 8"/>
          <p:cNvSpPr txBox="1"/>
          <p:nvPr/>
        </p:nvSpPr>
        <p:spPr>
          <a:xfrm>
            <a:off x="335923" y="116632"/>
            <a:ext cx="8424935" cy="1815882"/>
          </a:xfrm>
          <a:prstGeom prst="rect">
            <a:avLst/>
          </a:prstGeom>
          <a:solidFill>
            <a:schemeClr val="accent5"/>
          </a:solidFill>
          <a:ln>
            <a:solidFill>
              <a:schemeClr val="tx1"/>
            </a:solidFill>
          </a:ln>
        </p:spPr>
        <p:txBody>
          <a:bodyPr wrap="square" rtlCol="0">
            <a:spAutoFit/>
          </a:bodyPr>
          <a:lstStyle/>
          <a:p>
            <a:pPr algn="l"/>
            <a:r>
              <a:rPr lang="ja-JP" altLang="en-US" sz="1600" b="1" dirty="0" smtClean="0">
                <a:solidFill>
                  <a:schemeClr val="tx1"/>
                </a:solidFill>
                <a:latin typeface="+mj-ea"/>
                <a:ea typeface="+mj-ea"/>
              </a:rPr>
              <a:t>＜特定建築材料の除去等の方法＞</a:t>
            </a:r>
            <a:endParaRPr lang="en-US" altLang="ja-JP" sz="1600" b="1" dirty="0" smtClean="0">
              <a:solidFill>
                <a:schemeClr val="tx1"/>
              </a:solidFill>
              <a:latin typeface="+mj-ea"/>
              <a:ea typeface="+mj-ea"/>
            </a:endParaRPr>
          </a:p>
          <a:p>
            <a:pPr algn="l"/>
            <a:r>
              <a:rPr lang="ja-JP" altLang="en-US" sz="1600" dirty="0">
                <a:solidFill>
                  <a:schemeClr val="tx1"/>
                </a:solidFill>
                <a:latin typeface="+mj-ea"/>
                <a:ea typeface="+mj-ea"/>
              </a:rPr>
              <a:t>届出対象特定工事の元請業者若しくは下請負人又は自主施工者は、当該届出対象特定工事に</a:t>
            </a:r>
            <a:r>
              <a:rPr lang="ja-JP" altLang="en-US" sz="1600" dirty="0" smtClean="0">
                <a:solidFill>
                  <a:schemeClr val="tx1"/>
                </a:solidFill>
                <a:latin typeface="+mj-ea"/>
                <a:ea typeface="+mj-ea"/>
              </a:rPr>
              <a:t>おいて、</a:t>
            </a:r>
            <a:r>
              <a:rPr lang="ja-JP" altLang="en-US" sz="1600" dirty="0">
                <a:solidFill>
                  <a:schemeClr val="tx1"/>
                </a:solidFill>
                <a:latin typeface="+mj-ea"/>
                <a:ea typeface="+mj-ea"/>
              </a:rPr>
              <a:t>政令で定める特定建築材料に係る特定粉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出等作業について、</a:t>
            </a:r>
            <a:r>
              <a:rPr lang="ja-JP" altLang="en-US" sz="1600" dirty="0">
                <a:solidFill>
                  <a:srgbClr val="FF0000"/>
                </a:solidFill>
                <a:latin typeface="+mj-ea"/>
                <a:ea typeface="+mj-ea"/>
              </a:rPr>
              <a:t>次のいずれかに掲げる措置（</a:t>
            </a:r>
            <a:r>
              <a:rPr lang="ja-JP" altLang="en-US" sz="1600" dirty="0" smtClean="0">
                <a:solidFill>
                  <a:srgbClr val="FF0000"/>
                </a:solidFill>
                <a:latin typeface="+mj-ea"/>
                <a:ea typeface="+mj-ea"/>
              </a:rPr>
              <a:t>二に</a:t>
            </a:r>
            <a:r>
              <a:rPr lang="ja-JP" altLang="en-US" sz="1600" dirty="0">
                <a:solidFill>
                  <a:srgbClr val="FF0000"/>
                </a:solidFill>
                <a:latin typeface="+mj-ea"/>
                <a:ea typeface="+mj-ea"/>
              </a:rPr>
              <a:t>掲げる措置にあっては、建築物等を改造し、又は補修する場合に限る。）をそのそれぞれに定める</a:t>
            </a:r>
            <a:r>
              <a:rPr lang="ja-JP" altLang="en-US" sz="1600" dirty="0" smtClean="0">
                <a:solidFill>
                  <a:srgbClr val="FF0000"/>
                </a:solidFill>
                <a:latin typeface="+mj-ea"/>
                <a:ea typeface="+mj-ea"/>
              </a:rPr>
              <a:t>方法に</a:t>
            </a:r>
            <a:r>
              <a:rPr lang="ja-JP" altLang="en-US" sz="1600" dirty="0">
                <a:solidFill>
                  <a:srgbClr val="FF0000"/>
                </a:solidFill>
                <a:latin typeface="+mj-ea"/>
                <a:ea typeface="+mj-ea"/>
              </a:rPr>
              <a:t>より行わなければならない</a:t>
            </a:r>
            <a:r>
              <a:rPr lang="ja-JP" altLang="en-US" sz="1600" dirty="0">
                <a:solidFill>
                  <a:schemeClr val="tx1"/>
                </a:solidFill>
                <a:latin typeface="+mj-ea"/>
                <a:ea typeface="+mj-ea"/>
              </a:rPr>
              <a:t>。ただし、建築物等が倒壊するおそれがあるときその他次のいずれかに掲げる</a:t>
            </a:r>
            <a:r>
              <a:rPr lang="ja-JP" altLang="en-US" sz="1600" dirty="0" smtClean="0">
                <a:solidFill>
                  <a:schemeClr val="tx1"/>
                </a:solidFill>
                <a:latin typeface="+mj-ea"/>
                <a:ea typeface="+mj-ea"/>
              </a:rPr>
              <a:t>措置</a:t>
            </a:r>
            <a:r>
              <a:rPr lang="ja-JP" altLang="en-US" sz="1600" dirty="0">
                <a:solidFill>
                  <a:schemeClr val="tx1"/>
                </a:solidFill>
                <a:latin typeface="+mj-ea"/>
                <a:ea typeface="+mj-ea"/>
              </a:rPr>
              <a:t>をそのそれぞれに定める方法により、行うことが技術上著しく困難な場合は、この限りでない</a:t>
            </a:r>
            <a:r>
              <a:rPr lang="ja-JP" altLang="en-US" sz="1600" dirty="0" smtClean="0">
                <a:solidFill>
                  <a:schemeClr val="tx1"/>
                </a:solidFill>
                <a:latin typeface="+mj-ea"/>
                <a:ea typeface="+mj-ea"/>
              </a:rPr>
              <a:t>。　　　　　　　　　　　　　　　　　　　　　　　　（</a:t>
            </a: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19</a:t>
            </a:r>
            <a:r>
              <a:rPr lang="ja-JP" altLang="en-US" sz="1600" dirty="0">
                <a:solidFill>
                  <a:schemeClr val="tx1"/>
                </a:solidFill>
                <a:latin typeface="+mj-ea"/>
                <a:ea typeface="+mj-ea"/>
              </a:rPr>
              <a:t>関係）</a:t>
            </a:r>
          </a:p>
        </p:txBody>
      </p:sp>
      <p:sp>
        <p:nvSpPr>
          <p:cNvPr id="22" name="テキスト ボックス 21"/>
          <p:cNvSpPr txBox="1"/>
          <p:nvPr/>
        </p:nvSpPr>
        <p:spPr>
          <a:xfrm>
            <a:off x="335923" y="1916832"/>
            <a:ext cx="8424935" cy="2800767"/>
          </a:xfrm>
          <a:prstGeom prst="rect">
            <a:avLst/>
          </a:prstGeom>
          <a:noFill/>
          <a:ln>
            <a:noFill/>
          </a:ln>
        </p:spPr>
        <p:txBody>
          <a:bodyPr wrap="square" rtlCol="0">
            <a:spAutoFit/>
          </a:bodyPr>
          <a:lstStyle/>
          <a:p>
            <a:pPr algn="l"/>
            <a:r>
              <a:rPr lang="ja-JP" altLang="en-US" sz="1600" dirty="0">
                <a:solidFill>
                  <a:schemeClr val="tx1"/>
                </a:solidFill>
                <a:latin typeface="+mj-ea"/>
                <a:ea typeface="+mj-ea"/>
              </a:rPr>
              <a:t>□</a:t>
            </a:r>
            <a:r>
              <a:rPr lang="ja-JP" altLang="en-US" sz="1600" dirty="0">
                <a:solidFill>
                  <a:srgbClr val="FF0000"/>
                </a:solidFill>
                <a:latin typeface="+mj-ea"/>
                <a:ea typeface="+mj-ea"/>
              </a:rPr>
              <a:t>レベル</a:t>
            </a:r>
            <a:r>
              <a:rPr lang="ja-JP" altLang="en-US" sz="1600" dirty="0" smtClean="0">
                <a:solidFill>
                  <a:srgbClr val="FF0000"/>
                </a:solidFill>
                <a:latin typeface="+mj-ea"/>
                <a:ea typeface="+mj-ea"/>
              </a:rPr>
              <a:t>１、２</a:t>
            </a:r>
            <a:r>
              <a:rPr lang="ja-JP" altLang="en-US" sz="1600" dirty="0">
                <a:solidFill>
                  <a:srgbClr val="FF0000"/>
                </a:solidFill>
                <a:latin typeface="+mj-ea"/>
                <a:ea typeface="+mj-ea"/>
              </a:rPr>
              <a:t>建材に係る工事（届出対象特定工事</a:t>
            </a:r>
            <a:r>
              <a:rPr lang="ja-JP" altLang="en-US" sz="1600" dirty="0">
                <a:solidFill>
                  <a:schemeClr val="tx1"/>
                </a:solidFill>
                <a:latin typeface="+mj-ea"/>
                <a:ea typeface="+mj-ea"/>
              </a:rPr>
              <a:t>）について、除去等の措置を各措置に</a:t>
            </a:r>
            <a:r>
              <a:rPr lang="ja-JP" altLang="en-US" sz="1600" dirty="0" smtClean="0">
                <a:solidFill>
                  <a:schemeClr val="tx1"/>
                </a:solidFill>
                <a:latin typeface="+mj-ea"/>
                <a:ea typeface="+mj-ea"/>
              </a:rPr>
              <a:t>ついて</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それぞれ定める</a:t>
            </a:r>
            <a:r>
              <a:rPr lang="ja-JP" altLang="en-US" sz="1600" dirty="0">
                <a:solidFill>
                  <a:schemeClr val="tx1"/>
                </a:solidFill>
                <a:latin typeface="+mj-ea"/>
                <a:ea typeface="+mj-ea"/>
              </a:rPr>
              <a:t>方法により行わなかった者に対して</a:t>
            </a:r>
            <a:r>
              <a:rPr lang="ja-JP" altLang="en-US" sz="1600" dirty="0">
                <a:solidFill>
                  <a:srgbClr val="FF0000"/>
                </a:solidFill>
                <a:latin typeface="+mj-ea"/>
                <a:ea typeface="+mj-ea"/>
              </a:rPr>
              <a:t>直接罰</a:t>
            </a:r>
            <a:r>
              <a:rPr lang="ja-JP" altLang="en-US" sz="1600" dirty="0">
                <a:solidFill>
                  <a:schemeClr val="tx1"/>
                </a:solidFill>
                <a:latin typeface="+mj-ea"/>
                <a:ea typeface="+mj-ea"/>
              </a:rPr>
              <a:t>を設ける</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l"/>
            <a:endParaRPr lang="ja-JP" altLang="en-US" sz="1600" dirty="0">
              <a:solidFill>
                <a:schemeClr val="tx1"/>
              </a:solidFill>
              <a:latin typeface="+mj-ea"/>
              <a:ea typeface="+mj-ea"/>
            </a:endParaRPr>
          </a:p>
          <a:p>
            <a:pPr algn="l"/>
            <a:r>
              <a:rPr lang="ja-JP" altLang="en-US" sz="1600" dirty="0">
                <a:solidFill>
                  <a:schemeClr val="tx1"/>
                </a:solidFill>
                <a:latin typeface="+mj-ea"/>
                <a:ea typeface="+mj-ea"/>
              </a:rPr>
              <a:t>□</a:t>
            </a:r>
            <a:r>
              <a:rPr lang="ja-JP" altLang="en-US" sz="1600" dirty="0" smtClean="0">
                <a:solidFill>
                  <a:schemeClr val="tx1"/>
                </a:solidFill>
                <a:latin typeface="+mj-ea"/>
                <a:ea typeface="+mj-ea"/>
              </a:rPr>
              <a:t>建築物</a:t>
            </a:r>
            <a:r>
              <a:rPr lang="ja-JP" altLang="en-US" sz="1600" dirty="0">
                <a:solidFill>
                  <a:schemeClr val="tx1"/>
                </a:solidFill>
                <a:latin typeface="+mj-ea"/>
                <a:ea typeface="+mj-ea"/>
              </a:rPr>
              <a:t>等が倒壊のおそれがあるなど直接罰の対象から除外される場合に該当するか否かは</a:t>
            </a:r>
            <a:r>
              <a:rPr lang="ja-JP" altLang="en-US" sz="1600" dirty="0" smtClean="0">
                <a:solidFill>
                  <a:schemeClr val="tx1"/>
                </a:solidFill>
                <a:latin typeface="+mj-ea"/>
                <a:ea typeface="+mj-ea"/>
              </a:rPr>
              <a:t>、　</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届出者</a:t>
            </a:r>
            <a:r>
              <a:rPr lang="ja-JP" altLang="en-US" sz="1600" dirty="0">
                <a:solidFill>
                  <a:schemeClr val="tx1"/>
                </a:solidFill>
                <a:latin typeface="+mj-ea"/>
                <a:ea typeface="+mj-ea"/>
              </a:rPr>
              <a:t>（</a:t>
            </a:r>
            <a:r>
              <a:rPr lang="ja-JP" altLang="en-US" sz="1600" dirty="0" smtClean="0">
                <a:solidFill>
                  <a:schemeClr val="tx1"/>
                </a:solidFill>
                <a:latin typeface="+mj-ea"/>
                <a:ea typeface="+mj-ea"/>
              </a:rPr>
              <a:t>発注者</a:t>
            </a:r>
            <a:r>
              <a:rPr lang="ja-JP" altLang="en-US" sz="1600" dirty="0">
                <a:solidFill>
                  <a:schemeClr val="tx1"/>
                </a:solidFill>
                <a:latin typeface="+mj-ea"/>
                <a:ea typeface="+mj-ea"/>
              </a:rPr>
              <a:t>等）が届出書に該当する理由を記載することにより、都道府県等が判断。該当</a:t>
            </a:r>
            <a:r>
              <a:rPr lang="ja-JP" altLang="en-US" sz="1600" dirty="0" smtClean="0">
                <a:solidFill>
                  <a:schemeClr val="tx1"/>
                </a:solidFill>
                <a:latin typeface="+mj-ea"/>
                <a:ea typeface="+mj-ea"/>
              </a:rPr>
              <a:t>し</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ない</a:t>
            </a:r>
            <a:r>
              <a:rPr lang="ja-JP" altLang="en-US" sz="1600" dirty="0">
                <a:solidFill>
                  <a:schemeClr val="tx1"/>
                </a:solidFill>
                <a:latin typeface="+mj-ea"/>
                <a:ea typeface="+mj-ea"/>
              </a:rPr>
              <a:t>と判断した</a:t>
            </a:r>
            <a:r>
              <a:rPr lang="ja-JP" altLang="en-US" sz="1600" dirty="0" smtClean="0">
                <a:solidFill>
                  <a:schemeClr val="tx1"/>
                </a:solidFill>
                <a:latin typeface="+mj-ea"/>
                <a:ea typeface="+mj-ea"/>
              </a:rPr>
              <a:t>ときは</a:t>
            </a:r>
            <a:r>
              <a:rPr lang="ja-JP" altLang="en-US" sz="1600" dirty="0">
                <a:solidFill>
                  <a:schemeClr val="tx1"/>
                </a:solidFill>
                <a:latin typeface="+mj-ea"/>
                <a:ea typeface="+mj-ea"/>
              </a:rPr>
              <a:t>、除去等の措置を各措置についてそれぞれ定める方法で行うことを命</a:t>
            </a:r>
            <a:r>
              <a:rPr lang="ja-JP" altLang="en-US" sz="1600" dirty="0" smtClean="0">
                <a:solidFill>
                  <a:schemeClr val="tx1"/>
                </a:solidFill>
                <a:latin typeface="+mj-ea"/>
                <a:ea typeface="+mj-ea"/>
              </a:rPr>
              <a:t>ずる</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もの</a:t>
            </a:r>
            <a:r>
              <a:rPr lang="ja-JP" altLang="en-US" sz="1600" dirty="0">
                <a:solidFill>
                  <a:schemeClr val="tx1"/>
                </a:solidFill>
                <a:latin typeface="+mj-ea"/>
                <a:ea typeface="+mj-ea"/>
              </a:rPr>
              <a:t>とする</a:t>
            </a:r>
            <a:r>
              <a:rPr lang="ja-JP" altLang="en-US" sz="1600" dirty="0" smtClean="0">
                <a:solidFill>
                  <a:schemeClr val="tx1"/>
                </a:solidFill>
                <a:latin typeface="+mj-ea"/>
                <a:ea typeface="+mj-ea"/>
              </a:rPr>
              <a:t>。（</a:t>
            </a: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18</a:t>
            </a:r>
            <a:r>
              <a:rPr lang="ja-JP" altLang="en-US" sz="1600" dirty="0">
                <a:solidFill>
                  <a:schemeClr val="tx1"/>
                </a:solidFill>
                <a:latin typeface="+mj-ea"/>
                <a:ea typeface="+mj-ea"/>
              </a:rPr>
              <a:t>第１項関係</a:t>
            </a:r>
            <a:r>
              <a:rPr lang="ja-JP" altLang="en-US" sz="1600" dirty="0" smtClean="0">
                <a:solidFill>
                  <a:schemeClr val="tx1"/>
                </a:solidFill>
                <a:latin typeface="+mj-ea"/>
                <a:ea typeface="+mj-ea"/>
              </a:rPr>
              <a:t>）</a:t>
            </a:r>
            <a:endParaRPr lang="en-US" altLang="ja-JP" sz="1600" dirty="0">
              <a:solidFill>
                <a:schemeClr val="tx1"/>
              </a:solidFill>
              <a:latin typeface="+mj-ea"/>
              <a:ea typeface="+mj-ea"/>
            </a:endParaRPr>
          </a:p>
          <a:p>
            <a:pPr algn="l"/>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□集じん</a:t>
            </a:r>
            <a:r>
              <a:rPr lang="ja-JP" altLang="en-US" sz="1600" dirty="0">
                <a:solidFill>
                  <a:schemeClr val="tx1"/>
                </a:solidFill>
                <a:latin typeface="+mj-ea"/>
                <a:ea typeface="+mj-ea"/>
              </a:rPr>
              <a:t>・排気装置（新規則第</a:t>
            </a:r>
            <a:r>
              <a:rPr lang="en-US" altLang="ja-JP" sz="1600" dirty="0">
                <a:solidFill>
                  <a:schemeClr val="tx1"/>
                </a:solidFill>
                <a:latin typeface="+mj-ea"/>
                <a:ea typeface="+mj-ea"/>
              </a:rPr>
              <a:t>16</a:t>
            </a:r>
            <a:r>
              <a:rPr lang="ja-JP" altLang="en-US" sz="1600" dirty="0">
                <a:solidFill>
                  <a:schemeClr val="tx1"/>
                </a:solidFill>
                <a:latin typeface="+mj-ea"/>
                <a:ea typeface="+mj-ea"/>
              </a:rPr>
              <a:t>条の</a:t>
            </a:r>
            <a:r>
              <a:rPr lang="en-US" altLang="ja-JP" sz="1600" dirty="0">
                <a:solidFill>
                  <a:schemeClr val="tx1"/>
                </a:solidFill>
                <a:latin typeface="+mj-ea"/>
                <a:ea typeface="+mj-ea"/>
              </a:rPr>
              <a:t>13</a:t>
            </a:r>
            <a:r>
              <a:rPr lang="ja-JP" altLang="en-US" sz="1600" dirty="0">
                <a:solidFill>
                  <a:schemeClr val="tx1"/>
                </a:solidFill>
                <a:latin typeface="+mj-ea"/>
                <a:ea typeface="+mj-ea"/>
              </a:rPr>
              <a:t>）</a:t>
            </a:r>
          </a:p>
          <a:p>
            <a:pPr algn="l"/>
            <a:r>
              <a:rPr lang="ja-JP" altLang="en-US" sz="1600" dirty="0" smtClean="0">
                <a:solidFill>
                  <a:schemeClr val="tx1"/>
                </a:solidFill>
                <a:latin typeface="+mj-ea"/>
                <a:ea typeface="+mj-ea"/>
              </a:rPr>
              <a:t>　 新法</a:t>
            </a:r>
            <a:r>
              <a:rPr lang="ja-JP" altLang="en-US" sz="1600" dirty="0">
                <a:solidFill>
                  <a:schemeClr val="tx1"/>
                </a:solidFill>
                <a:latin typeface="+mj-ea"/>
                <a:ea typeface="+mj-ea"/>
              </a:rPr>
              <a:t>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19</a:t>
            </a:r>
            <a:r>
              <a:rPr lang="ja-JP" altLang="en-US" sz="1600" dirty="0">
                <a:solidFill>
                  <a:schemeClr val="tx1"/>
                </a:solidFill>
                <a:latin typeface="+mj-ea"/>
                <a:ea typeface="+mj-ea"/>
              </a:rPr>
              <a:t>第１号ロの環境省令で定める集じん・排気装置は、</a:t>
            </a:r>
            <a:r>
              <a:rPr lang="ja-JP" altLang="en-US" sz="1600" dirty="0">
                <a:solidFill>
                  <a:srgbClr val="FF0000"/>
                </a:solidFill>
                <a:latin typeface="+mj-ea"/>
                <a:ea typeface="+mj-ea"/>
              </a:rPr>
              <a:t>日本産業規格</a:t>
            </a:r>
            <a:r>
              <a:rPr lang="en-US" altLang="ja-JP" sz="1600" dirty="0">
                <a:solidFill>
                  <a:srgbClr val="FF0000"/>
                </a:solidFill>
                <a:latin typeface="+mj-ea"/>
                <a:ea typeface="+mj-ea"/>
              </a:rPr>
              <a:t>Z8122</a:t>
            </a:r>
            <a:r>
              <a:rPr lang="ja-JP" altLang="en-US" sz="1600" dirty="0">
                <a:solidFill>
                  <a:srgbClr val="FF0000"/>
                </a:solidFill>
                <a:latin typeface="+mj-ea"/>
                <a:ea typeface="+mj-ea"/>
              </a:rPr>
              <a:t>に</a:t>
            </a:r>
            <a:r>
              <a:rPr lang="ja-JP" altLang="en-US" sz="1600" dirty="0" smtClean="0">
                <a:solidFill>
                  <a:srgbClr val="FF0000"/>
                </a:solidFill>
                <a:latin typeface="+mj-ea"/>
                <a:ea typeface="+mj-ea"/>
              </a:rPr>
              <a:t>定</a:t>
            </a:r>
            <a:endParaRPr lang="en-US" altLang="ja-JP" sz="1600" dirty="0" smtClean="0">
              <a:solidFill>
                <a:srgbClr val="FF0000"/>
              </a:solidFill>
              <a:latin typeface="+mj-ea"/>
              <a:ea typeface="+mj-ea"/>
            </a:endParaRPr>
          </a:p>
          <a:p>
            <a:pPr algn="l"/>
            <a:r>
              <a:rPr lang="ja-JP" altLang="en-US" sz="1600" dirty="0" smtClean="0">
                <a:solidFill>
                  <a:srgbClr val="FF0000"/>
                </a:solidFill>
                <a:latin typeface="+mj-ea"/>
                <a:ea typeface="+mj-ea"/>
              </a:rPr>
              <a:t>　 </a:t>
            </a:r>
            <a:r>
              <a:rPr lang="ja-JP" altLang="en-US" sz="1600" dirty="0" err="1" smtClean="0">
                <a:solidFill>
                  <a:srgbClr val="FF0000"/>
                </a:solidFill>
                <a:latin typeface="+mj-ea"/>
                <a:ea typeface="+mj-ea"/>
              </a:rPr>
              <a:t>める</a:t>
            </a:r>
            <a:r>
              <a:rPr lang="en-US" altLang="ja-JP" sz="1600" dirty="0" smtClean="0">
                <a:solidFill>
                  <a:srgbClr val="FF0000"/>
                </a:solidFill>
                <a:latin typeface="+mj-ea"/>
                <a:ea typeface="+mj-ea"/>
              </a:rPr>
              <a:t>HEPA</a:t>
            </a:r>
            <a:r>
              <a:rPr lang="ja-JP" altLang="en-US" sz="1600" dirty="0">
                <a:solidFill>
                  <a:srgbClr val="FF0000"/>
                </a:solidFill>
                <a:latin typeface="+mj-ea"/>
                <a:ea typeface="+mj-ea"/>
              </a:rPr>
              <a:t>フィルタを付けたもの</a:t>
            </a:r>
            <a:r>
              <a:rPr lang="ja-JP" altLang="en-US" sz="1600" dirty="0">
                <a:solidFill>
                  <a:schemeClr val="tx1"/>
                </a:solidFill>
                <a:latin typeface="+mj-ea"/>
                <a:ea typeface="+mj-ea"/>
              </a:rPr>
              <a:t>とする</a:t>
            </a:r>
            <a:r>
              <a:rPr lang="ja-JP" altLang="en-US" sz="1600" dirty="0" smtClean="0">
                <a:solidFill>
                  <a:schemeClr val="tx1"/>
                </a:solidFill>
                <a:latin typeface="+mj-ea"/>
                <a:ea typeface="+mj-ea"/>
              </a:rPr>
              <a:t>。</a:t>
            </a:r>
            <a:endParaRPr lang="ja-JP" altLang="en-US" sz="1600" dirty="0">
              <a:solidFill>
                <a:schemeClr val="tx1"/>
              </a:solidFill>
              <a:latin typeface="+mj-ea"/>
              <a:ea typeface="+mj-ea"/>
            </a:endParaRPr>
          </a:p>
        </p:txBody>
      </p:sp>
      <p:pic>
        <p:nvPicPr>
          <p:cNvPr id="7" name="Picture 2" descr="\\14GE0059\share\大気班共有\【18】アスベスト\H28\100 立入調査（特定粉じん排出等作業）\宇城HC_宇土市役所20160808\養生内部.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8390" y="4660080"/>
            <a:ext cx="3879862" cy="21824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0"/>
          <p:cNvSpPr>
            <a:spLocks noChangeArrowheads="1"/>
          </p:cNvSpPr>
          <p:nvPr/>
        </p:nvSpPr>
        <p:spPr bwMode="auto">
          <a:xfrm>
            <a:off x="4559817" y="4719019"/>
            <a:ext cx="2278188" cy="307777"/>
          </a:xfrm>
          <a:prstGeom prst="rect">
            <a:avLst/>
          </a:prstGeom>
          <a:solidFill>
            <a:schemeClr val="bg1"/>
          </a:solidFill>
          <a:ln>
            <a:noFill/>
          </a:ln>
          <a:effectLst/>
          <a:extLst/>
        </p:spPr>
        <p:txBody>
          <a:bodyPr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400" dirty="0" smtClean="0">
                <a:latin typeface="+mj-ea"/>
                <a:ea typeface="+mj-ea"/>
              </a:rPr>
              <a:t>作業場を他の場所から隔離</a:t>
            </a:r>
            <a:endParaRPr lang="ja-JP" altLang="en-US" sz="1400" dirty="0">
              <a:latin typeface="+mj-ea"/>
              <a:ea typeface="+mj-ea"/>
            </a:endParaRP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8396271"/>
      </p:ext>
    </p:extLst>
  </p:cSld>
  <p:clrMapOvr>
    <a:masterClrMapping/>
  </p:clrMapOvr>
  <mc:AlternateContent xmlns:mc="http://schemas.openxmlformats.org/markup-compatibility/2006" xmlns:p14="http://schemas.microsoft.com/office/powerpoint/2010/main">
    <mc:Choice Requires="p14">
      <p:transition spd="slow" p14:dur="2000" advTm="60674"/>
    </mc:Choice>
    <mc:Fallback xmlns="">
      <p:transition spd="slow" advTm="60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80386" y="6310208"/>
            <a:ext cx="2133600" cy="476250"/>
          </a:xfrm>
        </p:spPr>
        <p:txBody>
          <a:bodyPr/>
          <a:lstStyle/>
          <a:p>
            <a:fld id="{2AA345FF-F491-48AC-8FD0-B249C49F2375}" type="slidenum">
              <a:rPr kumimoji="1" lang="ja-JP" altLang="en-US" smtClean="0">
                <a:latin typeface="+mj-ea"/>
                <a:ea typeface="+mj-ea"/>
              </a:rPr>
              <a:t>21</a:t>
            </a:fld>
            <a:endParaRPr kumimoji="1" lang="ja-JP" altLang="en-US" dirty="0">
              <a:latin typeface="+mj-ea"/>
              <a:ea typeface="+mj-ea"/>
            </a:endParaRPr>
          </a:p>
        </p:txBody>
      </p:sp>
      <p:sp>
        <p:nvSpPr>
          <p:cNvPr id="9" name="テキスト ボックス 8"/>
          <p:cNvSpPr txBox="1"/>
          <p:nvPr/>
        </p:nvSpPr>
        <p:spPr>
          <a:xfrm>
            <a:off x="335923" y="177602"/>
            <a:ext cx="8424935" cy="3539430"/>
          </a:xfrm>
          <a:prstGeom prst="rect">
            <a:avLst/>
          </a:prstGeom>
          <a:solidFill>
            <a:schemeClr val="accent5"/>
          </a:solidFill>
          <a:ln>
            <a:solidFill>
              <a:schemeClr val="tx1"/>
            </a:solidFill>
          </a:ln>
        </p:spPr>
        <p:txBody>
          <a:bodyPr wrap="square" rtlCol="0">
            <a:spAutoFit/>
          </a:bodyPr>
          <a:lstStyle/>
          <a:p>
            <a:pPr algn="l"/>
            <a:r>
              <a:rPr lang="ja-JP" altLang="en-US" sz="1600" b="1" dirty="0" smtClean="0">
                <a:solidFill>
                  <a:schemeClr val="tx1"/>
                </a:solidFill>
                <a:latin typeface="+mj-ea"/>
                <a:ea typeface="+mj-ea"/>
              </a:rPr>
              <a:t>＜特定建築材料の除去等の方法＞</a:t>
            </a:r>
            <a:endParaRPr lang="en-US" altLang="ja-JP" sz="1600" b="1" dirty="0" smtClean="0">
              <a:solidFill>
                <a:schemeClr val="tx1"/>
              </a:solidFill>
              <a:latin typeface="+mj-ea"/>
              <a:ea typeface="+mj-ea"/>
            </a:endParaRPr>
          </a:p>
          <a:p>
            <a:pPr algn="l"/>
            <a:r>
              <a:rPr lang="ja-JP" altLang="en-US" sz="1600" dirty="0">
                <a:solidFill>
                  <a:schemeClr val="tx1"/>
                </a:solidFill>
                <a:latin typeface="+mj-ea"/>
                <a:ea typeface="+mj-ea"/>
              </a:rPr>
              <a:t>届出対象特定工事の元請業者若しくは下請負人又は自主施工者は、当該届出対象特定工事に</a:t>
            </a:r>
            <a:r>
              <a:rPr lang="ja-JP" altLang="en-US" sz="1600" dirty="0" smtClean="0">
                <a:solidFill>
                  <a:schemeClr val="tx1"/>
                </a:solidFill>
                <a:latin typeface="+mj-ea"/>
                <a:ea typeface="+mj-ea"/>
              </a:rPr>
              <a:t>おいて、</a:t>
            </a:r>
            <a:r>
              <a:rPr lang="ja-JP" altLang="en-US" sz="1600" dirty="0">
                <a:solidFill>
                  <a:schemeClr val="tx1"/>
                </a:solidFill>
                <a:latin typeface="+mj-ea"/>
                <a:ea typeface="+mj-ea"/>
              </a:rPr>
              <a:t>政令で定める特定建築材料に係る特定粉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出等作業について、</a:t>
            </a:r>
            <a:r>
              <a:rPr lang="ja-JP" altLang="en-US" sz="1600" dirty="0">
                <a:solidFill>
                  <a:srgbClr val="FF0000"/>
                </a:solidFill>
                <a:latin typeface="+mj-ea"/>
                <a:ea typeface="+mj-ea"/>
              </a:rPr>
              <a:t>次のいずれかに掲げる措置（</a:t>
            </a:r>
            <a:r>
              <a:rPr lang="ja-JP" altLang="en-US" sz="1600" dirty="0" smtClean="0">
                <a:solidFill>
                  <a:srgbClr val="FF0000"/>
                </a:solidFill>
                <a:latin typeface="+mj-ea"/>
                <a:ea typeface="+mj-ea"/>
              </a:rPr>
              <a:t>二に</a:t>
            </a:r>
            <a:r>
              <a:rPr lang="ja-JP" altLang="en-US" sz="1600" dirty="0">
                <a:solidFill>
                  <a:srgbClr val="FF0000"/>
                </a:solidFill>
                <a:latin typeface="+mj-ea"/>
                <a:ea typeface="+mj-ea"/>
              </a:rPr>
              <a:t>掲げる措置にあっては、建築物等を改造し、又は補修する場合に限る。）をそのそれぞれに定める</a:t>
            </a:r>
            <a:r>
              <a:rPr lang="ja-JP" altLang="en-US" sz="1600" dirty="0" smtClean="0">
                <a:solidFill>
                  <a:srgbClr val="FF0000"/>
                </a:solidFill>
                <a:latin typeface="+mj-ea"/>
                <a:ea typeface="+mj-ea"/>
              </a:rPr>
              <a:t>方法に</a:t>
            </a:r>
            <a:r>
              <a:rPr lang="ja-JP" altLang="en-US" sz="1600" dirty="0">
                <a:solidFill>
                  <a:srgbClr val="FF0000"/>
                </a:solidFill>
                <a:latin typeface="+mj-ea"/>
                <a:ea typeface="+mj-ea"/>
              </a:rPr>
              <a:t>より行わなければならない</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　一　当該特定建築材料を建築物等から除去　次に掲げる方法</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イ　当該特定建築材料をかき落とし、切断し、又は破砕することなくそのまま建築物等から取り</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外す方法</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ロ　</a:t>
            </a:r>
            <a:r>
              <a:rPr lang="ja-JP" altLang="en-US" sz="1600" dirty="0" smtClean="0">
                <a:solidFill>
                  <a:srgbClr val="FF0000"/>
                </a:solidFill>
                <a:latin typeface="+mj-ea"/>
                <a:ea typeface="+mj-ea"/>
              </a:rPr>
              <a:t>当該特定建築材料の除去を行う場所を他の場所から隔離</a:t>
            </a:r>
            <a:r>
              <a:rPr lang="ja-JP" altLang="en-US" sz="1600" dirty="0">
                <a:solidFill>
                  <a:srgbClr val="FF0000"/>
                </a:solidFill>
                <a:latin typeface="+mj-ea"/>
                <a:ea typeface="+mj-ea"/>
              </a:rPr>
              <a:t>し</a:t>
            </a:r>
            <a:r>
              <a:rPr lang="ja-JP" altLang="en-US" sz="1600" dirty="0" smtClean="0">
                <a:solidFill>
                  <a:srgbClr val="FF0000"/>
                </a:solidFill>
                <a:latin typeface="+mj-ea"/>
                <a:ea typeface="+mj-ea"/>
              </a:rPr>
              <a:t>、除去を行う間、当該隔離した</a:t>
            </a:r>
            <a:endParaRPr lang="en-US" altLang="ja-JP" sz="1600" dirty="0" smtClean="0">
              <a:solidFill>
                <a:srgbClr val="FF0000"/>
              </a:solidFill>
              <a:latin typeface="+mj-ea"/>
              <a:ea typeface="+mj-ea"/>
            </a:endParaRPr>
          </a:p>
          <a:p>
            <a:pPr algn="l"/>
            <a:r>
              <a:rPr lang="ja-JP" altLang="en-US" sz="1600" dirty="0">
                <a:solidFill>
                  <a:srgbClr val="FF0000"/>
                </a:solidFill>
                <a:latin typeface="+mj-ea"/>
                <a:ea typeface="+mj-ea"/>
              </a:rPr>
              <a:t>　</a:t>
            </a:r>
            <a:r>
              <a:rPr lang="ja-JP" altLang="en-US" sz="1600" dirty="0" smtClean="0">
                <a:solidFill>
                  <a:srgbClr val="FF0000"/>
                </a:solidFill>
                <a:latin typeface="+mj-ea"/>
                <a:ea typeface="+mj-ea"/>
              </a:rPr>
              <a:t>　　場所において環境省令で定める集じん・排気装置を使用する方法</a:t>
            </a:r>
            <a:endParaRPr lang="en-US" altLang="ja-JP" sz="1600" dirty="0" smtClean="0">
              <a:solidFill>
                <a:srgbClr val="FF0000"/>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ハ　ロに準ずるものとして環境省令で定める方法</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二　当該建築材料からの特定粉じんの飛散を防止するための処理</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当該特定建築材料を被覆し、又は当該特定建築材料に添加された特定粉</a:t>
            </a:r>
            <a:r>
              <a:rPr lang="ja-JP" altLang="en-US" sz="1600" dirty="0" err="1" smtClean="0">
                <a:solidFill>
                  <a:schemeClr val="tx1"/>
                </a:solidFill>
                <a:latin typeface="+mj-ea"/>
                <a:ea typeface="+mj-ea"/>
              </a:rPr>
              <a:t>じんに</a:t>
            </a:r>
            <a:r>
              <a:rPr lang="ja-JP" altLang="en-US" sz="1600" dirty="0" smtClean="0">
                <a:solidFill>
                  <a:schemeClr val="tx1"/>
                </a:solidFill>
                <a:latin typeface="+mj-ea"/>
                <a:ea typeface="+mj-ea"/>
              </a:rPr>
              <a:t>該当する物質を当該特定建築材料に固着する方法であって環境省令で定めるもの　（</a:t>
            </a: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19</a:t>
            </a:r>
            <a:r>
              <a:rPr lang="ja-JP" altLang="en-US" sz="1600" dirty="0">
                <a:solidFill>
                  <a:schemeClr val="tx1"/>
                </a:solidFill>
                <a:latin typeface="+mj-ea"/>
                <a:ea typeface="+mj-ea"/>
              </a:rPr>
              <a:t>関係）</a:t>
            </a:r>
          </a:p>
        </p:txBody>
      </p:sp>
      <p:sp>
        <p:nvSpPr>
          <p:cNvPr id="22" name="テキスト ボックス 21"/>
          <p:cNvSpPr txBox="1"/>
          <p:nvPr/>
        </p:nvSpPr>
        <p:spPr>
          <a:xfrm>
            <a:off x="335921" y="3724577"/>
            <a:ext cx="8424935" cy="2800767"/>
          </a:xfrm>
          <a:prstGeom prst="rect">
            <a:avLst/>
          </a:prstGeom>
          <a:noFill/>
          <a:ln>
            <a:noFill/>
          </a:ln>
        </p:spPr>
        <p:txBody>
          <a:bodyPr wrap="square" rtlCol="0">
            <a:spAutoFit/>
          </a:bodyPr>
          <a:lstStyle/>
          <a:p>
            <a:pPr algn="l"/>
            <a:r>
              <a:rPr lang="ja-JP" altLang="en-US" sz="1600" dirty="0">
                <a:solidFill>
                  <a:schemeClr val="tx1"/>
                </a:solidFill>
                <a:latin typeface="+mj-ea"/>
                <a:ea typeface="+mj-ea"/>
              </a:rPr>
              <a:t>○</a:t>
            </a:r>
            <a:r>
              <a:rPr lang="ja-JP" altLang="en-US" sz="1600" dirty="0" smtClean="0">
                <a:solidFill>
                  <a:schemeClr val="tx1"/>
                </a:solidFill>
                <a:latin typeface="+mj-ea"/>
                <a:ea typeface="+mj-ea"/>
              </a:rPr>
              <a:t>隔離等に準ずる方法（一　ハ）　（新規則第</a:t>
            </a:r>
            <a:r>
              <a:rPr lang="en-US" altLang="ja-JP" sz="1600" dirty="0" smtClean="0">
                <a:solidFill>
                  <a:schemeClr val="tx1"/>
                </a:solidFill>
                <a:latin typeface="+mj-ea"/>
                <a:ea typeface="+mj-ea"/>
              </a:rPr>
              <a:t>16</a:t>
            </a:r>
            <a:r>
              <a:rPr lang="ja-JP" altLang="en-US" sz="1600" dirty="0" smtClean="0">
                <a:solidFill>
                  <a:schemeClr val="tx1"/>
                </a:solidFill>
                <a:latin typeface="+mj-ea"/>
                <a:ea typeface="+mj-ea"/>
              </a:rPr>
              <a:t>条の</a:t>
            </a:r>
            <a:r>
              <a:rPr lang="en-US" altLang="ja-JP" sz="1600" dirty="0" smtClean="0">
                <a:solidFill>
                  <a:schemeClr val="tx1"/>
                </a:solidFill>
                <a:latin typeface="+mj-ea"/>
                <a:ea typeface="+mj-ea"/>
              </a:rPr>
              <a:t>14</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例：グローブバッグ工法　</a:t>
            </a:r>
            <a:r>
              <a:rPr lang="en-US" altLang="ja-JP" sz="1600" dirty="0" smtClean="0">
                <a:solidFill>
                  <a:schemeClr val="tx1"/>
                </a:solidFill>
                <a:latin typeface="+mj-ea"/>
                <a:ea typeface="+mj-ea"/>
              </a:rPr>
              <a:t>※</a:t>
            </a:r>
            <a:r>
              <a:rPr lang="ja-JP" altLang="en-US" sz="1600" dirty="0" smtClean="0">
                <a:solidFill>
                  <a:schemeClr val="tx1"/>
                </a:solidFill>
                <a:latin typeface="+mj-ea"/>
                <a:ea typeface="+mj-ea"/>
              </a:rPr>
              <a:t>マニュアルで示される予定</a:t>
            </a:r>
            <a:endParaRPr lang="en-US" altLang="ja-JP" sz="1600" dirty="0" smtClean="0">
              <a:solidFill>
                <a:schemeClr val="tx1"/>
              </a:solidFill>
              <a:latin typeface="+mj-ea"/>
              <a:ea typeface="+mj-ea"/>
            </a:endParaRPr>
          </a:p>
          <a:p>
            <a:pPr algn="l"/>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a:t>
            </a:r>
            <a:r>
              <a:rPr lang="ja-JP" altLang="en-US" sz="1600" dirty="0" smtClean="0">
                <a:solidFill>
                  <a:schemeClr val="tx1"/>
                </a:solidFill>
                <a:latin typeface="+mj-ea"/>
                <a:ea typeface="+mj-ea"/>
              </a:rPr>
              <a:t>被覆</a:t>
            </a:r>
            <a:r>
              <a:rPr lang="ja-JP" altLang="en-US" sz="1600" dirty="0">
                <a:solidFill>
                  <a:schemeClr val="tx1"/>
                </a:solidFill>
                <a:latin typeface="+mj-ea"/>
                <a:ea typeface="+mj-ea"/>
              </a:rPr>
              <a:t>・固着する</a:t>
            </a:r>
            <a:r>
              <a:rPr lang="ja-JP" altLang="en-US" sz="1600" dirty="0" smtClean="0">
                <a:solidFill>
                  <a:schemeClr val="tx1"/>
                </a:solidFill>
                <a:latin typeface="+mj-ea"/>
                <a:ea typeface="+mj-ea"/>
              </a:rPr>
              <a:t>方法（二）　（新規則第</a:t>
            </a:r>
            <a:r>
              <a:rPr lang="en-US" altLang="ja-JP" sz="1600" dirty="0" smtClean="0">
                <a:solidFill>
                  <a:schemeClr val="tx1"/>
                </a:solidFill>
                <a:latin typeface="+mj-ea"/>
                <a:ea typeface="+mj-ea"/>
              </a:rPr>
              <a:t>16</a:t>
            </a:r>
            <a:r>
              <a:rPr lang="ja-JP" altLang="en-US" sz="1600" dirty="0" smtClean="0">
                <a:solidFill>
                  <a:schemeClr val="tx1"/>
                </a:solidFill>
                <a:latin typeface="+mj-ea"/>
                <a:ea typeface="+mj-ea"/>
              </a:rPr>
              <a:t>条の</a:t>
            </a:r>
            <a:r>
              <a:rPr lang="en-US" altLang="ja-JP" sz="1600" dirty="0" smtClean="0">
                <a:solidFill>
                  <a:schemeClr val="tx1"/>
                </a:solidFill>
                <a:latin typeface="+mj-ea"/>
                <a:ea typeface="+mj-ea"/>
              </a:rPr>
              <a:t>15</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smtClean="0">
                <a:solidFill>
                  <a:srgbClr val="FF0000"/>
                </a:solidFill>
                <a:latin typeface="+mj-ea"/>
                <a:ea typeface="+mj-ea"/>
              </a:rPr>
              <a:t>囲い込み</a:t>
            </a:r>
            <a:r>
              <a:rPr lang="ja-JP" altLang="en-US" sz="1600" dirty="0">
                <a:solidFill>
                  <a:srgbClr val="FF0000"/>
                </a:solidFill>
                <a:latin typeface="+mj-ea"/>
                <a:ea typeface="+mj-ea"/>
              </a:rPr>
              <a:t>又は封じ込め</a:t>
            </a:r>
            <a:r>
              <a:rPr lang="ja-JP" altLang="en-US" sz="1600" dirty="0">
                <a:solidFill>
                  <a:schemeClr val="tx1"/>
                </a:solidFill>
                <a:latin typeface="+mj-ea"/>
                <a:ea typeface="+mj-ea"/>
              </a:rPr>
              <a:t>（板状の物等で覆って密閉すること、薬液等の</a:t>
            </a:r>
            <a:r>
              <a:rPr lang="ja-JP" altLang="en-US" sz="1600" dirty="0" smtClean="0">
                <a:solidFill>
                  <a:schemeClr val="tx1"/>
                </a:solidFill>
                <a:latin typeface="+mj-ea"/>
                <a:ea typeface="+mj-ea"/>
              </a:rPr>
              <a:t>散布</a:t>
            </a:r>
            <a:r>
              <a:rPr lang="ja-JP" altLang="en-US" sz="1600" dirty="0">
                <a:solidFill>
                  <a:schemeClr val="tx1"/>
                </a:solidFill>
                <a:latin typeface="+mj-ea"/>
                <a:ea typeface="+mj-ea"/>
              </a:rPr>
              <a:t>に</a:t>
            </a:r>
            <a:r>
              <a:rPr lang="ja-JP" altLang="en-US" sz="1600" dirty="0" smtClean="0">
                <a:solidFill>
                  <a:schemeClr val="tx1"/>
                </a:solidFill>
                <a:latin typeface="+mj-ea"/>
                <a:ea typeface="+mj-ea"/>
              </a:rPr>
              <a:t>より表面</a:t>
            </a:r>
            <a:r>
              <a:rPr lang="ja-JP" altLang="en-US" sz="1600" dirty="0">
                <a:solidFill>
                  <a:schemeClr val="tx1"/>
                </a:solidFill>
                <a:latin typeface="+mj-ea"/>
                <a:ea typeface="+mj-ea"/>
              </a:rPr>
              <a:t>を固化すること等）を行う方法とする</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　 ただし、レベル１、２建材の作業を行う</a:t>
            </a:r>
            <a:r>
              <a:rPr lang="ja-JP" altLang="en-US" sz="1600" dirty="0">
                <a:solidFill>
                  <a:schemeClr val="tx1"/>
                </a:solidFill>
                <a:latin typeface="+mj-ea"/>
                <a:ea typeface="+mj-ea"/>
              </a:rPr>
              <a:t>場合は、</a:t>
            </a:r>
            <a:r>
              <a:rPr lang="ja-JP" altLang="en-US" sz="1600" dirty="0" smtClean="0">
                <a:solidFill>
                  <a:schemeClr val="tx1"/>
                </a:solidFill>
                <a:latin typeface="+mj-ea"/>
                <a:ea typeface="+mj-ea"/>
              </a:rPr>
              <a:t>隔離</a:t>
            </a:r>
            <a:r>
              <a:rPr lang="ja-JP" altLang="en-US" sz="1600" dirty="0">
                <a:solidFill>
                  <a:schemeClr val="tx1"/>
                </a:solidFill>
                <a:latin typeface="+mj-ea"/>
                <a:ea typeface="+mj-ea"/>
              </a:rPr>
              <a:t>し、</a:t>
            </a:r>
            <a:r>
              <a:rPr lang="en-US" altLang="ja-JP" sz="1600" dirty="0">
                <a:solidFill>
                  <a:schemeClr val="tx1"/>
                </a:solidFill>
                <a:latin typeface="+mj-ea"/>
                <a:ea typeface="+mj-ea"/>
              </a:rPr>
              <a:t>HEPA</a:t>
            </a:r>
            <a:r>
              <a:rPr lang="ja-JP" altLang="en-US" sz="1600" dirty="0">
                <a:solidFill>
                  <a:schemeClr val="tx1"/>
                </a:solidFill>
                <a:latin typeface="+mj-ea"/>
                <a:ea typeface="+mj-ea"/>
              </a:rPr>
              <a:t>フィルタを付けた集じん・排気装置を使用</a:t>
            </a:r>
            <a:r>
              <a:rPr lang="ja-JP" altLang="en-US" sz="1600" dirty="0" smtClean="0">
                <a:solidFill>
                  <a:schemeClr val="tx1"/>
                </a:solidFill>
                <a:latin typeface="+mj-ea"/>
                <a:ea typeface="+mj-ea"/>
              </a:rPr>
              <a:t>する方法</a:t>
            </a:r>
            <a:r>
              <a:rPr lang="ja-JP" altLang="en-US" sz="1600" dirty="0">
                <a:solidFill>
                  <a:schemeClr val="tx1"/>
                </a:solidFill>
                <a:latin typeface="+mj-ea"/>
                <a:ea typeface="+mj-ea"/>
              </a:rPr>
              <a:t>とする</a:t>
            </a:r>
            <a:r>
              <a:rPr lang="ja-JP" altLang="en-US" sz="1600" dirty="0" smtClean="0">
                <a:solidFill>
                  <a:schemeClr val="tx1"/>
                </a:solidFill>
                <a:latin typeface="+mj-ea"/>
                <a:ea typeface="+mj-ea"/>
              </a:rPr>
              <a:t>。</a:t>
            </a:r>
            <a:endParaRPr lang="ja-JP" altLang="en-US" sz="1600" dirty="0">
              <a:solidFill>
                <a:schemeClr val="tx1"/>
              </a:solidFill>
              <a:latin typeface="+mj-ea"/>
              <a:ea typeface="+mj-ea"/>
            </a:endParaRPr>
          </a:p>
          <a:p>
            <a:pPr algn="l"/>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　囲い込み</a:t>
            </a:r>
            <a:r>
              <a:rPr lang="ja-JP" altLang="en-US" sz="1600" dirty="0">
                <a:solidFill>
                  <a:schemeClr val="tx1"/>
                </a:solidFill>
                <a:latin typeface="+mj-ea"/>
                <a:ea typeface="+mj-ea"/>
              </a:rPr>
              <a:t>・封じ込めに係る作業</a:t>
            </a:r>
            <a:r>
              <a:rPr lang="ja-JP" altLang="en-US" sz="1600" dirty="0" smtClean="0">
                <a:solidFill>
                  <a:schemeClr val="tx1"/>
                </a:solidFill>
                <a:latin typeface="+mj-ea"/>
                <a:ea typeface="+mj-ea"/>
              </a:rPr>
              <a:t>基準</a:t>
            </a:r>
            <a:r>
              <a:rPr lang="ja-JP" altLang="en-US" sz="1600" dirty="0">
                <a:solidFill>
                  <a:schemeClr val="tx1"/>
                </a:solidFill>
                <a:latin typeface="+mj-ea"/>
                <a:ea typeface="+mj-ea"/>
              </a:rPr>
              <a:t>：</a:t>
            </a:r>
            <a:r>
              <a:rPr lang="ja-JP" altLang="en-US" sz="1600" dirty="0" smtClean="0">
                <a:solidFill>
                  <a:schemeClr val="tx1"/>
                </a:solidFill>
                <a:latin typeface="+mj-ea"/>
                <a:ea typeface="+mj-ea"/>
              </a:rPr>
              <a:t>新規則</a:t>
            </a:r>
            <a:r>
              <a:rPr lang="ja-JP" altLang="en-US" sz="1600" dirty="0">
                <a:solidFill>
                  <a:schemeClr val="tx1"/>
                </a:solidFill>
                <a:latin typeface="+mj-ea"/>
                <a:ea typeface="+mj-ea"/>
              </a:rPr>
              <a:t>別表第７の１の項下欄イからトまでに掲げる事項</a:t>
            </a:r>
          </a:p>
          <a:p>
            <a:pPr algn="l"/>
            <a:r>
              <a:rPr lang="ja-JP" altLang="en-US" sz="1600" dirty="0" smtClean="0">
                <a:solidFill>
                  <a:schemeClr val="tx1"/>
                </a:solidFill>
                <a:latin typeface="+mj-ea"/>
                <a:ea typeface="+mj-ea"/>
              </a:rPr>
              <a:t>　</a:t>
            </a:r>
            <a:r>
              <a:rPr lang="en-US" altLang="ja-JP" sz="1600" dirty="0" smtClean="0">
                <a:solidFill>
                  <a:schemeClr val="tx1"/>
                </a:solidFill>
                <a:latin typeface="+mj-ea"/>
                <a:ea typeface="+mj-ea"/>
              </a:rPr>
              <a:t>※</a:t>
            </a:r>
            <a:r>
              <a:rPr lang="ja-JP" altLang="en-US" sz="1600" dirty="0" smtClean="0">
                <a:solidFill>
                  <a:schemeClr val="tx1"/>
                </a:solidFill>
                <a:latin typeface="+mj-ea"/>
                <a:ea typeface="+mj-ea"/>
              </a:rPr>
              <a:t>特定</a:t>
            </a:r>
            <a:r>
              <a:rPr lang="ja-JP" altLang="en-US" sz="1600" dirty="0">
                <a:solidFill>
                  <a:schemeClr val="tx1"/>
                </a:solidFill>
                <a:latin typeface="+mj-ea"/>
                <a:ea typeface="+mj-ea"/>
              </a:rPr>
              <a:t>建築材料を掻き落とし、切断、又は破砕の方法で除去する場合</a:t>
            </a:r>
            <a:r>
              <a:rPr lang="ja-JP" altLang="en-US" sz="1600" dirty="0" smtClean="0">
                <a:solidFill>
                  <a:schemeClr val="tx1"/>
                </a:solidFill>
                <a:latin typeface="+mj-ea"/>
                <a:ea typeface="+mj-ea"/>
              </a:rPr>
              <a:t>と同じ</a:t>
            </a:r>
            <a:r>
              <a:rPr lang="ja-JP" altLang="en-US" sz="1600" dirty="0">
                <a:solidFill>
                  <a:schemeClr val="tx1"/>
                </a:solidFill>
                <a:latin typeface="+mj-ea"/>
                <a:ea typeface="+mj-ea"/>
              </a:rPr>
              <a:t>基準</a:t>
            </a:r>
            <a:endParaRPr lang="en-US" altLang="ja-JP" sz="1600" dirty="0" smtClean="0">
              <a:solidFill>
                <a:srgbClr val="FF0000"/>
              </a:solidFill>
              <a:latin typeface="+mj-ea"/>
              <a:ea typeface="+mj-ea"/>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4086102"/>
      </p:ext>
    </p:extLst>
  </p:cSld>
  <p:clrMapOvr>
    <a:masterClrMapping/>
  </p:clrMapOvr>
  <mc:AlternateContent xmlns:mc="http://schemas.openxmlformats.org/markup-compatibility/2006" xmlns:p14="http://schemas.microsoft.com/office/powerpoint/2010/main">
    <mc:Choice Requires="p14">
      <p:transition spd="slow" p14:dur="2000" advTm="53679"/>
    </mc:Choice>
    <mc:Fallback xmlns="">
      <p:transition spd="slow" advTm="53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80386" y="6310208"/>
            <a:ext cx="2133600" cy="476250"/>
          </a:xfrm>
        </p:spPr>
        <p:txBody>
          <a:bodyPr/>
          <a:lstStyle/>
          <a:p>
            <a:fld id="{2AA345FF-F491-48AC-8FD0-B249C49F2375}" type="slidenum">
              <a:rPr kumimoji="1" lang="ja-JP" altLang="en-US" smtClean="0">
                <a:latin typeface="+mj-ea"/>
                <a:ea typeface="+mj-ea"/>
              </a:rPr>
              <a:t>22</a:t>
            </a:fld>
            <a:endParaRPr kumimoji="1" lang="ja-JP" altLang="en-US" dirty="0">
              <a:latin typeface="+mj-ea"/>
              <a:ea typeface="+mj-ea"/>
            </a:endParaRPr>
          </a:p>
        </p:txBody>
      </p:sp>
      <p:sp>
        <p:nvSpPr>
          <p:cNvPr id="6" name="テキスト ボックス 5"/>
          <p:cNvSpPr txBox="1"/>
          <p:nvPr/>
        </p:nvSpPr>
        <p:spPr>
          <a:xfrm>
            <a:off x="339026" y="332656"/>
            <a:ext cx="8424935" cy="2554545"/>
          </a:xfrm>
          <a:prstGeom prst="rect">
            <a:avLst/>
          </a:prstGeom>
          <a:solidFill>
            <a:srgbClr val="FFF0C1"/>
          </a:solidFill>
          <a:ln>
            <a:solidFill>
              <a:schemeClr val="tx1"/>
            </a:solidFill>
          </a:ln>
        </p:spPr>
        <p:txBody>
          <a:bodyPr wrap="square" rtlCol="0">
            <a:spAutoFit/>
          </a:bodyPr>
          <a:lstStyle/>
          <a:p>
            <a:pPr algn="l"/>
            <a:r>
              <a:rPr lang="ja-JP" altLang="en-US" sz="1600" b="1" dirty="0">
                <a:solidFill>
                  <a:schemeClr val="tx1"/>
                </a:solidFill>
                <a:latin typeface="+mj-ea"/>
                <a:ea typeface="+mj-ea"/>
              </a:rPr>
              <a:t>＜特定粉</a:t>
            </a:r>
            <a:r>
              <a:rPr lang="ja-JP" altLang="en-US" sz="1600" b="1" dirty="0" err="1">
                <a:solidFill>
                  <a:schemeClr val="tx1"/>
                </a:solidFill>
                <a:latin typeface="+mj-ea"/>
                <a:ea typeface="+mj-ea"/>
              </a:rPr>
              <a:t>じん排</a:t>
            </a:r>
            <a:r>
              <a:rPr lang="ja-JP" altLang="en-US" sz="1600" b="1" dirty="0">
                <a:solidFill>
                  <a:schemeClr val="tx1"/>
                </a:solidFill>
                <a:latin typeface="+mj-ea"/>
                <a:ea typeface="+mj-ea"/>
              </a:rPr>
              <a:t>出等作業中の石綿漏えいの有無の確認＞</a:t>
            </a:r>
          </a:p>
          <a:p>
            <a:pPr algn="l"/>
            <a:r>
              <a:rPr lang="ja-JP" altLang="en-US" sz="1600" dirty="0" smtClean="0">
                <a:solidFill>
                  <a:schemeClr val="tx1"/>
                </a:solidFill>
                <a:latin typeface="+mj-ea"/>
                <a:ea typeface="+mj-ea"/>
              </a:rPr>
              <a:t>都道府県</a:t>
            </a:r>
            <a:r>
              <a:rPr lang="ja-JP" altLang="en-US" sz="1600" dirty="0">
                <a:solidFill>
                  <a:schemeClr val="tx1"/>
                </a:solidFill>
                <a:latin typeface="+mj-ea"/>
                <a:ea typeface="+mj-ea"/>
              </a:rPr>
              <a:t>等においては、条例により特定粉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出等作業中の大気濃度の測定を施工者に</a:t>
            </a:r>
            <a:r>
              <a:rPr lang="ja-JP" altLang="en-US" sz="1600" dirty="0" smtClean="0">
                <a:solidFill>
                  <a:schemeClr val="tx1"/>
                </a:solidFill>
                <a:latin typeface="+mj-ea"/>
                <a:ea typeface="+mj-ea"/>
              </a:rPr>
              <a:t>義務付けて</a:t>
            </a:r>
            <a:r>
              <a:rPr lang="ja-JP" altLang="en-US" sz="1600" dirty="0">
                <a:solidFill>
                  <a:schemeClr val="tx1"/>
                </a:solidFill>
                <a:latin typeface="+mj-ea"/>
                <a:ea typeface="+mj-ea"/>
              </a:rPr>
              <a:t>いる場合があるほか、立入検査時に都道府県等が測定を行う場合もあるところ、都道府県等による</a:t>
            </a:r>
            <a:r>
              <a:rPr lang="ja-JP" altLang="en-US" sz="1600" dirty="0" smtClean="0">
                <a:solidFill>
                  <a:schemeClr val="tx1"/>
                </a:solidFill>
                <a:latin typeface="+mj-ea"/>
                <a:ea typeface="+mj-ea"/>
              </a:rPr>
              <a:t>測定</a:t>
            </a:r>
            <a:r>
              <a:rPr lang="ja-JP" altLang="en-US" sz="1600" dirty="0">
                <a:solidFill>
                  <a:schemeClr val="tx1"/>
                </a:solidFill>
                <a:latin typeface="+mj-ea"/>
                <a:ea typeface="+mj-ea"/>
              </a:rPr>
              <a:t>では、集じん・排気装置の不適切な管理、作業員の隔離場所からの出入りの際の不適切な行動等</a:t>
            </a:r>
            <a:r>
              <a:rPr lang="ja-JP" altLang="en-US" sz="1600" dirty="0" smtClean="0">
                <a:solidFill>
                  <a:schemeClr val="tx1"/>
                </a:solidFill>
                <a:latin typeface="+mj-ea"/>
                <a:ea typeface="+mj-ea"/>
              </a:rPr>
              <a:t>、作業</a:t>
            </a:r>
            <a:r>
              <a:rPr lang="ja-JP" altLang="en-US" sz="1600" dirty="0">
                <a:solidFill>
                  <a:schemeClr val="tx1"/>
                </a:solidFill>
                <a:latin typeface="+mj-ea"/>
                <a:ea typeface="+mj-ea"/>
              </a:rPr>
              <a:t>基準の遵守の不徹底による石綿の飛散が明らかになった事例が散見される。</a:t>
            </a:r>
          </a:p>
          <a:p>
            <a:pPr algn="l"/>
            <a:r>
              <a:rPr lang="ja-JP" altLang="en-US" sz="1600" dirty="0" smtClean="0">
                <a:solidFill>
                  <a:schemeClr val="tx1"/>
                </a:solidFill>
                <a:latin typeface="+mj-ea"/>
                <a:ea typeface="+mj-ea"/>
              </a:rPr>
              <a:t>その</a:t>
            </a:r>
            <a:r>
              <a:rPr lang="ja-JP" altLang="en-US" sz="1600" dirty="0">
                <a:solidFill>
                  <a:schemeClr val="tx1"/>
                </a:solidFill>
                <a:latin typeface="+mj-ea"/>
                <a:ea typeface="+mj-ea"/>
              </a:rPr>
              <a:t>ため、集じん・排気装置の排気口における粉</a:t>
            </a:r>
            <a:r>
              <a:rPr lang="ja-JP" altLang="en-US" sz="1600" dirty="0" err="1">
                <a:solidFill>
                  <a:schemeClr val="tx1"/>
                </a:solidFill>
                <a:latin typeface="+mj-ea"/>
                <a:ea typeface="+mj-ea"/>
              </a:rPr>
              <a:t>じんを</a:t>
            </a:r>
            <a:r>
              <a:rPr lang="ja-JP" altLang="en-US" sz="1600" dirty="0">
                <a:solidFill>
                  <a:schemeClr val="tx1"/>
                </a:solidFill>
                <a:latin typeface="+mj-ea"/>
                <a:ea typeface="+mj-ea"/>
              </a:rPr>
              <a:t>迅速に測定できる機器を用いた、集じん・排気</a:t>
            </a:r>
            <a:r>
              <a:rPr lang="ja-JP" altLang="en-US" sz="1600" dirty="0" smtClean="0">
                <a:solidFill>
                  <a:schemeClr val="tx1"/>
                </a:solidFill>
                <a:latin typeface="+mj-ea"/>
                <a:ea typeface="+mj-ea"/>
              </a:rPr>
              <a:t>装置</a:t>
            </a:r>
            <a:r>
              <a:rPr lang="ja-JP" altLang="en-US" sz="1600" dirty="0">
                <a:solidFill>
                  <a:schemeClr val="tx1"/>
                </a:solidFill>
                <a:latin typeface="+mj-ea"/>
                <a:ea typeface="+mj-ea"/>
              </a:rPr>
              <a:t>の正常な稼働の確認の頻度を増やすとともに、前室における負圧の状況の確認も頻度を増やすこと</a:t>
            </a:r>
            <a:r>
              <a:rPr lang="ja-JP" altLang="en-US" sz="1600" dirty="0" smtClean="0">
                <a:solidFill>
                  <a:schemeClr val="tx1"/>
                </a:solidFill>
                <a:latin typeface="+mj-ea"/>
                <a:ea typeface="+mj-ea"/>
              </a:rPr>
              <a:t>により</a:t>
            </a:r>
            <a:r>
              <a:rPr lang="ja-JP" altLang="en-US" sz="1600" dirty="0">
                <a:solidFill>
                  <a:schemeClr val="tx1"/>
                </a:solidFill>
                <a:latin typeface="+mj-ea"/>
                <a:ea typeface="+mj-ea"/>
              </a:rPr>
              <a:t>、隔離場所からの石綿の漏えい防止の強化を図るべきである。</a:t>
            </a:r>
          </a:p>
          <a:p>
            <a:pPr algn="r"/>
            <a:r>
              <a:rPr lang="ja-JP" altLang="en-US" sz="1600" dirty="0">
                <a:solidFill>
                  <a:schemeClr val="tx1"/>
                </a:solidFill>
                <a:latin typeface="+mj-ea"/>
                <a:ea typeface="+mj-ea"/>
              </a:rPr>
              <a:t>（中央環境審議会答申「今後の石綿飛散防止の在り方について（答申）」）</a:t>
            </a:r>
          </a:p>
        </p:txBody>
      </p:sp>
      <p:sp>
        <p:nvSpPr>
          <p:cNvPr id="7" name="テキスト ボックス 6"/>
          <p:cNvSpPr txBox="1"/>
          <p:nvPr/>
        </p:nvSpPr>
        <p:spPr>
          <a:xfrm>
            <a:off x="335923" y="2924944"/>
            <a:ext cx="8424935" cy="3539430"/>
          </a:xfrm>
          <a:prstGeom prst="rect">
            <a:avLst/>
          </a:prstGeom>
          <a:noFill/>
          <a:ln>
            <a:noFill/>
          </a:ln>
        </p:spPr>
        <p:txBody>
          <a:bodyPr wrap="square" rtlCol="0">
            <a:spAutoFit/>
          </a:bodyPr>
          <a:lstStyle/>
          <a:p>
            <a:pPr algn="l"/>
            <a:r>
              <a:rPr lang="ja-JP" altLang="en-US" sz="1600" dirty="0" smtClean="0">
                <a:solidFill>
                  <a:schemeClr val="tx1"/>
                </a:solidFill>
                <a:latin typeface="+mj-ea"/>
                <a:ea typeface="+mj-ea"/>
              </a:rPr>
              <a:t>□</a:t>
            </a:r>
            <a:r>
              <a:rPr lang="ja-JP" altLang="en-US" sz="1600" dirty="0">
                <a:solidFill>
                  <a:schemeClr val="tx1"/>
                </a:solidFill>
                <a:latin typeface="+mj-ea"/>
                <a:ea typeface="+mj-ea"/>
              </a:rPr>
              <a:t>現行の作業基準に以下の下線部を追加し、それぞれの確認の頻度を増やす。</a:t>
            </a:r>
          </a:p>
          <a:p>
            <a:pPr algn="l"/>
            <a:r>
              <a:rPr lang="ja-JP" altLang="en-US" sz="1600" dirty="0">
                <a:solidFill>
                  <a:schemeClr val="tx1"/>
                </a:solidFill>
                <a:latin typeface="+mj-ea"/>
                <a:ea typeface="+mj-ea"/>
              </a:rPr>
              <a:t>○</a:t>
            </a:r>
            <a:r>
              <a:rPr lang="ja-JP" altLang="en-US" sz="1600" b="1" dirty="0" smtClean="0">
                <a:solidFill>
                  <a:schemeClr val="tx1"/>
                </a:solidFill>
                <a:latin typeface="+mj-ea"/>
                <a:ea typeface="+mj-ea"/>
              </a:rPr>
              <a:t>負圧</a:t>
            </a:r>
            <a:r>
              <a:rPr lang="ja-JP" altLang="en-US" sz="1600" b="1" dirty="0">
                <a:solidFill>
                  <a:schemeClr val="tx1"/>
                </a:solidFill>
                <a:latin typeface="+mj-ea"/>
                <a:ea typeface="+mj-ea"/>
              </a:rPr>
              <a:t>の状況の確認</a:t>
            </a:r>
            <a:r>
              <a:rPr lang="ja-JP" altLang="en-US" sz="1600" dirty="0">
                <a:solidFill>
                  <a:schemeClr val="tx1"/>
                </a:solidFill>
                <a:latin typeface="+mj-ea"/>
                <a:ea typeface="+mj-ea"/>
              </a:rPr>
              <a:t>（新規則別表</a:t>
            </a:r>
            <a:r>
              <a:rPr lang="ja-JP" altLang="en-US" sz="1600" dirty="0" smtClean="0">
                <a:solidFill>
                  <a:schemeClr val="tx1"/>
                </a:solidFill>
                <a:latin typeface="+mj-ea"/>
                <a:ea typeface="+mj-ea"/>
              </a:rPr>
              <a:t>第７　１</a:t>
            </a:r>
            <a:r>
              <a:rPr lang="ja-JP" altLang="en-US" sz="1600" dirty="0">
                <a:solidFill>
                  <a:schemeClr val="tx1"/>
                </a:solidFill>
                <a:latin typeface="+mj-ea"/>
                <a:ea typeface="+mj-ea"/>
              </a:rPr>
              <a:t>の項）</a:t>
            </a:r>
          </a:p>
          <a:p>
            <a:pPr algn="l"/>
            <a:r>
              <a:rPr lang="ja-JP" altLang="en-US" sz="1600" dirty="0" smtClean="0">
                <a:solidFill>
                  <a:schemeClr val="tx1"/>
                </a:solidFill>
                <a:latin typeface="+mj-ea"/>
                <a:ea typeface="+mj-ea"/>
              </a:rPr>
              <a:t>　 ニ </a:t>
            </a:r>
            <a:r>
              <a:rPr lang="ja-JP" altLang="en-US" sz="1600" dirty="0">
                <a:solidFill>
                  <a:schemeClr val="tx1"/>
                </a:solidFill>
                <a:latin typeface="+mj-ea"/>
                <a:ea typeface="+mj-ea"/>
              </a:rPr>
              <a:t>特定建築材料の除去を行う日の当該除去の開始前</a:t>
            </a:r>
            <a:r>
              <a:rPr lang="ja-JP" altLang="en-US" sz="1600" dirty="0">
                <a:solidFill>
                  <a:srgbClr val="FF0000"/>
                </a:solidFill>
                <a:latin typeface="+mj-ea"/>
                <a:ea typeface="+mj-ea"/>
              </a:rPr>
              <a:t>及び中断</a:t>
            </a:r>
            <a:r>
              <a:rPr lang="ja-JP" altLang="en-US" sz="1600" dirty="0" smtClean="0">
                <a:solidFill>
                  <a:srgbClr val="FF0000"/>
                </a:solidFill>
                <a:latin typeface="+mj-ea"/>
                <a:ea typeface="+mj-ea"/>
              </a:rPr>
              <a:t>時</a:t>
            </a:r>
            <a:r>
              <a:rPr lang="en-US" altLang="ja-JP" sz="1600" baseline="30000" dirty="0" smtClean="0">
                <a:solidFill>
                  <a:schemeClr val="tx1"/>
                </a:solidFill>
                <a:latin typeface="+mj-ea"/>
                <a:ea typeface="+mj-ea"/>
              </a:rPr>
              <a:t>※</a:t>
            </a:r>
            <a:r>
              <a:rPr lang="ja-JP" altLang="en-US" sz="1600" dirty="0" smtClean="0">
                <a:solidFill>
                  <a:schemeClr val="tx1"/>
                </a:solidFill>
                <a:latin typeface="+mj-ea"/>
                <a:ea typeface="+mj-ea"/>
              </a:rPr>
              <a:t>に</a:t>
            </a:r>
            <a:r>
              <a:rPr lang="ja-JP" altLang="en-US" sz="1600" dirty="0">
                <a:solidFill>
                  <a:schemeClr val="tx1"/>
                </a:solidFill>
                <a:latin typeface="+mj-ea"/>
                <a:ea typeface="+mj-ea"/>
              </a:rPr>
              <a:t>、作業場及び前室が</a:t>
            </a:r>
            <a:r>
              <a:rPr lang="ja-JP" altLang="en-US" sz="1600" dirty="0" smtClean="0">
                <a:solidFill>
                  <a:schemeClr val="tx1"/>
                </a:solidFill>
                <a:latin typeface="+mj-ea"/>
                <a:ea typeface="+mj-ea"/>
              </a:rPr>
              <a:t>負</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圧に保たれて</a:t>
            </a:r>
            <a:r>
              <a:rPr lang="ja-JP" altLang="en-US" sz="1600" dirty="0">
                <a:solidFill>
                  <a:schemeClr val="tx1"/>
                </a:solidFill>
                <a:latin typeface="+mj-ea"/>
                <a:ea typeface="+mj-ea"/>
              </a:rPr>
              <a:t>いることを確認し、異常が認められた場合は、集じん・排気装置の補修</a:t>
            </a:r>
            <a:r>
              <a:rPr lang="ja-JP" altLang="en-US" sz="1600" dirty="0" smtClean="0">
                <a:solidFill>
                  <a:schemeClr val="tx1"/>
                </a:solidFill>
                <a:latin typeface="+mj-ea"/>
                <a:ea typeface="+mj-ea"/>
              </a:rPr>
              <a:t>その他</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の必要</a:t>
            </a:r>
            <a:r>
              <a:rPr lang="ja-JP" altLang="en-US" sz="1600" dirty="0">
                <a:solidFill>
                  <a:schemeClr val="tx1"/>
                </a:solidFill>
                <a:latin typeface="+mj-ea"/>
                <a:ea typeface="+mj-ea"/>
              </a:rPr>
              <a:t>な措置</a:t>
            </a:r>
            <a:r>
              <a:rPr lang="ja-JP" altLang="en-US" sz="1600" dirty="0" smtClean="0">
                <a:solidFill>
                  <a:schemeClr val="tx1"/>
                </a:solidFill>
                <a:latin typeface="+mj-ea"/>
                <a:ea typeface="+mj-ea"/>
              </a:rPr>
              <a:t>を講</a:t>
            </a:r>
            <a:r>
              <a:rPr lang="ja-JP" altLang="en-US" sz="1600" dirty="0">
                <a:solidFill>
                  <a:schemeClr val="tx1"/>
                </a:solidFill>
                <a:latin typeface="+mj-ea"/>
                <a:ea typeface="+mj-ea"/>
              </a:rPr>
              <a:t>ずること。</a:t>
            </a:r>
          </a:p>
          <a:p>
            <a:pPr algn="l"/>
            <a:r>
              <a:rPr lang="ja-JP" altLang="en-US" sz="1600" dirty="0" smtClean="0">
                <a:solidFill>
                  <a:schemeClr val="tx1"/>
                </a:solidFill>
                <a:latin typeface="+mj-ea"/>
                <a:ea typeface="+mj-ea"/>
              </a:rPr>
              <a:t>　 </a:t>
            </a:r>
            <a:r>
              <a:rPr lang="en-US" altLang="ja-JP" sz="1600" dirty="0" smtClean="0">
                <a:solidFill>
                  <a:schemeClr val="tx1"/>
                </a:solidFill>
                <a:latin typeface="+mj-ea"/>
                <a:ea typeface="+mj-ea"/>
              </a:rPr>
              <a:t>※</a:t>
            </a:r>
            <a:r>
              <a:rPr lang="ja-JP" altLang="en-US" sz="1600" dirty="0" smtClean="0">
                <a:solidFill>
                  <a:schemeClr val="tx1"/>
                </a:solidFill>
                <a:latin typeface="+mj-ea"/>
                <a:ea typeface="+mj-ea"/>
              </a:rPr>
              <a:t>定期的</a:t>
            </a:r>
            <a:r>
              <a:rPr lang="ja-JP" altLang="en-US" sz="1600" dirty="0">
                <a:solidFill>
                  <a:schemeClr val="tx1"/>
                </a:solidFill>
                <a:latin typeface="+mj-ea"/>
                <a:ea typeface="+mj-ea"/>
              </a:rPr>
              <a:t>に行われる数時間毎の休憩時や作業の中断時、当日の作業終了時</a:t>
            </a:r>
            <a:r>
              <a:rPr lang="ja-JP" altLang="en-US" sz="1600" dirty="0" smtClean="0">
                <a:solidFill>
                  <a:schemeClr val="tx1"/>
                </a:solidFill>
                <a:latin typeface="+mj-ea"/>
                <a:ea typeface="+mj-ea"/>
              </a:rPr>
              <a:t>など</a:t>
            </a:r>
            <a:endParaRPr lang="en-US" altLang="ja-JP" sz="1600" dirty="0" smtClean="0">
              <a:solidFill>
                <a:schemeClr val="tx1"/>
              </a:solidFill>
              <a:latin typeface="+mj-ea"/>
              <a:ea typeface="+mj-ea"/>
            </a:endParaRPr>
          </a:p>
          <a:p>
            <a:pPr algn="l"/>
            <a:endParaRPr lang="en-US" altLang="ja-JP" sz="1600" dirty="0">
              <a:solidFill>
                <a:schemeClr val="tx1"/>
              </a:solidFill>
              <a:latin typeface="+mj-ea"/>
              <a:ea typeface="+mj-ea"/>
            </a:endParaRPr>
          </a:p>
          <a:p>
            <a:pPr algn="l"/>
            <a:r>
              <a:rPr lang="ja-JP" altLang="en-US" sz="1600" dirty="0">
                <a:solidFill>
                  <a:schemeClr val="tx1"/>
                </a:solidFill>
                <a:latin typeface="+mj-ea"/>
                <a:ea typeface="+mj-ea"/>
              </a:rPr>
              <a:t>○</a:t>
            </a:r>
            <a:r>
              <a:rPr lang="ja-JP" altLang="en-US" sz="1600" b="1" dirty="0" smtClean="0">
                <a:solidFill>
                  <a:schemeClr val="tx1"/>
                </a:solidFill>
                <a:latin typeface="+mj-ea"/>
                <a:ea typeface="+mj-ea"/>
              </a:rPr>
              <a:t>集じん</a:t>
            </a:r>
            <a:r>
              <a:rPr lang="ja-JP" altLang="en-US" sz="1600" b="1" dirty="0">
                <a:solidFill>
                  <a:schemeClr val="tx1"/>
                </a:solidFill>
                <a:latin typeface="+mj-ea"/>
                <a:ea typeface="+mj-ea"/>
              </a:rPr>
              <a:t>・排気装置の正常な稼働の確認</a:t>
            </a:r>
            <a:r>
              <a:rPr lang="ja-JP" altLang="en-US" sz="1600" dirty="0">
                <a:solidFill>
                  <a:schemeClr val="tx1"/>
                </a:solidFill>
                <a:latin typeface="+mj-ea"/>
                <a:ea typeface="+mj-ea"/>
              </a:rPr>
              <a:t>（新規則別表</a:t>
            </a:r>
            <a:r>
              <a:rPr lang="ja-JP" altLang="en-US" sz="1600" dirty="0" smtClean="0">
                <a:solidFill>
                  <a:schemeClr val="tx1"/>
                </a:solidFill>
                <a:latin typeface="+mj-ea"/>
                <a:ea typeface="+mj-ea"/>
              </a:rPr>
              <a:t>第７　１</a:t>
            </a:r>
            <a:r>
              <a:rPr lang="ja-JP" altLang="en-US" sz="1600" dirty="0">
                <a:solidFill>
                  <a:schemeClr val="tx1"/>
                </a:solidFill>
                <a:latin typeface="+mj-ea"/>
                <a:ea typeface="+mj-ea"/>
              </a:rPr>
              <a:t>の項）</a:t>
            </a:r>
          </a:p>
          <a:p>
            <a:pPr algn="l"/>
            <a:r>
              <a:rPr lang="ja-JP" altLang="en-US" sz="1600" dirty="0" smtClean="0">
                <a:solidFill>
                  <a:schemeClr val="tx1"/>
                </a:solidFill>
                <a:latin typeface="+mj-ea"/>
                <a:ea typeface="+mj-ea"/>
              </a:rPr>
              <a:t>　 </a:t>
            </a:r>
            <a:r>
              <a:rPr lang="ja-JP" altLang="en-US" sz="1600" dirty="0" err="1" smtClean="0">
                <a:solidFill>
                  <a:schemeClr val="tx1"/>
                </a:solidFill>
                <a:latin typeface="+mj-ea"/>
                <a:ea typeface="+mj-ea"/>
              </a:rPr>
              <a:t>ヘ</a:t>
            </a:r>
            <a:r>
              <a:rPr lang="ja-JP" altLang="en-US" sz="1600" dirty="0" smtClean="0">
                <a:solidFill>
                  <a:schemeClr val="tx1"/>
                </a:solidFill>
                <a:latin typeface="+mj-ea"/>
                <a:ea typeface="+mj-ea"/>
              </a:rPr>
              <a:t> </a:t>
            </a:r>
            <a:r>
              <a:rPr lang="ja-JP" altLang="en-US" sz="1600" dirty="0">
                <a:solidFill>
                  <a:schemeClr val="tx1"/>
                </a:solidFill>
                <a:latin typeface="+mj-ea"/>
                <a:ea typeface="+mj-ea"/>
              </a:rPr>
              <a:t>（前略）隔離を行った作業場において初めて特定建築材料の除去を行う日の当該除去の</a:t>
            </a:r>
            <a:r>
              <a:rPr lang="ja-JP" altLang="en-US" sz="1600" dirty="0" smtClean="0">
                <a:solidFill>
                  <a:schemeClr val="tx1"/>
                </a:solidFill>
                <a:latin typeface="+mj-ea"/>
                <a:ea typeface="+mj-ea"/>
              </a:rPr>
              <a:t>開</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始後速やか</a:t>
            </a:r>
            <a:r>
              <a:rPr lang="ja-JP" altLang="en-US" sz="1600" dirty="0">
                <a:solidFill>
                  <a:schemeClr val="tx1"/>
                </a:solidFill>
                <a:latin typeface="+mj-ea"/>
                <a:ea typeface="+mj-ea"/>
              </a:rPr>
              <a:t>に、</a:t>
            </a:r>
            <a:r>
              <a:rPr lang="ja-JP" altLang="en-US" sz="1600" dirty="0">
                <a:solidFill>
                  <a:srgbClr val="FF0000"/>
                </a:solidFill>
                <a:latin typeface="+mj-ea"/>
                <a:ea typeface="+mj-ea"/>
              </a:rPr>
              <a:t>及び除去の開始後に集じん・排気装置を使用する場所を変更した場合、集</a:t>
            </a:r>
            <a:r>
              <a:rPr lang="ja-JP" altLang="en-US" sz="1600" dirty="0" err="1" smtClean="0">
                <a:solidFill>
                  <a:srgbClr val="FF0000"/>
                </a:solidFill>
                <a:latin typeface="+mj-ea"/>
                <a:ea typeface="+mj-ea"/>
              </a:rPr>
              <a:t>じ</a:t>
            </a:r>
            <a:endParaRPr lang="en-US" altLang="ja-JP" sz="1600" dirty="0" smtClean="0">
              <a:solidFill>
                <a:srgbClr val="FF0000"/>
              </a:solidFill>
              <a:latin typeface="+mj-ea"/>
              <a:ea typeface="+mj-ea"/>
            </a:endParaRPr>
          </a:p>
          <a:p>
            <a:pPr algn="l"/>
            <a:r>
              <a:rPr lang="ja-JP" altLang="en-US" sz="1600" dirty="0">
                <a:solidFill>
                  <a:srgbClr val="FF0000"/>
                </a:solidFill>
                <a:latin typeface="+mj-ea"/>
                <a:ea typeface="+mj-ea"/>
              </a:rPr>
              <a:t>　</a:t>
            </a:r>
            <a:r>
              <a:rPr lang="ja-JP" altLang="en-US" sz="1600" dirty="0" smtClean="0">
                <a:solidFill>
                  <a:srgbClr val="FF0000"/>
                </a:solidFill>
                <a:latin typeface="+mj-ea"/>
                <a:ea typeface="+mj-ea"/>
              </a:rPr>
              <a:t>　　ん</a:t>
            </a:r>
            <a:r>
              <a:rPr lang="ja-JP" altLang="en-US" sz="1600" dirty="0">
                <a:solidFill>
                  <a:srgbClr val="FF0000"/>
                </a:solidFill>
                <a:latin typeface="+mj-ea"/>
                <a:ea typeface="+mj-ea"/>
              </a:rPr>
              <a:t>・排気</a:t>
            </a:r>
            <a:r>
              <a:rPr lang="ja-JP" altLang="en-US" sz="1600" dirty="0" smtClean="0">
                <a:solidFill>
                  <a:srgbClr val="FF0000"/>
                </a:solidFill>
                <a:latin typeface="+mj-ea"/>
                <a:ea typeface="+mj-ea"/>
              </a:rPr>
              <a:t>装置</a:t>
            </a:r>
            <a:r>
              <a:rPr lang="ja-JP" altLang="en-US" sz="1600" dirty="0">
                <a:solidFill>
                  <a:srgbClr val="FF0000"/>
                </a:solidFill>
                <a:latin typeface="+mj-ea"/>
                <a:ea typeface="+mj-ea"/>
              </a:rPr>
              <a:t>に付けたフィルタを交換した場合その他必要がある場合に随時</a:t>
            </a:r>
            <a:r>
              <a:rPr lang="ja-JP" altLang="en-US" sz="1600" dirty="0">
                <a:solidFill>
                  <a:schemeClr val="tx1"/>
                </a:solidFill>
                <a:latin typeface="+mj-ea"/>
                <a:ea typeface="+mj-ea"/>
              </a:rPr>
              <a:t>、使用する集</a:t>
            </a:r>
            <a:r>
              <a:rPr lang="ja-JP" altLang="en-US" sz="1600" dirty="0" err="1" smtClean="0">
                <a:solidFill>
                  <a:schemeClr val="tx1"/>
                </a:solidFill>
                <a:latin typeface="+mj-ea"/>
                <a:ea typeface="+mj-ea"/>
              </a:rPr>
              <a:t>じ</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ん</a:t>
            </a:r>
            <a:r>
              <a:rPr lang="ja-JP" altLang="en-US" sz="1600" dirty="0">
                <a:solidFill>
                  <a:schemeClr val="tx1"/>
                </a:solidFill>
                <a:latin typeface="+mj-ea"/>
                <a:ea typeface="+mj-ea"/>
              </a:rPr>
              <a:t>・排気装置の</a:t>
            </a:r>
            <a:r>
              <a:rPr lang="ja-JP" altLang="en-US" sz="1600" dirty="0" smtClean="0">
                <a:solidFill>
                  <a:schemeClr val="tx1"/>
                </a:solidFill>
                <a:latin typeface="+mj-ea"/>
                <a:ea typeface="+mj-ea"/>
              </a:rPr>
              <a:t>排気口</a:t>
            </a:r>
            <a:r>
              <a:rPr lang="ja-JP" altLang="en-US" sz="1600" dirty="0">
                <a:solidFill>
                  <a:schemeClr val="tx1"/>
                </a:solidFill>
                <a:latin typeface="+mj-ea"/>
                <a:ea typeface="+mj-ea"/>
              </a:rPr>
              <a:t>において、粉</a:t>
            </a:r>
            <a:r>
              <a:rPr lang="ja-JP" altLang="en-US" sz="1600" dirty="0" err="1">
                <a:solidFill>
                  <a:schemeClr val="tx1"/>
                </a:solidFill>
                <a:latin typeface="+mj-ea"/>
                <a:ea typeface="+mj-ea"/>
              </a:rPr>
              <a:t>じんを</a:t>
            </a:r>
            <a:r>
              <a:rPr lang="ja-JP" altLang="en-US" sz="1600" dirty="0">
                <a:solidFill>
                  <a:schemeClr val="tx1"/>
                </a:solidFill>
                <a:latin typeface="+mj-ea"/>
                <a:ea typeface="+mj-ea"/>
              </a:rPr>
              <a:t>迅速に測定できる機器を用いることにより集じん</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排気</a:t>
            </a:r>
            <a:r>
              <a:rPr lang="ja-JP" altLang="en-US" sz="1600" dirty="0">
                <a:solidFill>
                  <a:schemeClr val="tx1"/>
                </a:solidFill>
                <a:latin typeface="+mj-ea"/>
                <a:ea typeface="+mj-ea"/>
              </a:rPr>
              <a:t>装置が正常に稼働する</a:t>
            </a:r>
            <a:r>
              <a:rPr lang="ja-JP" altLang="en-US" sz="1600" dirty="0" smtClean="0">
                <a:solidFill>
                  <a:schemeClr val="tx1"/>
                </a:solidFill>
                <a:latin typeface="+mj-ea"/>
                <a:ea typeface="+mj-ea"/>
              </a:rPr>
              <a:t>ことを</a:t>
            </a:r>
            <a:r>
              <a:rPr lang="ja-JP" altLang="en-US" sz="1600" dirty="0">
                <a:solidFill>
                  <a:schemeClr val="tx1"/>
                </a:solidFill>
                <a:latin typeface="+mj-ea"/>
                <a:ea typeface="+mj-ea"/>
              </a:rPr>
              <a:t>確認し、異常が認められた場合は、直ちに除去を中止し</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集じん</a:t>
            </a:r>
            <a:r>
              <a:rPr lang="ja-JP" altLang="en-US" sz="1600" dirty="0">
                <a:solidFill>
                  <a:schemeClr val="tx1"/>
                </a:solidFill>
                <a:latin typeface="+mj-ea"/>
                <a:ea typeface="+mj-ea"/>
              </a:rPr>
              <a:t>・排気装置の補修その他の必要</a:t>
            </a:r>
            <a:r>
              <a:rPr lang="ja-JP" altLang="en-US" sz="1600" dirty="0" smtClean="0">
                <a:solidFill>
                  <a:schemeClr val="tx1"/>
                </a:solidFill>
                <a:latin typeface="+mj-ea"/>
                <a:ea typeface="+mj-ea"/>
              </a:rPr>
              <a:t>な措置</a:t>
            </a:r>
            <a:r>
              <a:rPr lang="ja-JP" altLang="en-US" sz="1600" dirty="0">
                <a:solidFill>
                  <a:schemeClr val="tx1"/>
                </a:solidFill>
                <a:latin typeface="+mj-ea"/>
                <a:ea typeface="+mj-ea"/>
              </a:rPr>
              <a:t>を講ずること。</a:t>
            </a: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63568956"/>
      </p:ext>
    </p:extLst>
  </p:cSld>
  <p:clrMapOvr>
    <a:masterClrMapping/>
  </p:clrMapOvr>
  <mc:AlternateContent xmlns:mc="http://schemas.openxmlformats.org/markup-compatibility/2006" xmlns:p14="http://schemas.microsoft.com/office/powerpoint/2010/main">
    <mc:Choice Requires="p14">
      <p:transition spd="slow" p14:dur="2000" advTm="54699"/>
    </mc:Choice>
    <mc:Fallback xmlns="">
      <p:transition spd="slow" advTm="54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b="3863"/>
          <a:stretch/>
        </p:blipFill>
        <p:spPr bwMode="auto">
          <a:xfrm>
            <a:off x="487953" y="188639"/>
            <a:ext cx="3257033" cy="261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4" name="Rectangle 9"/>
          <p:cNvSpPr>
            <a:spLocks noChangeArrowheads="1"/>
          </p:cNvSpPr>
          <p:nvPr/>
        </p:nvSpPr>
        <p:spPr bwMode="auto">
          <a:xfrm>
            <a:off x="4644008" y="6538738"/>
            <a:ext cx="43862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200" dirty="0">
                <a:latin typeface="+mj-ea"/>
                <a:ea typeface="+mj-ea"/>
              </a:rPr>
              <a:t>出典：建築物の解体等に係る石綿飛散防止対策マニュアル</a:t>
            </a:r>
            <a:r>
              <a:rPr lang="ja-JP" altLang="en-US" sz="1200" dirty="0" smtClean="0">
                <a:latin typeface="+mj-ea"/>
                <a:ea typeface="+mj-ea"/>
              </a:rPr>
              <a:t>２０１４</a:t>
            </a:r>
            <a:endParaRPr lang="ja-JP" altLang="en-US" sz="1200" dirty="0">
              <a:latin typeface="+mj-ea"/>
              <a:ea typeface="+mj-ea"/>
            </a:endParaRPr>
          </a:p>
        </p:txBody>
      </p:sp>
      <p:sp>
        <p:nvSpPr>
          <p:cNvPr id="7" name="スライド番号プレースホルダー 1"/>
          <p:cNvSpPr>
            <a:spLocks noGrp="1"/>
          </p:cNvSpPr>
          <p:nvPr>
            <p:ph type="sldNum" sz="quarter" idx="12"/>
          </p:nvPr>
        </p:nvSpPr>
        <p:spPr>
          <a:xfrm>
            <a:off x="6974904" y="6021288"/>
            <a:ext cx="2133600" cy="476250"/>
          </a:xfrm>
        </p:spPr>
        <p:txBody>
          <a:bodyPr/>
          <a:lstStyle/>
          <a:p>
            <a:fld id="{54715F9A-C3FA-4F2E-A71D-6CBD2D00234D}" type="slidenum">
              <a:rPr kumimoji="1" lang="ja-JP" altLang="en-US" smtClean="0">
                <a:latin typeface="+mj-ea"/>
                <a:ea typeface="+mj-ea"/>
              </a:rPr>
              <a:t>23</a:t>
            </a:fld>
            <a:endParaRPr kumimoji="1" lang="ja-JP" altLang="en-US" dirty="0">
              <a:latin typeface="+mj-ea"/>
              <a:ea typeface="+mj-ea"/>
            </a:endParaRPr>
          </a:p>
        </p:txBody>
      </p:sp>
      <p:sp>
        <p:nvSpPr>
          <p:cNvPr id="10" name="Rectangle 10"/>
          <p:cNvSpPr>
            <a:spLocks noChangeArrowheads="1"/>
          </p:cNvSpPr>
          <p:nvPr/>
        </p:nvSpPr>
        <p:spPr bwMode="auto">
          <a:xfrm>
            <a:off x="546969" y="2852936"/>
            <a:ext cx="31390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dirty="0" smtClean="0">
                <a:latin typeface="+mj-ea"/>
                <a:ea typeface="+mj-ea"/>
              </a:rPr>
              <a:t>作業場の出入口に前室を設置</a:t>
            </a:r>
            <a:endParaRPr lang="ja-JP" altLang="en-US" sz="1800" dirty="0">
              <a:latin typeface="+mj-ea"/>
              <a:ea typeface="+mj-ea"/>
            </a:endParaRPr>
          </a:p>
        </p:txBody>
      </p:sp>
      <p:pic>
        <p:nvPicPr>
          <p:cNvPr id="1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1087" y="188639"/>
            <a:ext cx="3503663" cy="261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513" y="3356991"/>
            <a:ext cx="2859911" cy="3080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38844" y="3356991"/>
            <a:ext cx="3649580" cy="2714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0"/>
          <p:cNvSpPr>
            <a:spLocks noChangeArrowheads="1"/>
          </p:cNvSpPr>
          <p:nvPr/>
        </p:nvSpPr>
        <p:spPr bwMode="auto">
          <a:xfrm>
            <a:off x="5917023" y="2837543"/>
            <a:ext cx="18517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dirty="0" smtClean="0">
                <a:latin typeface="+mj-ea"/>
                <a:ea typeface="+mj-ea"/>
              </a:rPr>
              <a:t>集じん・排気装置</a:t>
            </a:r>
            <a:endParaRPr lang="ja-JP" altLang="en-US" sz="1800" dirty="0">
              <a:latin typeface="+mj-ea"/>
              <a:ea typeface="+mj-ea"/>
            </a:endParaRPr>
          </a:p>
        </p:txBody>
      </p:sp>
      <p:sp>
        <p:nvSpPr>
          <p:cNvPr id="17" name="Rectangle 10"/>
          <p:cNvSpPr>
            <a:spLocks noChangeArrowheads="1"/>
          </p:cNvSpPr>
          <p:nvPr/>
        </p:nvSpPr>
        <p:spPr bwMode="auto">
          <a:xfrm>
            <a:off x="1331637" y="6444044"/>
            <a:ext cx="15696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dirty="0" smtClean="0">
                <a:latin typeface="+mj-ea"/>
                <a:ea typeface="+mj-ea"/>
              </a:rPr>
              <a:t>湿潤剤の使用</a:t>
            </a:r>
            <a:endParaRPr lang="ja-JP" altLang="en-US" sz="1800" dirty="0">
              <a:latin typeface="+mj-ea"/>
              <a:ea typeface="+mj-ea"/>
            </a:endParaRPr>
          </a:p>
        </p:txBody>
      </p:sp>
      <p:sp>
        <p:nvSpPr>
          <p:cNvPr id="18" name="Rectangle 10"/>
          <p:cNvSpPr>
            <a:spLocks noChangeArrowheads="1"/>
          </p:cNvSpPr>
          <p:nvPr/>
        </p:nvSpPr>
        <p:spPr bwMode="auto">
          <a:xfrm>
            <a:off x="5289753" y="6084004"/>
            <a:ext cx="29546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dirty="0">
                <a:latin typeface="+mj-ea"/>
              </a:rPr>
              <a:t>廃棄物（廃石綿）の二重梱包</a:t>
            </a:r>
            <a:endParaRPr lang="ja-JP" altLang="en-US" sz="1800" dirty="0">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29804970"/>
      </p:ext>
    </p:extLst>
  </p:cSld>
  <p:clrMapOvr>
    <a:masterClrMapping/>
  </p:clrMapOvr>
  <mc:AlternateContent xmlns:mc="http://schemas.openxmlformats.org/markup-compatibility/2006" xmlns:p14="http://schemas.microsoft.com/office/powerpoint/2010/main">
    <mc:Choice Requires="p14">
      <p:transition spd="slow" p14:dur="2000" advTm="50615"/>
    </mc:Choice>
    <mc:Fallback xmlns="">
      <p:transition spd="slow" advTm="50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756"/>
            <a:ext cx="8229600" cy="598621"/>
          </a:xfrm>
        </p:spPr>
        <p:txBody>
          <a:bodyPr/>
          <a:lstStyle/>
          <a:p>
            <a:r>
              <a:rPr lang="ja-JP" altLang="en-US" sz="3200" dirty="0" smtClean="0"/>
              <a:t>隔離養生による除去の概略図</a:t>
            </a:r>
            <a:endParaRPr kumimoji="1" lang="ja-JP" altLang="en-US" sz="3200" dirty="0"/>
          </a:p>
        </p:txBody>
      </p:sp>
      <p:pic>
        <p:nvPicPr>
          <p:cNvPr id="92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109" y="566565"/>
            <a:ext cx="8019791"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3923928" y="6502677"/>
            <a:ext cx="5072222" cy="276999"/>
          </a:xfrm>
          <a:prstGeom prst="rect">
            <a:avLst/>
          </a:prstGeom>
          <a:noFill/>
        </p:spPr>
        <p:txBody>
          <a:bodyPr wrap="none" rtlCol="0">
            <a:spAutoFit/>
          </a:bodyPr>
          <a:lstStyle/>
          <a:p>
            <a:r>
              <a:rPr kumimoji="1" lang="ja-JP" altLang="en-US" sz="1200" dirty="0" smtClean="0"/>
              <a:t>建築物の解体等に係る石綿飛散防止対策マニュアル（環境省２０１４年６月）</a:t>
            </a:r>
            <a:endParaRPr kumimoji="1" lang="ja-JP" altLang="en-US" sz="1200" dirty="0"/>
          </a:p>
        </p:txBody>
      </p:sp>
      <p:sp>
        <p:nvSpPr>
          <p:cNvPr id="5" name="左矢印 4"/>
          <p:cNvSpPr/>
          <p:nvPr/>
        </p:nvSpPr>
        <p:spPr>
          <a:xfrm>
            <a:off x="4917572" y="1772816"/>
            <a:ext cx="1598644" cy="843166"/>
          </a:xfrm>
          <a:prstGeom prst="leftArrow">
            <a:avLst/>
          </a:prstGeom>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kumimoji="1" lang="ja-JP" altLang="en-US" sz="1400" dirty="0" smtClean="0"/>
              <a:t>スモークテスターの煙</a:t>
            </a:r>
            <a:endParaRPr kumimoji="1" lang="ja-JP" altLang="en-US" sz="1400" dirty="0"/>
          </a:p>
        </p:txBody>
      </p:sp>
      <p:sp>
        <p:nvSpPr>
          <p:cNvPr id="8" name="テキスト ボックス 7"/>
          <p:cNvSpPr txBox="1"/>
          <p:nvPr/>
        </p:nvSpPr>
        <p:spPr>
          <a:xfrm>
            <a:off x="35496" y="3068960"/>
            <a:ext cx="4338047" cy="523220"/>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kumimoji="1" lang="ja-JP" altLang="en-US" sz="1400" dirty="0" smtClean="0"/>
              <a:t>漏洩していれば、デジタル粉</a:t>
            </a:r>
            <a:r>
              <a:rPr kumimoji="1" lang="ja-JP" altLang="en-US" sz="1400" dirty="0" err="1" smtClean="0"/>
              <a:t>じん</a:t>
            </a:r>
            <a:r>
              <a:rPr lang="ja-JP" altLang="en-US" sz="1400" dirty="0"/>
              <a:t>計</a:t>
            </a:r>
            <a:r>
              <a:rPr lang="ja-JP" altLang="en-US" sz="1400" dirty="0" smtClean="0"/>
              <a:t>の数値が上昇する。</a:t>
            </a:r>
            <a:endParaRPr lang="en-US" altLang="ja-JP" sz="1400" dirty="0" smtClean="0"/>
          </a:p>
          <a:p>
            <a:pPr algn="ctr"/>
            <a:r>
              <a:rPr kumimoji="1" lang="en-US" altLang="ja-JP" sz="1400" dirty="0" smtClean="0"/>
              <a:t>※</a:t>
            </a:r>
            <a:r>
              <a:rPr kumimoji="1" lang="ja-JP" altLang="en-US" sz="1400" dirty="0" smtClean="0"/>
              <a:t>漏洩がなければ、通常</a:t>
            </a:r>
            <a:r>
              <a:rPr kumimoji="1" lang="en-US" altLang="ja-JP" sz="1400" dirty="0" smtClean="0"/>
              <a:t>0cpm</a:t>
            </a:r>
            <a:r>
              <a:rPr kumimoji="1" lang="ja-JP" altLang="en-US" sz="1400" dirty="0" smtClean="0"/>
              <a:t>を示す。</a:t>
            </a:r>
            <a:endParaRPr kumimoji="1" lang="ja-JP" altLang="en-US" sz="1400" dirty="0"/>
          </a:p>
        </p:txBody>
      </p:sp>
      <p:sp>
        <p:nvSpPr>
          <p:cNvPr id="9" name="スライド番号プレースホルダー 3"/>
          <p:cNvSpPr>
            <a:spLocks noGrp="1"/>
          </p:cNvSpPr>
          <p:nvPr>
            <p:ph type="sldNum" sz="quarter" idx="12"/>
          </p:nvPr>
        </p:nvSpPr>
        <p:spPr>
          <a:xfrm>
            <a:off x="6735973" y="5944541"/>
            <a:ext cx="2133600" cy="476250"/>
          </a:xfrm>
        </p:spPr>
        <p:txBody>
          <a:bodyPr/>
          <a:lstStyle/>
          <a:p>
            <a:fld id="{2AA345FF-F491-48AC-8FD0-B249C49F2375}" type="slidenum">
              <a:rPr kumimoji="1" lang="ja-JP" altLang="en-US" smtClean="0"/>
              <a:t>24</a:t>
            </a:fld>
            <a:endParaRPr kumimoji="1" lang="ja-JP" altLang="en-US" dirty="0"/>
          </a:p>
        </p:txBody>
      </p:sp>
      <p:pic>
        <p:nvPicPr>
          <p:cNvPr id="10" name="Picture 3" descr="\\14GE0059\share\大気班共有\【18】アスベスト\H28\100 立入調査（特定粉じん排出等作業）\阿蘇HC_創価学会阿蘇会館20160819\H28.9.2創価学会（阿蘇市） (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774" y="4509120"/>
            <a:ext cx="3043066" cy="22823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251520" y="6453336"/>
            <a:ext cx="2880320" cy="307777"/>
          </a:xfrm>
          <a:prstGeom prst="rect">
            <a:avLst/>
          </a:prstGeom>
          <a:solidFill>
            <a:schemeClr val="bg1"/>
          </a:solidFill>
          <a:ln>
            <a:noFill/>
          </a:ln>
          <a:effectLst/>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ja-JP" altLang="en-US" sz="1400" dirty="0"/>
              <a:t>デ</a:t>
            </a:r>
            <a:r>
              <a:rPr kumimoji="1" lang="ja-JP" altLang="en-US" sz="1400" dirty="0" smtClean="0"/>
              <a:t>ジタル粉</a:t>
            </a:r>
            <a:r>
              <a:rPr kumimoji="1" lang="ja-JP" altLang="en-US" sz="1400" dirty="0" err="1" smtClean="0"/>
              <a:t>じん</a:t>
            </a:r>
            <a:r>
              <a:rPr lang="ja-JP" altLang="en-US" sz="1400" dirty="0" smtClean="0"/>
              <a:t>計による漏洩監視</a:t>
            </a:r>
            <a:endParaRPr kumimoji="1" lang="ja-JP" altLang="en-US" sz="140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6033648"/>
      </p:ext>
    </p:extLst>
  </p:cSld>
  <p:clrMapOvr>
    <a:masterClrMapping/>
  </p:clrMapOvr>
  <mc:AlternateContent xmlns:mc="http://schemas.openxmlformats.org/markup-compatibility/2006" xmlns:p14="http://schemas.microsoft.com/office/powerpoint/2010/main">
    <mc:Choice Requires="p14">
      <p:transition spd="slow" p14:dur="2000" advTm="37587"/>
    </mc:Choice>
    <mc:Fallback xmlns="">
      <p:transition spd="slow" advTm="3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80386" y="6310208"/>
            <a:ext cx="2133600" cy="476250"/>
          </a:xfrm>
        </p:spPr>
        <p:txBody>
          <a:bodyPr/>
          <a:lstStyle/>
          <a:p>
            <a:fld id="{2AA345FF-F491-48AC-8FD0-B249C49F2375}" type="slidenum">
              <a:rPr kumimoji="1" lang="ja-JP" altLang="en-US" smtClean="0">
                <a:latin typeface="+mj-ea"/>
                <a:ea typeface="+mj-ea"/>
              </a:rPr>
              <a:t>25</a:t>
            </a:fld>
            <a:endParaRPr kumimoji="1" lang="ja-JP" altLang="en-US" dirty="0">
              <a:latin typeface="+mj-ea"/>
              <a:ea typeface="+mj-ea"/>
            </a:endParaRPr>
          </a:p>
        </p:txBody>
      </p:sp>
      <p:sp>
        <p:nvSpPr>
          <p:cNvPr id="9" name="テキスト ボックス 8"/>
          <p:cNvSpPr txBox="1"/>
          <p:nvPr/>
        </p:nvSpPr>
        <p:spPr>
          <a:xfrm>
            <a:off x="335923" y="718825"/>
            <a:ext cx="8424935" cy="2062103"/>
          </a:xfrm>
          <a:prstGeom prst="rect">
            <a:avLst/>
          </a:prstGeom>
          <a:solidFill>
            <a:schemeClr val="accent5"/>
          </a:solidFill>
          <a:ln>
            <a:solidFill>
              <a:schemeClr val="tx1"/>
            </a:solidFill>
          </a:ln>
        </p:spPr>
        <p:txBody>
          <a:bodyPr wrap="square" rtlCol="0">
            <a:spAutoFit/>
          </a:bodyPr>
          <a:lstStyle/>
          <a:p>
            <a:pPr algn="l"/>
            <a:r>
              <a:rPr lang="ja-JP" altLang="en-US" sz="1600" b="1" dirty="0" smtClean="0">
                <a:solidFill>
                  <a:schemeClr val="tx1"/>
                </a:solidFill>
                <a:latin typeface="+mj-ea"/>
                <a:ea typeface="+mj-ea"/>
              </a:rPr>
              <a:t>＜作業基準の遵守義務等＞</a:t>
            </a:r>
            <a:endParaRPr lang="en-US" altLang="ja-JP" sz="1600" b="1" dirty="0" smtClean="0">
              <a:solidFill>
                <a:schemeClr val="tx1"/>
              </a:solidFill>
              <a:latin typeface="+mj-ea"/>
              <a:ea typeface="+mj-ea"/>
            </a:endParaRPr>
          </a:p>
          <a:p>
            <a:pPr algn="l"/>
            <a:r>
              <a:rPr lang="ja-JP" altLang="en-US" sz="1600" dirty="0">
                <a:solidFill>
                  <a:srgbClr val="FF0000"/>
                </a:solidFill>
                <a:latin typeface="+mj-ea"/>
                <a:ea typeface="+mj-ea"/>
              </a:rPr>
              <a:t>特定工事の元請業者若しくは下請負人又は自主施工者は</a:t>
            </a:r>
            <a:r>
              <a:rPr lang="ja-JP" altLang="en-US" sz="1600" dirty="0">
                <a:solidFill>
                  <a:schemeClr val="tx1"/>
                </a:solidFill>
                <a:latin typeface="+mj-ea"/>
                <a:ea typeface="+mj-ea"/>
              </a:rPr>
              <a:t>、当該特定工事における特定粉</a:t>
            </a:r>
            <a:r>
              <a:rPr lang="ja-JP" altLang="en-US" sz="1600" dirty="0" err="1">
                <a:solidFill>
                  <a:schemeClr val="tx1"/>
                </a:solidFill>
                <a:latin typeface="+mj-ea"/>
                <a:ea typeface="+mj-ea"/>
              </a:rPr>
              <a:t>じん排</a:t>
            </a:r>
            <a:r>
              <a:rPr lang="ja-JP" altLang="en-US" sz="1600" dirty="0" smtClean="0">
                <a:solidFill>
                  <a:schemeClr val="tx1"/>
                </a:solidFill>
                <a:latin typeface="+mj-ea"/>
                <a:ea typeface="+mj-ea"/>
              </a:rPr>
              <a:t>出等</a:t>
            </a:r>
            <a:r>
              <a:rPr lang="ja-JP" altLang="en-US" sz="1600" dirty="0">
                <a:solidFill>
                  <a:schemeClr val="tx1"/>
                </a:solidFill>
                <a:latin typeface="+mj-ea"/>
                <a:ea typeface="+mj-ea"/>
              </a:rPr>
              <a:t>作業について、</a:t>
            </a:r>
            <a:r>
              <a:rPr lang="ja-JP" altLang="en-US" sz="1600" dirty="0">
                <a:solidFill>
                  <a:srgbClr val="FF0000"/>
                </a:solidFill>
                <a:latin typeface="+mj-ea"/>
                <a:ea typeface="+mj-ea"/>
              </a:rPr>
              <a:t>作業基準を遵守しなければならない</a:t>
            </a:r>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20</a:t>
            </a:r>
            <a:r>
              <a:rPr lang="ja-JP" altLang="en-US" sz="1600" dirty="0">
                <a:solidFill>
                  <a:schemeClr val="tx1"/>
                </a:solidFill>
                <a:latin typeface="+mj-ea"/>
                <a:ea typeface="+mj-ea"/>
              </a:rPr>
              <a:t>関係）</a:t>
            </a:r>
          </a:p>
          <a:p>
            <a:pPr algn="l"/>
            <a:endParaRPr lang="en-US" altLang="ja-JP" sz="1600" dirty="0">
              <a:solidFill>
                <a:schemeClr val="tx1"/>
              </a:solidFill>
              <a:latin typeface="+mj-ea"/>
              <a:ea typeface="+mj-ea"/>
            </a:endParaRPr>
          </a:p>
          <a:p>
            <a:pPr algn="l"/>
            <a:r>
              <a:rPr lang="ja-JP" altLang="en-US" sz="1600" dirty="0" smtClean="0">
                <a:solidFill>
                  <a:schemeClr val="tx1"/>
                </a:solidFill>
                <a:latin typeface="+mj-ea"/>
                <a:ea typeface="+mj-ea"/>
              </a:rPr>
              <a:t>都道府県</a:t>
            </a:r>
            <a:r>
              <a:rPr lang="ja-JP" altLang="en-US" sz="1600" dirty="0">
                <a:solidFill>
                  <a:schemeClr val="tx1"/>
                </a:solidFill>
                <a:latin typeface="+mj-ea"/>
                <a:ea typeface="+mj-ea"/>
              </a:rPr>
              <a:t>知事は、特定工事の元請業者若しくは下請負人又は自主施工者が当該特定工事に</a:t>
            </a:r>
            <a:r>
              <a:rPr lang="ja-JP" altLang="en-US" sz="1600" dirty="0" smtClean="0">
                <a:solidFill>
                  <a:schemeClr val="tx1"/>
                </a:solidFill>
                <a:latin typeface="+mj-ea"/>
                <a:ea typeface="+mj-ea"/>
              </a:rPr>
              <a:t>おける特定</a:t>
            </a:r>
            <a:r>
              <a:rPr lang="ja-JP" altLang="en-US" sz="1600" dirty="0">
                <a:solidFill>
                  <a:schemeClr val="tx1"/>
                </a:solidFill>
                <a:latin typeface="+mj-ea"/>
                <a:ea typeface="+mj-ea"/>
              </a:rPr>
              <a:t>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出等作業について</a:t>
            </a:r>
            <a:r>
              <a:rPr lang="ja-JP" altLang="en-US" sz="1600" dirty="0">
                <a:solidFill>
                  <a:srgbClr val="FF0000"/>
                </a:solidFill>
                <a:latin typeface="+mj-ea"/>
                <a:ea typeface="+mj-ea"/>
              </a:rPr>
              <a:t>作業基準を遵守していないと認めるとき</a:t>
            </a:r>
            <a:r>
              <a:rPr lang="ja-JP" altLang="en-US" sz="1600" dirty="0">
                <a:solidFill>
                  <a:schemeClr val="tx1"/>
                </a:solidFill>
                <a:latin typeface="+mj-ea"/>
                <a:ea typeface="+mj-ea"/>
              </a:rPr>
              <a:t>は、その者に対し、期限を</a:t>
            </a:r>
            <a:r>
              <a:rPr lang="ja-JP" altLang="en-US" sz="1600" dirty="0" smtClean="0">
                <a:solidFill>
                  <a:schemeClr val="tx1"/>
                </a:solidFill>
                <a:latin typeface="+mj-ea"/>
                <a:ea typeface="+mj-ea"/>
              </a:rPr>
              <a:t>定めて当該</a:t>
            </a:r>
            <a:r>
              <a:rPr lang="ja-JP" altLang="en-US" sz="1600" dirty="0">
                <a:solidFill>
                  <a:schemeClr val="tx1"/>
                </a:solidFill>
                <a:latin typeface="+mj-ea"/>
                <a:ea typeface="+mj-ea"/>
              </a:rPr>
              <a:t>特定粉じん排出等作業について</a:t>
            </a:r>
            <a:r>
              <a:rPr lang="ja-JP" altLang="en-US" sz="1600" dirty="0">
                <a:solidFill>
                  <a:srgbClr val="FF0000"/>
                </a:solidFill>
                <a:latin typeface="+mj-ea"/>
                <a:ea typeface="+mj-ea"/>
              </a:rPr>
              <a:t>作業基準に従うべきことを命じ、又は当該特定粉じん排出等</a:t>
            </a:r>
            <a:r>
              <a:rPr lang="ja-JP" altLang="en-US" sz="1600" dirty="0" smtClean="0">
                <a:solidFill>
                  <a:srgbClr val="FF0000"/>
                </a:solidFill>
                <a:latin typeface="+mj-ea"/>
                <a:ea typeface="+mj-ea"/>
              </a:rPr>
              <a:t>作業の</a:t>
            </a:r>
            <a:r>
              <a:rPr lang="ja-JP" altLang="en-US" sz="1600" dirty="0">
                <a:solidFill>
                  <a:srgbClr val="FF0000"/>
                </a:solidFill>
                <a:latin typeface="+mj-ea"/>
                <a:ea typeface="+mj-ea"/>
              </a:rPr>
              <a:t>一時停止を命ずることができる</a:t>
            </a:r>
            <a:r>
              <a:rPr lang="ja-JP" altLang="en-US" sz="1600" dirty="0" smtClean="0">
                <a:solidFill>
                  <a:schemeClr val="tx1"/>
                </a:solidFill>
                <a:latin typeface="+mj-ea"/>
                <a:ea typeface="+mj-ea"/>
              </a:rPr>
              <a:t>。　　　　　　　　　　 </a:t>
            </a: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21</a:t>
            </a:r>
            <a:r>
              <a:rPr lang="ja-JP" altLang="en-US" sz="1600" dirty="0">
                <a:solidFill>
                  <a:schemeClr val="tx1"/>
                </a:solidFill>
                <a:latin typeface="+mj-ea"/>
                <a:ea typeface="+mj-ea"/>
              </a:rPr>
              <a:t>関係）</a:t>
            </a:r>
          </a:p>
        </p:txBody>
      </p:sp>
      <p:sp>
        <p:nvSpPr>
          <p:cNvPr id="22" name="テキスト ボックス 21"/>
          <p:cNvSpPr txBox="1"/>
          <p:nvPr/>
        </p:nvSpPr>
        <p:spPr>
          <a:xfrm>
            <a:off x="335921" y="2996952"/>
            <a:ext cx="8424935" cy="2308324"/>
          </a:xfrm>
          <a:prstGeom prst="rect">
            <a:avLst/>
          </a:prstGeom>
          <a:noFill/>
          <a:ln>
            <a:noFill/>
          </a:ln>
        </p:spPr>
        <p:txBody>
          <a:bodyPr wrap="square" rtlCol="0">
            <a:spAutoFit/>
          </a:bodyPr>
          <a:lstStyle/>
          <a:p>
            <a:pPr algn="l"/>
            <a:r>
              <a:rPr lang="ja-JP" altLang="en-US" sz="1600" dirty="0">
                <a:solidFill>
                  <a:schemeClr val="tx1"/>
                </a:solidFill>
                <a:latin typeface="+mj-ea"/>
                <a:ea typeface="+mj-ea"/>
              </a:rPr>
              <a:t>□</a:t>
            </a:r>
            <a:r>
              <a:rPr lang="ja-JP" altLang="en-US" sz="1600" dirty="0" smtClean="0">
                <a:solidFill>
                  <a:schemeClr val="tx1"/>
                </a:solidFill>
                <a:latin typeface="+mj-ea"/>
                <a:ea typeface="+mj-ea"/>
              </a:rPr>
              <a:t>下請負人</a:t>
            </a:r>
            <a:r>
              <a:rPr lang="ja-JP" altLang="en-US" sz="1600" dirty="0">
                <a:solidFill>
                  <a:schemeClr val="tx1"/>
                </a:solidFill>
                <a:latin typeface="+mj-ea"/>
                <a:ea typeface="+mj-ea"/>
              </a:rPr>
              <a:t>の作業基準遵守義務等の対象への追加に伴い、</a:t>
            </a:r>
            <a:r>
              <a:rPr lang="ja-JP" altLang="en-US" sz="1600" dirty="0">
                <a:solidFill>
                  <a:srgbClr val="FF0000"/>
                </a:solidFill>
                <a:latin typeface="+mj-ea"/>
                <a:ea typeface="+mj-ea"/>
              </a:rPr>
              <a:t>下請負人が適切に作業を行える</a:t>
            </a:r>
            <a:r>
              <a:rPr lang="ja-JP" altLang="en-US" sz="1600" dirty="0" smtClean="0">
                <a:solidFill>
                  <a:srgbClr val="FF0000"/>
                </a:solidFill>
                <a:latin typeface="+mj-ea"/>
                <a:ea typeface="+mj-ea"/>
              </a:rPr>
              <a:t>よ</a:t>
            </a:r>
            <a:endParaRPr lang="en-US" altLang="ja-JP" sz="1600" dirty="0" smtClean="0">
              <a:solidFill>
                <a:srgbClr val="FF0000"/>
              </a:solidFill>
              <a:latin typeface="+mj-ea"/>
              <a:ea typeface="+mj-ea"/>
            </a:endParaRPr>
          </a:p>
          <a:p>
            <a:pPr algn="l"/>
            <a:r>
              <a:rPr lang="ja-JP" altLang="en-US" sz="1600" dirty="0">
                <a:solidFill>
                  <a:srgbClr val="FF0000"/>
                </a:solidFill>
                <a:latin typeface="+mj-ea"/>
                <a:ea typeface="+mj-ea"/>
              </a:rPr>
              <a:t>　</a:t>
            </a:r>
            <a:r>
              <a:rPr lang="ja-JP" altLang="en-US" sz="1600" dirty="0" smtClean="0">
                <a:solidFill>
                  <a:srgbClr val="FF0000"/>
                </a:solidFill>
                <a:latin typeface="+mj-ea"/>
                <a:ea typeface="+mj-ea"/>
              </a:rPr>
              <a:t> </a:t>
            </a:r>
            <a:r>
              <a:rPr lang="ja-JP" altLang="en-US" sz="1600" dirty="0" err="1" smtClean="0">
                <a:solidFill>
                  <a:srgbClr val="FF0000"/>
                </a:solidFill>
                <a:latin typeface="+mj-ea"/>
                <a:ea typeface="+mj-ea"/>
              </a:rPr>
              <a:t>う</a:t>
            </a:r>
            <a:r>
              <a:rPr lang="ja-JP" altLang="en-US" sz="1600" dirty="0">
                <a:solidFill>
                  <a:srgbClr val="FF0000"/>
                </a:solidFill>
                <a:latin typeface="+mj-ea"/>
                <a:ea typeface="+mj-ea"/>
              </a:rPr>
              <a:t>下請</a:t>
            </a:r>
            <a:r>
              <a:rPr lang="ja-JP" altLang="en-US" sz="1600" dirty="0" smtClean="0">
                <a:solidFill>
                  <a:srgbClr val="FF0000"/>
                </a:solidFill>
                <a:latin typeface="+mj-ea"/>
                <a:ea typeface="+mj-ea"/>
              </a:rPr>
              <a:t>契約</a:t>
            </a:r>
            <a:r>
              <a:rPr lang="ja-JP" altLang="en-US" sz="1600" dirty="0">
                <a:solidFill>
                  <a:srgbClr val="FF0000"/>
                </a:solidFill>
                <a:latin typeface="+mj-ea"/>
                <a:ea typeface="+mj-ea"/>
              </a:rPr>
              <a:t>時の工事費等に関する配慮や作業方法の説明</a:t>
            </a:r>
            <a:r>
              <a:rPr lang="ja-JP" altLang="en-US" sz="1600" dirty="0">
                <a:solidFill>
                  <a:schemeClr val="tx1"/>
                </a:solidFill>
                <a:latin typeface="+mj-ea"/>
                <a:ea typeface="+mj-ea"/>
              </a:rPr>
              <a:t>に関する規定を整備。</a:t>
            </a:r>
          </a:p>
          <a:p>
            <a:pPr algn="r"/>
            <a:r>
              <a:rPr lang="ja-JP" altLang="en-US" sz="1600" dirty="0" smtClean="0">
                <a:solidFill>
                  <a:schemeClr val="tx1"/>
                </a:solidFill>
                <a:latin typeface="+mj-ea"/>
                <a:ea typeface="+mj-ea"/>
              </a:rPr>
              <a:t>（</a:t>
            </a: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16</a:t>
            </a:r>
            <a:r>
              <a:rPr lang="ja-JP" altLang="en-US" sz="1600" dirty="0">
                <a:solidFill>
                  <a:schemeClr val="tx1"/>
                </a:solidFill>
                <a:latin typeface="+mj-ea"/>
                <a:ea typeface="+mj-ea"/>
              </a:rPr>
              <a:t>第２項及び第３項関係）</a:t>
            </a:r>
          </a:p>
          <a:p>
            <a:pPr algn="l"/>
            <a:r>
              <a:rPr lang="ja-JP" altLang="en-US" sz="1600" dirty="0" smtClean="0">
                <a:solidFill>
                  <a:schemeClr val="tx1"/>
                </a:solidFill>
                <a:latin typeface="+mj-ea"/>
                <a:ea typeface="+mj-ea"/>
              </a:rPr>
              <a:t>　 </a:t>
            </a:r>
            <a:r>
              <a:rPr lang="en-US" altLang="ja-JP" sz="1600" dirty="0" smtClean="0">
                <a:solidFill>
                  <a:schemeClr val="tx1"/>
                </a:solidFill>
                <a:latin typeface="+mj-ea"/>
                <a:ea typeface="+mj-ea"/>
              </a:rPr>
              <a:t>※</a:t>
            </a:r>
            <a:r>
              <a:rPr lang="ja-JP" altLang="en-US" sz="1600" dirty="0" smtClean="0">
                <a:solidFill>
                  <a:schemeClr val="tx1"/>
                </a:solidFill>
                <a:latin typeface="+mj-ea"/>
                <a:ea typeface="+mj-ea"/>
              </a:rPr>
              <a:t>下請負人</a:t>
            </a:r>
            <a:r>
              <a:rPr lang="ja-JP" altLang="en-US" sz="1600" dirty="0">
                <a:solidFill>
                  <a:schemeClr val="tx1"/>
                </a:solidFill>
                <a:latin typeface="+mj-ea"/>
                <a:ea typeface="+mj-ea"/>
              </a:rPr>
              <a:t>への説明事項：作業の種類、実施期間、作業の方法、工程の概要</a:t>
            </a:r>
            <a:r>
              <a:rPr lang="ja-JP" altLang="en-US" sz="1600" dirty="0" smtClean="0">
                <a:solidFill>
                  <a:schemeClr val="tx1"/>
                </a:solidFill>
                <a:latin typeface="+mj-ea"/>
                <a:ea typeface="+mj-ea"/>
              </a:rPr>
              <a:t>など</a:t>
            </a:r>
            <a:endParaRPr lang="en-US" altLang="ja-JP" sz="1600" dirty="0" smtClean="0">
              <a:solidFill>
                <a:schemeClr val="tx1"/>
              </a:solidFill>
              <a:latin typeface="+mj-ea"/>
              <a:ea typeface="+mj-ea"/>
            </a:endParaRPr>
          </a:p>
          <a:p>
            <a:pPr algn="r"/>
            <a:r>
              <a:rPr lang="ja-JP" altLang="en-US" sz="1600" dirty="0" smtClean="0">
                <a:solidFill>
                  <a:schemeClr val="tx1"/>
                </a:solidFill>
                <a:latin typeface="+mj-ea"/>
                <a:ea typeface="+mj-ea"/>
              </a:rPr>
              <a:t>（</a:t>
            </a:r>
            <a:r>
              <a:rPr lang="ja-JP" altLang="en-US" sz="1600" dirty="0">
                <a:solidFill>
                  <a:schemeClr val="tx1"/>
                </a:solidFill>
                <a:latin typeface="+mj-ea"/>
                <a:ea typeface="+mj-ea"/>
              </a:rPr>
              <a:t>新規則第</a:t>
            </a:r>
            <a:r>
              <a:rPr lang="en-US" altLang="ja-JP" sz="1600" dirty="0">
                <a:solidFill>
                  <a:schemeClr val="tx1"/>
                </a:solidFill>
                <a:latin typeface="+mj-ea"/>
                <a:ea typeface="+mj-ea"/>
              </a:rPr>
              <a:t>16</a:t>
            </a:r>
            <a:r>
              <a:rPr lang="ja-JP" altLang="en-US" sz="1600" dirty="0">
                <a:solidFill>
                  <a:schemeClr val="tx1"/>
                </a:solidFill>
                <a:latin typeface="+mj-ea"/>
                <a:ea typeface="+mj-ea"/>
              </a:rPr>
              <a:t>条の</a:t>
            </a:r>
            <a:r>
              <a:rPr lang="en-US" altLang="ja-JP" sz="1600" dirty="0">
                <a:solidFill>
                  <a:schemeClr val="tx1"/>
                </a:solidFill>
                <a:latin typeface="+mj-ea"/>
                <a:ea typeface="+mj-ea"/>
              </a:rPr>
              <a:t>12</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l"/>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a:t>
            </a:r>
            <a:r>
              <a:rPr lang="ja-JP" altLang="en-US" sz="1600" dirty="0" smtClean="0">
                <a:solidFill>
                  <a:srgbClr val="FF0000"/>
                </a:solidFill>
                <a:latin typeface="+mj-ea"/>
                <a:ea typeface="+mj-ea"/>
              </a:rPr>
              <a:t>特定</a:t>
            </a:r>
            <a:r>
              <a:rPr lang="ja-JP" altLang="en-US" sz="1600" dirty="0">
                <a:solidFill>
                  <a:srgbClr val="FF0000"/>
                </a:solidFill>
                <a:latin typeface="+mj-ea"/>
                <a:ea typeface="+mj-ea"/>
              </a:rPr>
              <a:t>工事の元請業者による下請負人の指導</a:t>
            </a:r>
            <a:r>
              <a:rPr lang="ja-JP" altLang="en-US" sz="1600" dirty="0">
                <a:solidFill>
                  <a:schemeClr val="tx1"/>
                </a:solidFill>
                <a:latin typeface="+mj-ea"/>
                <a:ea typeface="+mj-ea"/>
              </a:rPr>
              <a:t>について規定（新法第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22</a:t>
            </a:r>
            <a:r>
              <a:rPr lang="ja-JP" altLang="en-US" sz="1600" dirty="0">
                <a:solidFill>
                  <a:schemeClr val="tx1"/>
                </a:solidFill>
                <a:latin typeface="+mj-ea"/>
                <a:ea typeface="+mj-ea"/>
              </a:rPr>
              <a:t>関係）</a:t>
            </a:r>
          </a:p>
          <a:p>
            <a:pPr algn="l"/>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□元請</a:t>
            </a:r>
            <a:r>
              <a:rPr lang="ja-JP" altLang="en-US" sz="1600" dirty="0">
                <a:solidFill>
                  <a:schemeClr val="tx1"/>
                </a:solidFill>
                <a:latin typeface="+mj-ea"/>
                <a:ea typeface="+mj-ea"/>
              </a:rPr>
              <a:t>業者は、適切に下請負人の指導を行わない場合、作業基準適合命令等の対象となり得る。</a:t>
            </a:r>
            <a:endParaRPr lang="en-US" altLang="ja-JP" sz="1600" dirty="0" smtClean="0">
              <a:solidFill>
                <a:srgbClr val="FF0000"/>
              </a:solidFill>
              <a:latin typeface="+mj-ea"/>
              <a:ea typeface="+mj-ea"/>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2018651"/>
      </p:ext>
    </p:extLst>
  </p:cSld>
  <p:clrMapOvr>
    <a:masterClrMapping/>
  </p:clrMapOvr>
  <mc:AlternateContent xmlns:mc="http://schemas.openxmlformats.org/markup-compatibility/2006" xmlns:p14="http://schemas.microsoft.com/office/powerpoint/2010/main">
    <mc:Choice Requires="p14">
      <p:transition spd="slow" p14:dur="2000" advTm="38232"/>
    </mc:Choice>
    <mc:Fallback xmlns="">
      <p:transition spd="slow" advTm="3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95884" y="6249620"/>
            <a:ext cx="2133600" cy="476251"/>
          </a:xfrm>
        </p:spPr>
        <p:txBody>
          <a:bodyPr/>
          <a:lstStyle/>
          <a:p>
            <a:fld id="{2AA345FF-F491-48AC-8FD0-B249C49F2375}" type="slidenum">
              <a:rPr kumimoji="1" lang="ja-JP" altLang="en-US" smtClean="0">
                <a:latin typeface="+mj-ea"/>
                <a:ea typeface="+mj-ea"/>
              </a:rPr>
              <a:t>26</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584775"/>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dirty="0" smtClean="0">
                <a:latin typeface="+mj-ea"/>
                <a:ea typeface="+mj-ea"/>
                <a:cs typeface="メイリオ" pitchFamily="50" charset="-128"/>
              </a:rPr>
              <a:t>　改正後の解体等工事に係る規制概要</a:t>
            </a:r>
            <a:endParaRPr lang="en-US" altLang="ja-JP" dirty="0" smtClean="0">
              <a:latin typeface="+mj-ea"/>
              <a:ea typeface="+mj-ea"/>
            </a:endParaRPr>
          </a:p>
        </p:txBody>
      </p:sp>
      <p:sp>
        <p:nvSpPr>
          <p:cNvPr id="9" name="テキスト ボックス 8"/>
          <p:cNvSpPr txBox="1"/>
          <p:nvPr/>
        </p:nvSpPr>
        <p:spPr>
          <a:xfrm>
            <a:off x="4218157" y="599484"/>
            <a:ext cx="707685" cy="338554"/>
          </a:xfrm>
          <a:prstGeom prst="rect">
            <a:avLst/>
          </a:prstGeom>
          <a:noFill/>
          <a:ln>
            <a:solidFill>
              <a:schemeClr val="bg1">
                <a:lumMod val="85000"/>
              </a:schemeClr>
            </a:solidFill>
          </a:ln>
        </p:spPr>
        <p:txBody>
          <a:bodyPr wrap="square" rtlCol="0">
            <a:spAutoFit/>
          </a:bodyPr>
          <a:lstStyle/>
          <a:p>
            <a:r>
              <a:rPr lang="ja-JP" altLang="en-US" sz="1600" dirty="0" smtClean="0">
                <a:solidFill>
                  <a:schemeClr val="bg1">
                    <a:lumMod val="85000"/>
                  </a:schemeClr>
                </a:solidFill>
                <a:latin typeface="+mj-ea"/>
                <a:ea typeface="+mj-ea"/>
              </a:rPr>
              <a:t>発注</a:t>
            </a:r>
            <a:endParaRPr lang="en-US" altLang="ja-JP" sz="1600" dirty="0" smtClean="0">
              <a:solidFill>
                <a:schemeClr val="bg1">
                  <a:lumMod val="85000"/>
                </a:schemeClr>
              </a:solidFill>
              <a:latin typeface="+mj-ea"/>
              <a:ea typeface="+mj-ea"/>
            </a:endParaRPr>
          </a:p>
        </p:txBody>
      </p:sp>
      <p:sp>
        <p:nvSpPr>
          <p:cNvPr id="6" name="テキスト ボックス 5"/>
          <p:cNvSpPr txBox="1"/>
          <p:nvPr/>
        </p:nvSpPr>
        <p:spPr>
          <a:xfrm>
            <a:off x="349043" y="1164153"/>
            <a:ext cx="8424935" cy="338554"/>
          </a:xfrm>
          <a:prstGeom prst="rect">
            <a:avLst/>
          </a:prstGeom>
          <a:noFill/>
          <a:ln>
            <a:solidFill>
              <a:schemeClr val="bg1">
                <a:lumMod val="85000"/>
              </a:schemeClr>
            </a:solidFill>
          </a:ln>
        </p:spPr>
        <p:txBody>
          <a:bodyPr wrap="square" rtlCol="0">
            <a:spAutoFit/>
          </a:bodyPr>
          <a:lstStyle/>
          <a:p>
            <a:pPr algn="l"/>
            <a:r>
              <a:rPr lang="ja-JP" altLang="en-US" sz="1600" dirty="0">
                <a:solidFill>
                  <a:schemeClr val="bg1">
                    <a:lumMod val="85000"/>
                  </a:schemeClr>
                </a:solidFill>
                <a:latin typeface="+mj-ea"/>
                <a:ea typeface="+mj-ea"/>
              </a:rPr>
              <a:t>事前</a:t>
            </a:r>
            <a:r>
              <a:rPr lang="ja-JP" altLang="en-US" sz="1600" dirty="0" smtClean="0">
                <a:solidFill>
                  <a:schemeClr val="bg1">
                    <a:lumMod val="85000"/>
                  </a:schemeClr>
                </a:solidFill>
                <a:latin typeface="+mj-ea"/>
                <a:ea typeface="+mj-ea"/>
              </a:rPr>
              <a:t>調査（特定建築材料の使用の有無）（元請又は自主施工者）</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項、第</a:t>
            </a:r>
            <a:r>
              <a:rPr lang="en-US" altLang="ja-JP" sz="1200" dirty="0" smtClean="0">
                <a:solidFill>
                  <a:schemeClr val="bg1">
                    <a:lumMod val="85000"/>
                  </a:schemeClr>
                </a:solidFill>
                <a:latin typeface="+mj-ea"/>
                <a:ea typeface="+mj-ea"/>
              </a:rPr>
              <a:t>4</a:t>
            </a:r>
            <a:r>
              <a:rPr lang="ja-JP" altLang="en-US" sz="1200" dirty="0">
                <a:solidFill>
                  <a:schemeClr val="bg1">
                    <a:lumMod val="85000"/>
                  </a:schemeClr>
                </a:solidFill>
                <a:latin typeface="+mj-ea"/>
                <a:ea typeface="+mj-ea"/>
              </a:rPr>
              <a:t>項</a:t>
            </a:r>
            <a:r>
              <a:rPr lang="ja-JP" altLang="en-US" sz="1200" dirty="0" smtClean="0">
                <a:solidFill>
                  <a:schemeClr val="bg1">
                    <a:lumMod val="85000"/>
                  </a:schemeClr>
                </a:solidFill>
                <a:latin typeface="+mj-ea"/>
                <a:ea typeface="+mj-ea"/>
              </a:rPr>
              <a:t>）</a:t>
            </a:r>
            <a:endParaRPr lang="en-US" altLang="ja-JP" sz="1200" dirty="0" smtClean="0">
              <a:solidFill>
                <a:schemeClr val="bg1">
                  <a:lumMod val="85000"/>
                </a:schemeClr>
              </a:solidFill>
              <a:latin typeface="+mj-ea"/>
              <a:ea typeface="+mj-ea"/>
            </a:endParaRPr>
          </a:p>
        </p:txBody>
      </p:sp>
      <p:sp>
        <p:nvSpPr>
          <p:cNvPr id="3" name="下矢印 2"/>
          <p:cNvSpPr/>
          <p:nvPr/>
        </p:nvSpPr>
        <p:spPr bwMode="auto">
          <a:xfrm>
            <a:off x="4443482" y="953536"/>
            <a:ext cx="222349" cy="216365"/>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26" name="テキスト ボックス 25"/>
          <p:cNvSpPr txBox="1"/>
          <p:nvPr/>
        </p:nvSpPr>
        <p:spPr>
          <a:xfrm>
            <a:off x="312794" y="1485290"/>
            <a:ext cx="3881804" cy="276999"/>
          </a:xfrm>
          <a:prstGeom prst="rect">
            <a:avLst/>
          </a:prstGeom>
          <a:noFill/>
          <a:ln>
            <a:noFill/>
          </a:ln>
        </p:spPr>
        <p:txBody>
          <a:bodyPr wrap="square" rtlCol="0">
            <a:spAutoFit/>
          </a:bodyPr>
          <a:lstStyle/>
          <a:p>
            <a:pPr algn="l"/>
            <a:r>
              <a:rPr lang="en-US" altLang="ja-JP" sz="1200" dirty="0" smtClean="0">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　特定建築材料（レベル１～３建材）あり＝特定工事</a:t>
            </a:r>
            <a:endParaRPr lang="en-US" altLang="ja-JP" sz="1200" dirty="0" smtClean="0">
              <a:solidFill>
                <a:schemeClr val="bg1">
                  <a:lumMod val="85000"/>
                </a:schemeClr>
              </a:solidFill>
              <a:latin typeface="+mj-ea"/>
              <a:ea typeface="+mj-ea"/>
            </a:endParaRPr>
          </a:p>
        </p:txBody>
      </p:sp>
      <p:sp>
        <p:nvSpPr>
          <p:cNvPr id="27" name="テキスト ボックス 26"/>
          <p:cNvSpPr txBox="1"/>
          <p:nvPr/>
        </p:nvSpPr>
        <p:spPr>
          <a:xfrm>
            <a:off x="339026" y="1828142"/>
            <a:ext cx="8424935" cy="338554"/>
          </a:xfrm>
          <a:prstGeom prst="rect">
            <a:avLst/>
          </a:prstGeom>
          <a:noFill/>
          <a:ln>
            <a:solidFill>
              <a:schemeClr val="bg1">
                <a:lumMod val="85000"/>
              </a:schemeClr>
            </a:solidFill>
          </a:ln>
        </p:spPr>
        <p:txBody>
          <a:bodyPr wrap="square" rtlCol="0">
            <a:spAutoFit/>
          </a:bodyPr>
          <a:lstStyle/>
          <a:p>
            <a:pPr algn="l"/>
            <a:r>
              <a:rPr lang="ja-JP" altLang="en-US" sz="1600" dirty="0">
                <a:solidFill>
                  <a:schemeClr val="bg1">
                    <a:lumMod val="85000"/>
                  </a:schemeClr>
                </a:solidFill>
                <a:latin typeface="+mj-ea"/>
                <a:ea typeface="+mj-ea"/>
              </a:rPr>
              <a:t>事前</a:t>
            </a:r>
            <a:r>
              <a:rPr lang="ja-JP" altLang="en-US" sz="1600" dirty="0" smtClean="0">
                <a:solidFill>
                  <a:schemeClr val="bg1">
                    <a:lumMod val="85000"/>
                  </a:schemeClr>
                </a:solidFill>
                <a:latin typeface="+mj-ea"/>
                <a:ea typeface="+mj-ea"/>
              </a:rPr>
              <a:t>調査結果・届出内容の発注者への説明</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p:txBody>
      </p:sp>
      <p:sp>
        <p:nvSpPr>
          <p:cNvPr id="28" name="下矢印 27"/>
          <p:cNvSpPr/>
          <p:nvPr/>
        </p:nvSpPr>
        <p:spPr bwMode="auto">
          <a:xfrm>
            <a:off x="4440316" y="1592746"/>
            <a:ext cx="222349" cy="216365"/>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29" name="テキスト ボックス 28"/>
          <p:cNvSpPr txBox="1"/>
          <p:nvPr/>
        </p:nvSpPr>
        <p:spPr>
          <a:xfrm>
            <a:off x="349042" y="2898121"/>
            <a:ext cx="4943038" cy="338554"/>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都道府県への届出（発注者、自主施工者）　</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17</a:t>
            </a:r>
            <a:r>
              <a:rPr lang="ja-JP" altLang="en-US" sz="1200" dirty="0" smtClean="0">
                <a:solidFill>
                  <a:schemeClr val="bg1">
                    <a:lumMod val="85000"/>
                  </a:schemeClr>
                </a:solidFill>
                <a:latin typeface="+mj-ea"/>
                <a:ea typeface="+mj-ea"/>
              </a:rPr>
              <a:t>）</a:t>
            </a:r>
            <a:endParaRPr lang="en-US" altLang="ja-JP" sz="1200" dirty="0" smtClean="0">
              <a:solidFill>
                <a:schemeClr val="bg1">
                  <a:lumMod val="85000"/>
                </a:schemeClr>
              </a:solidFill>
              <a:latin typeface="+mj-ea"/>
              <a:ea typeface="+mj-ea"/>
            </a:endParaRPr>
          </a:p>
        </p:txBody>
      </p:sp>
      <p:sp>
        <p:nvSpPr>
          <p:cNvPr id="30" name="テキスト ボックス 29"/>
          <p:cNvSpPr txBox="1"/>
          <p:nvPr/>
        </p:nvSpPr>
        <p:spPr>
          <a:xfrm>
            <a:off x="349043" y="3575918"/>
            <a:ext cx="8424935" cy="1077218"/>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事前調査結果の</a:t>
            </a:r>
            <a:endParaRPr lang="en-US" altLang="ja-JP" sz="1600" dirty="0" smtClean="0">
              <a:solidFill>
                <a:schemeClr val="bg1">
                  <a:lumMod val="85000"/>
                </a:schemeClr>
              </a:solidFill>
              <a:latin typeface="+mj-ea"/>
              <a:ea typeface="+mj-ea"/>
            </a:endParaRPr>
          </a:p>
          <a:p>
            <a:pPr algn="l"/>
            <a:r>
              <a:rPr lang="ja-JP" altLang="en-US" sz="1600" dirty="0">
                <a:solidFill>
                  <a:schemeClr val="bg1">
                    <a:lumMod val="85000"/>
                  </a:schemeClr>
                </a:solidFill>
                <a:latin typeface="+mj-ea"/>
                <a:ea typeface="+mj-ea"/>
              </a:rPr>
              <a:t>　</a:t>
            </a:r>
            <a:r>
              <a:rPr lang="ja-JP" altLang="en-US" sz="1600" dirty="0" smtClean="0">
                <a:solidFill>
                  <a:schemeClr val="bg1">
                    <a:lumMod val="85000"/>
                  </a:schemeClr>
                </a:solidFill>
                <a:latin typeface="+mj-ea"/>
                <a:ea typeface="+mj-ea"/>
              </a:rPr>
              <a:t>・記録の作成、保存（元請、自主施工者）</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a:solidFill>
                  <a:schemeClr val="bg1">
                    <a:lumMod val="85000"/>
                  </a:schemeClr>
                </a:solidFill>
                <a:latin typeface="+mj-ea"/>
                <a:ea typeface="+mj-ea"/>
              </a:rPr>
              <a:t>3</a:t>
            </a:r>
            <a:r>
              <a:rPr lang="ja-JP" altLang="en-US" sz="1200" dirty="0" smtClean="0">
                <a:solidFill>
                  <a:schemeClr val="bg1">
                    <a:lumMod val="85000"/>
                  </a:schemeClr>
                </a:solidFill>
                <a:latin typeface="+mj-ea"/>
                <a:ea typeface="+mj-ea"/>
              </a:rPr>
              <a:t>項、第</a:t>
            </a:r>
            <a:r>
              <a:rPr lang="en-US" altLang="ja-JP" sz="1200" dirty="0" smtClean="0">
                <a:solidFill>
                  <a:schemeClr val="bg1">
                    <a:lumMod val="85000"/>
                  </a:schemeClr>
                </a:solidFill>
                <a:latin typeface="+mj-ea"/>
                <a:ea typeface="+mj-ea"/>
              </a:rPr>
              <a:t>4</a:t>
            </a:r>
            <a:r>
              <a:rPr lang="ja-JP" altLang="en-US" sz="1200" dirty="0" smtClean="0">
                <a:solidFill>
                  <a:schemeClr val="bg1">
                    <a:lumMod val="85000"/>
                  </a:schemeClr>
                </a:solidFill>
                <a:latin typeface="+mj-ea"/>
                <a:ea typeface="+mj-ea"/>
              </a:rPr>
              <a:t>項）</a:t>
            </a:r>
            <a:endParaRPr lang="en-US" altLang="ja-JP" sz="1200" dirty="0">
              <a:solidFill>
                <a:schemeClr val="bg1">
                  <a:lumMod val="85000"/>
                </a:schemeClr>
              </a:solidFill>
              <a:latin typeface="+mj-ea"/>
              <a:ea typeface="+mj-ea"/>
            </a:endParaRPr>
          </a:p>
          <a:p>
            <a:pPr algn="l"/>
            <a:r>
              <a:rPr lang="ja-JP" altLang="en-US" sz="1600" dirty="0" smtClean="0">
                <a:solidFill>
                  <a:schemeClr val="bg1">
                    <a:lumMod val="85000"/>
                  </a:schemeClr>
                </a:solidFill>
                <a:latin typeface="+mj-ea"/>
                <a:ea typeface="+mj-ea"/>
              </a:rPr>
              <a:t>　・都道府県知事への報告（元請、自主施工者）</a:t>
            </a:r>
            <a:r>
              <a:rPr lang="ja-JP" altLang="en-US" sz="1200" dirty="0">
                <a:solidFill>
                  <a:schemeClr val="bg1">
                    <a:lumMod val="85000"/>
                  </a:schemeClr>
                </a:solidFill>
                <a:latin typeface="+mj-ea"/>
              </a:rPr>
              <a:t>　（第</a:t>
            </a:r>
            <a:r>
              <a:rPr lang="en-US" altLang="ja-JP" sz="1200" dirty="0">
                <a:solidFill>
                  <a:schemeClr val="bg1">
                    <a:lumMod val="85000"/>
                  </a:schemeClr>
                </a:solidFill>
                <a:latin typeface="+mj-ea"/>
              </a:rPr>
              <a:t>18</a:t>
            </a:r>
            <a:r>
              <a:rPr lang="ja-JP" altLang="en-US" sz="1200" dirty="0">
                <a:solidFill>
                  <a:schemeClr val="bg1">
                    <a:lumMod val="85000"/>
                  </a:schemeClr>
                </a:solidFill>
                <a:latin typeface="+mj-ea"/>
              </a:rPr>
              <a:t>条の</a:t>
            </a:r>
            <a:r>
              <a:rPr lang="en-US" altLang="ja-JP" sz="1200" dirty="0">
                <a:solidFill>
                  <a:schemeClr val="bg1">
                    <a:lumMod val="85000"/>
                  </a:schemeClr>
                </a:solidFill>
                <a:latin typeface="+mj-ea"/>
              </a:rPr>
              <a:t>15</a:t>
            </a:r>
            <a:r>
              <a:rPr lang="ja-JP" altLang="en-US" sz="1200" dirty="0" smtClean="0">
                <a:solidFill>
                  <a:schemeClr val="bg1">
                    <a:lumMod val="85000"/>
                  </a:schemeClr>
                </a:solidFill>
                <a:latin typeface="+mj-ea"/>
              </a:rPr>
              <a:t>第</a:t>
            </a:r>
            <a:r>
              <a:rPr lang="en-US" altLang="ja-JP" sz="1200" dirty="0">
                <a:solidFill>
                  <a:schemeClr val="bg1">
                    <a:lumMod val="85000"/>
                  </a:schemeClr>
                </a:solidFill>
                <a:latin typeface="+mj-ea"/>
              </a:rPr>
              <a:t>6</a:t>
            </a:r>
            <a:r>
              <a:rPr lang="ja-JP" altLang="en-US" sz="1200" dirty="0" smtClean="0">
                <a:solidFill>
                  <a:schemeClr val="bg1">
                    <a:lumMod val="85000"/>
                  </a:schemeClr>
                </a:solidFill>
                <a:latin typeface="+mj-ea"/>
              </a:rPr>
              <a:t>項）</a:t>
            </a:r>
            <a:endParaRPr lang="en-US" altLang="ja-JP" sz="1200" dirty="0" smtClean="0">
              <a:solidFill>
                <a:schemeClr val="bg1">
                  <a:lumMod val="85000"/>
                </a:schemeClr>
              </a:solidFill>
              <a:latin typeface="+mj-ea"/>
            </a:endParaRPr>
          </a:p>
          <a:p>
            <a:pPr algn="l"/>
            <a:r>
              <a:rPr lang="ja-JP" altLang="en-US" sz="1600" dirty="0">
                <a:solidFill>
                  <a:schemeClr val="bg1">
                    <a:lumMod val="85000"/>
                  </a:schemeClr>
                </a:solidFill>
                <a:latin typeface="+mj-ea"/>
              </a:rPr>
              <a:t>　</a:t>
            </a:r>
            <a:r>
              <a:rPr lang="ja-JP" altLang="en-US" sz="1600" dirty="0" smtClean="0">
                <a:solidFill>
                  <a:schemeClr val="bg1">
                    <a:lumMod val="85000"/>
                  </a:schemeClr>
                </a:solidFill>
                <a:latin typeface="+mj-ea"/>
              </a:rPr>
              <a:t>・下請負人への説明（元請）</a:t>
            </a:r>
            <a:r>
              <a:rPr lang="ja-JP" altLang="en-US" sz="1200" dirty="0">
                <a:solidFill>
                  <a:schemeClr val="bg1">
                    <a:lumMod val="85000"/>
                  </a:schemeClr>
                </a:solidFill>
                <a:latin typeface="+mj-ea"/>
              </a:rPr>
              <a:t>　（第</a:t>
            </a:r>
            <a:r>
              <a:rPr lang="en-US" altLang="ja-JP" sz="1200" dirty="0">
                <a:solidFill>
                  <a:schemeClr val="bg1">
                    <a:lumMod val="85000"/>
                  </a:schemeClr>
                </a:solidFill>
                <a:latin typeface="+mj-ea"/>
              </a:rPr>
              <a:t>18</a:t>
            </a:r>
            <a:r>
              <a:rPr lang="ja-JP" altLang="en-US" sz="1200" dirty="0">
                <a:solidFill>
                  <a:schemeClr val="bg1">
                    <a:lumMod val="85000"/>
                  </a:schemeClr>
                </a:solidFill>
                <a:latin typeface="+mj-ea"/>
              </a:rPr>
              <a:t>条の</a:t>
            </a:r>
            <a:r>
              <a:rPr lang="en-US" altLang="ja-JP" sz="1200" dirty="0" smtClean="0">
                <a:solidFill>
                  <a:schemeClr val="bg1">
                    <a:lumMod val="85000"/>
                  </a:schemeClr>
                </a:solidFill>
                <a:latin typeface="+mj-ea"/>
              </a:rPr>
              <a:t>16</a:t>
            </a:r>
            <a:r>
              <a:rPr lang="ja-JP" altLang="en-US" sz="1200" dirty="0" smtClean="0">
                <a:solidFill>
                  <a:schemeClr val="bg1">
                    <a:lumMod val="85000"/>
                  </a:schemeClr>
                </a:solidFill>
                <a:latin typeface="+mj-ea"/>
              </a:rPr>
              <a:t>第</a:t>
            </a:r>
            <a:r>
              <a:rPr lang="en-US" altLang="ja-JP" sz="1200" dirty="0" smtClean="0">
                <a:solidFill>
                  <a:schemeClr val="bg1">
                    <a:lumMod val="85000"/>
                  </a:schemeClr>
                </a:solidFill>
                <a:latin typeface="+mj-ea"/>
              </a:rPr>
              <a:t>3</a:t>
            </a:r>
            <a:r>
              <a:rPr lang="ja-JP" altLang="en-US" sz="1200" dirty="0" smtClean="0">
                <a:solidFill>
                  <a:schemeClr val="bg1">
                    <a:lumMod val="85000"/>
                  </a:schemeClr>
                </a:solidFill>
                <a:latin typeface="+mj-ea"/>
              </a:rPr>
              <a:t>項）</a:t>
            </a:r>
            <a:endParaRPr lang="en-US" altLang="ja-JP" sz="1200" dirty="0">
              <a:solidFill>
                <a:schemeClr val="bg1">
                  <a:lumMod val="85000"/>
                </a:schemeClr>
              </a:solidFill>
              <a:latin typeface="+mj-ea"/>
            </a:endParaRPr>
          </a:p>
        </p:txBody>
      </p:sp>
      <p:sp>
        <p:nvSpPr>
          <p:cNvPr id="31" name="下矢印 30"/>
          <p:cNvSpPr/>
          <p:nvPr/>
        </p:nvSpPr>
        <p:spPr bwMode="auto">
          <a:xfrm>
            <a:off x="6516216" y="2226284"/>
            <a:ext cx="360040" cy="1349634"/>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2" name="下矢印 31"/>
          <p:cNvSpPr/>
          <p:nvPr/>
        </p:nvSpPr>
        <p:spPr bwMode="auto">
          <a:xfrm>
            <a:off x="472079" y="2226284"/>
            <a:ext cx="270736" cy="646629"/>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3" name="テキスト ボックス 32"/>
          <p:cNvSpPr txBox="1"/>
          <p:nvPr/>
        </p:nvSpPr>
        <p:spPr>
          <a:xfrm>
            <a:off x="971600" y="2409790"/>
            <a:ext cx="4183027" cy="276999"/>
          </a:xfrm>
          <a:prstGeom prst="rect">
            <a:avLst/>
          </a:prstGeom>
          <a:noFill/>
          <a:ln>
            <a:noFill/>
          </a:ln>
        </p:spPr>
        <p:txBody>
          <a:bodyPr wrap="square" rtlCol="0">
            <a:spAutoFit/>
          </a:bodyPr>
          <a:lstStyle/>
          <a:p>
            <a:pPr algn="l"/>
            <a:r>
              <a:rPr lang="en-US" altLang="ja-JP" sz="1200" dirty="0" smtClean="0">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　届出対象特定工事（レベル１～２建材）に該当する場合</a:t>
            </a:r>
            <a:endParaRPr lang="en-US" altLang="ja-JP" sz="1200" dirty="0" smtClean="0">
              <a:solidFill>
                <a:schemeClr val="bg1">
                  <a:lumMod val="85000"/>
                </a:schemeClr>
              </a:solidFill>
              <a:latin typeface="+mj-ea"/>
              <a:ea typeface="+mj-ea"/>
            </a:endParaRPr>
          </a:p>
        </p:txBody>
      </p:sp>
      <p:sp>
        <p:nvSpPr>
          <p:cNvPr id="34" name="テキスト ボックス 33"/>
          <p:cNvSpPr txBox="1"/>
          <p:nvPr/>
        </p:nvSpPr>
        <p:spPr>
          <a:xfrm>
            <a:off x="339025" y="5106670"/>
            <a:ext cx="8424935" cy="584775"/>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事前調査結果の掲示（元請、自主施工者）　</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5</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a:p>
            <a:pPr algn="l"/>
            <a:r>
              <a:rPr lang="ja-JP" altLang="en-US" sz="1600" dirty="0">
                <a:solidFill>
                  <a:schemeClr val="bg1">
                    <a:lumMod val="85000"/>
                  </a:schemeClr>
                </a:solidFill>
                <a:latin typeface="+mj-ea"/>
                <a:ea typeface="+mj-ea"/>
              </a:rPr>
              <a:t>特定</a:t>
            </a:r>
            <a:r>
              <a:rPr lang="ja-JP" altLang="en-US" sz="1600" dirty="0" smtClean="0">
                <a:solidFill>
                  <a:schemeClr val="bg1">
                    <a:lumMod val="85000"/>
                  </a:schemeClr>
                </a:solidFill>
                <a:latin typeface="+mj-ea"/>
                <a:ea typeface="+mj-ea"/>
              </a:rPr>
              <a:t>粉</a:t>
            </a:r>
            <a:r>
              <a:rPr lang="ja-JP" altLang="en-US" sz="1600" dirty="0" err="1" smtClean="0">
                <a:solidFill>
                  <a:schemeClr val="bg1">
                    <a:lumMod val="85000"/>
                  </a:schemeClr>
                </a:solidFill>
                <a:latin typeface="+mj-ea"/>
                <a:ea typeface="+mj-ea"/>
              </a:rPr>
              <a:t>じん排</a:t>
            </a:r>
            <a:r>
              <a:rPr lang="ja-JP" altLang="en-US" sz="1600" dirty="0" smtClean="0">
                <a:solidFill>
                  <a:schemeClr val="bg1">
                    <a:lumMod val="85000"/>
                  </a:schemeClr>
                </a:solidFill>
                <a:latin typeface="+mj-ea"/>
                <a:ea typeface="+mj-ea"/>
              </a:rPr>
              <a:t>出等作業に係る作業基準の遵守（元請、下請、自主施工者）</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a:solidFill>
                  <a:schemeClr val="bg1">
                    <a:lumMod val="85000"/>
                  </a:schemeClr>
                </a:solidFill>
                <a:latin typeface="+mj-ea"/>
                <a:ea typeface="+mj-ea"/>
              </a:rPr>
              <a:t>条</a:t>
            </a:r>
            <a:r>
              <a:rPr lang="ja-JP" altLang="en-US" sz="1200" dirty="0" smtClean="0">
                <a:solidFill>
                  <a:schemeClr val="bg1">
                    <a:lumMod val="85000"/>
                  </a:schemeClr>
                </a:solidFill>
                <a:latin typeface="+mj-ea"/>
                <a:ea typeface="+mj-ea"/>
              </a:rPr>
              <a:t>の</a:t>
            </a:r>
            <a:r>
              <a:rPr lang="en-US" altLang="ja-JP" sz="1200" dirty="0" smtClean="0">
                <a:solidFill>
                  <a:schemeClr val="bg1">
                    <a:lumMod val="85000"/>
                  </a:schemeClr>
                </a:solidFill>
                <a:latin typeface="+mj-ea"/>
                <a:ea typeface="+mj-ea"/>
              </a:rPr>
              <a:t>19</a:t>
            </a:r>
            <a:r>
              <a:rPr lang="ja-JP" altLang="en-US" sz="1200" dirty="0" err="1">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20</a:t>
            </a:r>
            <a:r>
              <a:rPr lang="ja-JP" altLang="en-US" sz="1200" dirty="0" smtClean="0">
                <a:solidFill>
                  <a:schemeClr val="bg1">
                    <a:lumMod val="85000"/>
                  </a:schemeClr>
                </a:solidFill>
                <a:latin typeface="+mj-ea"/>
                <a:ea typeface="+mj-ea"/>
              </a:rPr>
              <a:t>）</a:t>
            </a:r>
            <a:endParaRPr lang="en-US" altLang="ja-JP" sz="1200" dirty="0" smtClean="0">
              <a:solidFill>
                <a:schemeClr val="bg1">
                  <a:lumMod val="85000"/>
                </a:schemeClr>
              </a:solidFill>
              <a:latin typeface="+mj-ea"/>
              <a:ea typeface="+mj-ea"/>
            </a:endParaRPr>
          </a:p>
        </p:txBody>
      </p:sp>
      <p:sp>
        <p:nvSpPr>
          <p:cNvPr id="35" name="下矢印 34"/>
          <p:cNvSpPr/>
          <p:nvPr/>
        </p:nvSpPr>
        <p:spPr bwMode="auto">
          <a:xfrm>
            <a:off x="477560" y="3274525"/>
            <a:ext cx="246543" cy="298491"/>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6" name="下矢印 35"/>
          <p:cNvSpPr/>
          <p:nvPr/>
        </p:nvSpPr>
        <p:spPr bwMode="auto">
          <a:xfrm>
            <a:off x="4440317" y="4693807"/>
            <a:ext cx="222349" cy="412863"/>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7" name="テキスト ボックス 36"/>
          <p:cNvSpPr txBox="1"/>
          <p:nvPr/>
        </p:nvSpPr>
        <p:spPr>
          <a:xfrm>
            <a:off x="344972" y="6084585"/>
            <a:ext cx="8424935" cy="584775"/>
          </a:xfrm>
          <a:prstGeom prst="rect">
            <a:avLst/>
          </a:prstGeom>
          <a:solidFill>
            <a:srgbClr val="FFFF00"/>
          </a:solidFill>
          <a:ln>
            <a:solidFill>
              <a:schemeClr val="tx1"/>
            </a:solidFill>
          </a:ln>
        </p:spPr>
        <p:txBody>
          <a:bodyPr wrap="square" rtlCol="0">
            <a:spAutoFit/>
          </a:bodyPr>
          <a:lstStyle/>
          <a:p>
            <a:pPr algn="l"/>
            <a:r>
              <a:rPr lang="ja-JP" altLang="en-US" sz="1600" dirty="0" smtClean="0">
                <a:solidFill>
                  <a:schemeClr val="tx1"/>
                </a:solidFill>
                <a:latin typeface="+mj-ea"/>
                <a:ea typeface="+mj-ea"/>
              </a:rPr>
              <a:t>特定粉</a:t>
            </a:r>
            <a:r>
              <a:rPr lang="ja-JP" altLang="en-US" sz="1600" dirty="0" err="1" smtClean="0">
                <a:solidFill>
                  <a:schemeClr val="tx1"/>
                </a:solidFill>
                <a:latin typeface="+mj-ea"/>
                <a:ea typeface="+mj-ea"/>
              </a:rPr>
              <a:t>じん排</a:t>
            </a:r>
            <a:r>
              <a:rPr lang="ja-JP" altLang="en-US" sz="1600" dirty="0" smtClean="0">
                <a:solidFill>
                  <a:schemeClr val="tx1"/>
                </a:solidFill>
                <a:latin typeface="+mj-ea"/>
                <a:ea typeface="+mj-ea"/>
              </a:rPr>
              <a:t>出等作業の</a:t>
            </a:r>
            <a:r>
              <a:rPr lang="ja-JP" altLang="en-US" sz="1600" dirty="0" smtClean="0">
                <a:solidFill>
                  <a:srgbClr val="FF0000"/>
                </a:solidFill>
                <a:latin typeface="+mj-ea"/>
                <a:ea typeface="+mj-ea"/>
              </a:rPr>
              <a:t>記録の作成、保存</a:t>
            </a:r>
            <a:r>
              <a:rPr lang="ja-JP" altLang="en-US" sz="1600" dirty="0" smtClean="0">
                <a:solidFill>
                  <a:schemeClr val="tx1"/>
                </a:solidFill>
                <a:latin typeface="+mj-ea"/>
                <a:ea typeface="+mj-ea"/>
              </a:rPr>
              <a:t>（元請、自主施工者）　</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条の</a:t>
            </a:r>
            <a:r>
              <a:rPr lang="en-US" altLang="ja-JP" sz="1200" dirty="0">
                <a:solidFill>
                  <a:schemeClr val="tx1"/>
                </a:solidFill>
                <a:latin typeface="+mj-ea"/>
                <a:ea typeface="+mj-ea"/>
              </a:rPr>
              <a:t>23</a:t>
            </a:r>
            <a:r>
              <a:rPr lang="ja-JP" altLang="en-US" sz="1200" dirty="0" smtClean="0">
                <a:solidFill>
                  <a:schemeClr val="tx1"/>
                </a:solidFill>
                <a:latin typeface="+mj-ea"/>
                <a:ea typeface="+mj-ea"/>
              </a:rPr>
              <a:t>第</a:t>
            </a:r>
            <a:r>
              <a:rPr lang="en-US" altLang="ja-JP" sz="1200" dirty="0">
                <a:solidFill>
                  <a:schemeClr val="tx1"/>
                </a:solidFill>
                <a:latin typeface="+mj-ea"/>
                <a:ea typeface="+mj-ea"/>
              </a:rPr>
              <a:t>1</a:t>
            </a:r>
            <a:r>
              <a:rPr lang="ja-JP" altLang="en-US" sz="1200" dirty="0" smtClean="0">
                <a:solidFill>
                  <a:schemeClr val="tx1"/>
                </a:solidFill>
                <a:latin typeface="+mj-ea"/>
                <a:ea typeface="+mj-ea"/>
              </a:rPr>
              <a:t>項、第</a:t>
            </a:r>
            <a:r>
              <a:rPr lang="en-US" altLang="ja-JP" sz="1200" dirty="0" smtClean="0">
                <a:solidFill>
                  <a:schemeClr val="tx1"/>
                </a:solidFill>
                <a:latin typeface="+mj-ea"/>
                <a:ea typeface="+mj-ea"/>
              </a:rPr>
              <a:t>2</a:t>
            </a:r>
            <a:r>
              <a:rPr lang="ja-JP" altLang="en-US" sz="1200" dirty="0" smtClean="0">
                <a:solidFill>
                  <a:schemeClr val="tx1"/>
                </a:solidFill>
                <a:latin typeface="+mj-ea"/>
                <a:ea typeface="+mj-ea"/>
              </a:rPr>
              <a:t>項）</a:t>
            </a:r>
            <a:endParaRPr lang="en-US" altLang="ja-JP" sz="1200" dirty="0" smtClean="0">
              <a:solidFill>
                <a:schemeClr val="tx1"/>
              </a:solidFill>
              <a:latin typeface="+mj-ea"/>
              <a:ea typeface="+mj-ea"/>
            </a:endParaRPr>
          </a:p>
          <a:p>
            <a:pPr algn="l"/>
            <a:r>
              <a:rPr lang="ja-JP" altLang="en-US" sz="1600" dirty="0" smtClean="0">
                <a:solidFill>
                  <a:schemeClr val="tx1"/>
                </a:solidFill>
                <a:latin typeface="+mj-ea"/>
                <a:ea typeface="+mj-ea"/>
              </a:rPr>
              <a:t>作業終了後の発注者への</a:t>
            </a:r>
            <a:r>
              <a:rPr lang="ja-JP" altLang="en-US" sz="1600" dirty="0" smtClean="0">
                <a:solidFill>
                  <a:srgbClr val="FF0000"/>
                </a:solidFill>
                <a:latin typeface="+mj-ea"/>
                <a:ea typeface="+mj-ea"/>
              </a:rPr>
              <a:t>報告、報告書面の保存</a:t>
            </a:r>
            <a:r>
              <a:rPr lang="ja-JP" altLang="en-US" sz="1600" dirty="0" smtClean="0">
                <a:solidFill>
                  <a:schemeClr val="tx1"/>
                </a:solidFill>
                <a:latin typeface="+mj-ea"/>
                <a:ea typeface="+mj-ea"/>
              </a:rPr>
              <a:t>（元請）</a:t>
            </a:r>
            <a:r>
              <a:rPr lang="ja-JP" altLang="en-US" sz="1200" dirty="0" smtClean="0">
                <a:solidFill>
                  <a:schemeClr val="tx1"/>
                </a:solidFill>
                <a:latin typeface="+mj-ea"/>
                <a:ea typeface="+mj-ea"/>
              </a:rPr>
              <a:t>　（第</a:t>
            </a:r>
            <a:r>
              <a:rPr lang="en-US" altLang="ja-JP" sz="1200" dirty="0" smtClean="0">
                <a:solidFill>
                  <a:schemeClr val="tx1"/>
                </a:solidFill>
                <a:latin typeface="+mj-ea"/>
                <a:ea typeface="+mj-ea"/>
              </a:rPr>
              <a:t>18</a:t>
            </a:r>
            <a:r>
              <a:rPr lang="ja-JP" altLang="en-US" sz="1200" dirty="0">
                <a:solidFill>
                  <a:schemeClr val="tx1"/>
                </a:solidFill>
                <a:latin typeface="+mj-ea"/>
                <a:ea typeface="+mj-ea"/>
              </a:rPr>
              <a:t>条</a:t>
            </a:r>
            <a:r>
              <a:rPr lang="ja-JP" altLang="en-US" sz="1200" dirty="0" smtClean="0">
                <a:solidFill>
                  <a:schemeClr val="tx1"/>
                </a:solidFill>
                <a:latin typeface="+mj-ea"/>
                <a:ea typeface="+mj-ea"/>
              </a:rPr>
              <a:t>の</a:t>
            </a:r>
            <a:r>
              <a:rPr lang="en-US" altLang="ja-JP" sz="1200" dirty="0" smtClean="0">
                <a:solidFill>
                  <a:schemeClr val="tx1"/>
                </a:solidFill>
                <a:latin typeface="+mj-ea"/>
                <a:ea typeface="+mj-ea"/>
              </a:rPr>
              <a:t>23</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1</a:t>
            </a:r>
            <a:r>
              <a:rPr lang="ja-JP" altLang="en-US" sz="1200" dirty="0" smtClean="0">
                <a:solidFill>
                  <a:schemeClr val="tx1"/>
                </a:solidFill>
                <a:latin typeface="+mj-ea"/>
                <a:ea typeface="+mj-ea"/>
              </a:rPr>
              <a:t>項）</a:t>
            </a:r>
            <a:endParaRPr lang="en-US" altLang="ja-JP" sz="1200" dirty="0" smtClean="0">
              <a:solidFill>
                <a:schemeClr val="tx1"/>
              </a:solidFill>
              <a:latin typeface="+mj-ea"/>
              <a:ea typeface="+mj-ea"/>
            </a:endParaRPr>
          </a:p>
        </p:txBody>
      </p:sp>
      <p:sp>
        <p:nvSpPr>
          <p:cNvPr id="38" name="下矢印 37"/>
          <p:cNvSpPr/>
          <p:nvPr/>
        </p:nvSpPr>
        <p:spPr bwMode="auto">
          <a:xfrm>
            <a:off x="4469470" y="5777457"/>
            <a:ext cx="211860" cy="244579"/>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70767437"/>
      </p:ext>
    </p:extLst>
  </p:cSld>
  <p:clrMapOvr>
    <a:masterClrMapping/>
  </p:clrMapOvr>
  <mc:AlternateContent xmlns:mc="http://schemas.openxmlformats.org/markup-compatibility/2006" xmlns:p14="http://schemas.microsoft.com/office/powerpoint/2010/main">
    <mc:Choice Requires="p14">
      <p:transition spd="slow" p14:dur="2000" advTm="11175"/>
    </mc:Choice>
    <mc:Fallback xmlns="">
      <p:transition spd="slow" advTm="1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80386" y="6310208"/>
            <a:ext cx="2133600" cy="476250"/>
          </a:xfrm>
        </p:spPr>
        <p:txBody>
          <a:bodyPr/>
          <a:lstStyle/>
          <a:p>
            <a:fld id="{2AA345FF-F491-48AC-8FD0-B249C49F2375}" type="slidenum">
              <a:rPr kumimoji="1" lang="ja-JP" altLang="en-US" smtClean="0">
                <a:latin typeface="+mj-ea"/>
                <a:ea typeface="+mj-ea"/>
              </a:rPr>
              <a:t>27</a:t>
            </a:fld>
            <a:endParaRPr kumimoji="1" lang="ja-JP" altLang="en-US" dirty="0">
              <a:latin typeface="+mj-ea"/>
              <a:ea typeface="+mj-ea"/>
            </a:endParaRPr>
          </a:p>
        </p:txBody>
      </p:sp>
      <p:sp>
        <p:nvSpPr>
          <p:cNvPr id="9" name="テキスト ボックス 8"/>
          <p:cNvSpPr txBox="1"/>
          <p:nvPr/>
        </p:nvSpPr>
        <p:spPr>
          <a:xfrm>
            <a:off x="335923" y="233353"/>
            <a:ext cx="8424935" cy="1323439"/>
          </a:xfrm>
          <a:prstGeom prst="rect">
            <a:avLst/>
          </a:prstGeom>
          <a:solidFill>
            <a:schemeClr val="accent5"/>
          </a:solidFill>
          <a:ln>
            <a:solidFill>
              <a:schemeClr val="tx1"/>
            </a:solidFill>
          </a:ln>
        </p:spPr>
        <p:txBody>
          <a:bodyPr wrap="square" rtlCol="0">
            <a:spAutoFit/>
          </a:bodyPr>
          <a:lstStyle/>
          <a:p>
            <a:pPr algn="l"/>
            <a:r>
              <a:rPr lang="ja-JP" altLang="en-US" sz="1600" b="1" dirty="0" smtClean="0">
                <a:solidFill>
                  <a:schemeClr val="tx1"/>
                </a:solidFill>
                <a:latin typeface="+mj-ea"/>
                <a:ea typeface="+mj-ea"/>
              </a:rPr>
              <a:t>＜特定粉</a:t>
            </a:r>
            <a:r>
              <a:rPr lang="ja-JP" altLang="en-US" sz="1600" b="1" dirty="0" err="1" smtClean="0">
                <a:solidFill>
                  <a:schemeClr val="tx1"/>
                </a:solidFill>
                <a:latin typeface="+mj-ea"/>
                <a:ea typeface="+mj-ea"/>
              </a:rPr>
              <a:t>じん</a:t>
            </a:r>
            <a:r>
              <a:rPr lang="ja-JP" altLang="en-US" sz="1600" b="1" dirty="0" err="1">
                <a:solidFill>
                  <a:schemeClr val="tx1"/>
                </a:solidFill>
                <a:latin typeface="+mj-ea"/>
                <a:ea typeface="+mj-ea"/>
              </a:rPr>
              <a:t>排</a:t>
            </a:r>
            <a:r>
              <a:rPr lang="ja-JP" altLang="en-US" sz="1600" b="1" dirty="0" smtClean="0">
                <a:solidFill>
                  <a:schemeClr val="tx1"/>
                </a:solidFill>
                <a:latin typeface="+mj-ea"/>
                <a:ea typeface="+mj-ea"/>
              </a:rPr>
              <a:t>出等作業の結果の報告等＞</a:t>
            </a:r>
            <a:endParaRPr lang="en-US" altLang="ja-JP" sz="1600" b="1" dirty="0" smtClean="0">
              <a:solidFill>
                <a:schemeClr val="tx1"/>
              </a:solidFill>
              <a:latin typeface="+mj-ea"/>
              <a:ea typeface="+mj-ea"/>
            </a:endParaRPr>
          </a:p>
          <a:p>
            <a:pPr algn="l"/>
            <a:r>
              <a:rPr lang="ja-JP" altLang="en-US" sz="1600" dirty="0">
                <a:solidFill>
                  <a:schemeClr val="tx1"/>
                </a:solidFill>
                <a:latin typeface="+mj-ea"/>
                <a:ea typeface="+mj-ea"/>
              </a:rPr>
              <a:t>特定工事の元請業者は、当該特定工事における特定粉</a:t>
            </a:r>
            <a:r>
              <a:rPr lang="ja-JP" altLang="en-US" sz="1600" dirty="0" err="1">
                <a:solidFill>
                  <a:schemeClr val="tx1"/>
                </a:solidFill>
                <a:latin typeface="+mj-ea"/>
                <a:ea typeface="+mj-ea"/>
              </a:rPr>
              <a:t>じん排</a:t>
            </a:r>
            <a:r>
              <a:rPr lang="ja-JP" altLang="en-US" sz="1600" dirty="0">
                <a:solidFill>
                  <a:schemeClr val="tx1"/>
                </a:solidFill>
                <a:latin typeface="+mj-ea"/>
                <a:ea typeface="+mj-ea"/>
              </a:rPr>
              <a:t>出等作業が完了したときは、その</a:t>
            </a:r>
            <a:r>
              <a:rPr lang="ja-JP" altLang="en-US" sz="1600" dirty="0">
                <a:solidFill>
                  <a:srgbClr val="FF0000"/>
                </a:solidFill>
                <a:latin typeface="+mj-ea"/>
                <a:ea typeface="+mj-ea"/>
              </a:rPr>
              <a:t>結果</a:t>
            </a:r>
            <a:r>
              <a:rPr lang="ja-JP" altLang="en-US" sz="1600" dirty="0" smtClean="0">
                <a:solidFill>
                  <a:srgbClr val="FF0000"/>
                </a:solidFill>
                <a:latin typeface="+mj-ea"/>
                <a:ea typeface="+mj-ea"/>
              </a:rPr>
              <a:t>を遅滞</a:t>
            </a:r>
            <a:r>
              <a:rPr lang="ja-JP" altLang="en-US" sz="1600" dirty="0">
                <a:solidFill>
                  <a:srgbClr val="FF0000"/>
                </a:solidFill>
                <a:latin typeface="+mj-ea"/>
                <a:ea typeface="+mj-ea"/>
              </a:rPr>
              <a:t>なく当該特定工事の発注者に書面で報告</a:t>
            </a:r>
            <a:r>
              <a:rPr lang="ja-JP" altLang="en-US" sz="1600" dirty="0">
                <a:solidFill>
                  <a:schemeClr val="tx1"/>
                </a:solidFill>
                <a:latin typeface="+mj-ea"/>
                <a:ea typeface="+mj-ea"/>
              </a:rPr>
              <a:t>するとともに、当該</a:t>
            </a:r>
            <a:r>
              <a:rPr lang="ja-JP" altLang="en-US" sz="1600" dirty="0">
                <a:solidFill>
                  <a:srgbClr val="FF0000"/>
                </a:solidFill>
                <a:latin typeface="+mj-ea"/>
                <a:ea typeface="+mj-ea"/>
              </a:rPr>
              <a:t>特定粉じん排出等作業に関する</a:t>
            </a:r>
            <a:r>
              <a:rPr lang="ja-JP" altLang="en-US" sz="1600" dirty="0" smtClean="0">
                <a:solidFill>
                  <a:srgbClr val="FF0000"/>
                </a:solidFill>
                <a:latin typeface="+mj-ea"/>
                <a:ea typeface="+mj-ea"/>
              </a:rPr>
              <a:t>記録</a:t>
            </a:r>
            <a:r>
              <a:rPr lang="ja-JP" altLang="en-US" sz="1600" dirty="0">
                <a:solidFill>
                  <a:srgbClr val="FF0000"/>
                </a:solidFill>
                <a:latin typeface="+mj-ea"/>
                <a:ea typeface="+mj-ea"/>
              </a:rPr>
              <a:t>を作成し、当該記録及び当該書面の写しを保存</a:t>
            </a:r>
            <a:r>
              <a:rPr lang="ja-JP" altLang="en-US" sz="1600" dirty="0">
                <a:solidFill>
                  <a:schemeClr val="tx1"/>
                </a:solidFill>
                <a:latin typeface="+mj-ea"/>
                <a:ea typeface="+mj-ea"/>
              </a:rPr>
              <a:t>しなければならない。</a:t>
            </a:r>
          </a:p>
          <a:p>
            <a:pPr algn="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23</a:t>
            </a:r>
            <a:r>
              <a:rPr lang="ja-JP" altLang="en-US" sz="1600" dirty="0">
                <a:solidFill>
                  <a:schemeClr val="tx1"/>
                </a:solidFill>
                <a:latin typeface="+mj-ea"/>
                <a:ea typeface="+mj-ea"/>
              </a:rPr>
              <a:t>第１項関係）</a:t>
            </a:r>
          </a:p>
        </p:txBody>
      </p:sp>
      <p:sp>
        <p:nvSpPr>
          <p:cNvPr id="22" name="テキスト ボックス 21"/>
          <p:cNvSpPr txBox="1"/>
          <p:nvPr/>
        </p:nvSpPr>
        <p:spPr>
          <a:xfrm>
            <a:off x="335920" y="1628800"/>
            <a:ext cx="8424935" cy="5016758"/>
          </a:xfrm>
          <a:prstGeom prst="rect">
            <a:avLst/>
          </a:prstGeom>
          <a:noFill/>
          <a:ln>
            <a:noFill/>
          </a:ln>
        </p:spPr>
        <p:txBody>
          <a:bodyPr wrap="square" rtlCol="0">
            <a:spAutoFit/>
          </a:bodyPr>
          <a:lstStyle/>
          <a:p>
            <a:pPr algn="l"/>
            <a:r>
              <a:rPr lang="ja-JP" altLang="en-US" sz="1600" dirty="0">
                <a:solidFill>
                  <a:schemeClr val="tx1"/>
                </a:solidFill>
                <a:latin typeface="+mj-ea"/>
                <a:ea typeface="+mj-ea"/>
              </a:rPr>
              <a:t>□</a:t>
            </a:r>
            <a:r>
              <a:rPr lang="ja-JP" altLang="en-US" sz="1600" dirty="0">
                <a:solidFill>
                  <a:srgbClr val="FF0000"/>
                </a:solidFill>
                <a:latin typeface="+mj-ea"/>
                <a:ea typeface="+mj-ea"/>
              </a:rPr>
              <a:t>作業完了の確認を適切に行うために必要な知識を有する者</a:t>
            </a:r>
            <a:r>
              <a:rPr lang="ja-JP" altLang="en-US" sz="1600" dirty="0">
                <a:solidFill>
                  <a:schemeClr val="tx1"/>
                </a:solidFill>
                <a:latin typeface="+mj-ea"/>
                <a:ea typeface="+mj-ea"/>
              </a:rPr>
              <a:t>に、当該確認を</a:t>
            </a:r>
            <a:r>
              <a:rPr lang="ja-JP" altLang="en-US" sz="1600" dirty="0">
                <a:solidFill>
                  <a:srgbClr val="FF0000"/>
                </a:solidFill>
                <a:latin typeface="+mj-ea"/>
                <a:ea typeface="+mj-ea"/>
              </a:rPr>
              <a:t>目視により</a:t>
            </a:r>
            <a:r>
              <a:rPr lang="ja-JP" altLang="en-US" sz="1600" dirty="0" smtClean="0">
                <a:solidFill>
                  <a:schemeClr val="tx1"/>
                </a:solidFill>
                <a:latin typeface="+mj-ea"/>
                <a:ea typeface="+mj-ea"/>
              </a:rPr>
              <a:t>行わせ</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err="1" smtClean="0">
                <a:solidFill>
                  <a:schemeClr val="tx1"/>
                </a:solidFill>
                <a:latin typeface="+mj-ea"/>
                <a:ea typeface="+mj-ea"/>
              </a:rPr>
              <a:t>る</a:t>
            </a:r>
            <a:r>
              <a:rPr lang="ja-JP" altLang="en-US" sz="1600" dirty="0">
                <a:solidFill>
                  <a:schemeClr val="tx1"/>
                </a:solidFill>
                <a:latin typeface="+mj-ea"/>
                <a:ea typeface="+mj-ea"/>
              </a:rPr>
              <a:t>こと</a:t>
            </a:r>
            <a:r>
              <a:rPr lang="ja-JP" altLang="en-US" sz="1600" dirty="0" smtClean="0">
                <a:solidFill>
                  <a:schemeClr val="tx1"/>
                </a:solidFill>
                <a:latin typeface="+mj-ea"/>
                <a:ea typeface="+mj-ea"/>
              </a:rPr>
              <a:t>を義務付け。　　　　　　　　　　　　　　　　　　　　　　　　　　　　　　（</a:t>
            </a:r>
            <a:r>
              <a:rPr lang="ja-JP" altLang="en-US" sz="1600" dirty="0">
                <a:solidFill>
                  <a:schemeClr val="tx1"/>
                </a:solidFill>
                <a:latin typeface="+mj-ea"/>
                <a:ea typeface="+mj-ea"/>
              </a:rPr>
              <a:t>新規則第</a:t>
            </a:r>
            <a:r>
              <a:rPr lang="en-US" altLang="ja-JP" sz="1600" dirty="0">
                <a:solidFill>
                  <a:schemeClr val="tx1"/>
                </a:solidFill>
                <a:latin typeface="+mj-ea"/>
                <a:ea typeface="+mj-ea"/>
              </a:rPr>
              <a:t>16</a:t>
            </a:r>
            <a:r>
              <a:rPr lang="ja-JP" altLang="en-US" sz="1600" dirty="0">
                <a:solidFill>
                  <a:schemeClr val="tx1"/>
                </a:solidFill>
                <a:latin typeface="+mj-ea"/>
                <a:ea typeface="+mj-ea"/>
              </a:rPr>
              <a:t>条の４第５号）</a:t>
            </a:r>
          </a:p>
          <a:p>
            <a:pPr algn="l"/>
            <a:r>
              <a:rPr lang="ja-JP" altLang="en-US" sz="1600" dirty="0" smtClean="0">
                <a:solidFill>
                  <a:schemeClr val="tx1"/>
                </a:solidFill>
                <a:latin typeface="+mj-ea"/>
                <a:ea typeface="+mj-ea"/>
              </a:rPr>
              <a:t>　　</a:t>
            </a:r>
            <a:r>
              <a:rPr lang="en-US" altLang="ja-JP" sz="1600" dirty="0" smtClean="0">
                <a:solidFill>
                  <a:schemeClr val="tx1"/>
                </a:solidFill>
                <a:latin typeface="+mj-ea"/>
                <a:ea typeface="+mj-ea"/>
              </a:rPr>
              <a:t>※</a:t>
            </a:r>
            <a:r>
              <a:rPr lang="ja-JP" altLang="en-US" sz="1600" dirty="0" smtClean="0">
                <a:solidFill>
                  <a:schemeClr val="tx1"/>
                </a:solidFill>
                <a:latin typeface="+mj-ea"/>
                <a:ea typeface="+mj-ea"/>
              </a:rPr>
              <a:t>作業</a:t>
            </a:r>
            <a:r>
              <a:rPr lang="ja-JP" altLang="en-US" sz="1600" dirty="0">
                <a:solidFill>
                  <a:schemeClr val="tx1"/>
                </a:solidFill>
                <a:latin typeface="+mj-ea"/>
                <a:ea typeface="+mj-ea"/>
              </a:rPr>
              <a:t>完了の確認を適切に行うために知識を有する</a:t>
            </a:r>
            <a:r>
              <a:rPr lang="ja-JP" altLang="en-US" sz="1600" dirty="0" smtClean="0">
                <a:solidFill>
                  <a:schemeClr val="tx1"/>
                </a:solidFill>
                <a:latin typeface="+mj-ea"/>
                <a:ea typeface="+mj-ea"/>
              </a:rPr>
              <a:t>者</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smtClean="0">
                <a:solidFill>
                  <a:srgbClr val="FF0000"/>
                </a:solidFill>
                <a:latin typeface="+mj-ea"/>
                <a:ea typeface="+mj-ea"/>
              </a:rPr>
              <a:t>事前</a:t>
            </a:r>
            <a:r>
              <a:rPr lang="ja-JP" altLang="en-US" sz="1600" dirty="0">
                <a:solidFill>
                  <a:srgbClr val="FF0000"/>
                </a:solidFill>
                <a:latin typeface="+mj-ea"/>
                <a:ea typeface="+mj-ea"/>
              </a:rPr>
              <a:t>調査を行わせる者又は石綿作業主任者</a:t>
            </a:r>
          </a:p>
          <a:p>
            <a:pPr algn="l"/>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□清掃</a:t>
            </a:r>
            <a:r>
              <a:rPr lang="ja-JP" altLang="en-US" sz="1600" dirty="0">
                <a:solidFill>
                  <a:schemeClr val="tx1"/>
                </a:solidFill>
                <a:latin typeface="+mj-ea"/>
                <a:ea typeface="+mj-ea"/>
              </a:rPr>
              <a:t>：作業基準において特定建築材料除去後、作業場の隔離又は養生を解く前に</a:t>
            </a:r>
            <a:r>
              <a:rPr lang="ja-JP" altLang="en-US" sz="1600" dirty="0">
                <a:solidFill>
                  <a:srgbClr val="FF0000"/>
                </a:solidFill>
                <a:latin typeface="+mj-ea"/>
                <a:ea typeface="+mj-ea"/>
              </a:rPr>
              <a:t>、清掃の</a:t>
            </a:r>
            <a:r>
              <a:rPr lang="ja-JP" altLang="en-US" sz="1600" dirty="0" smtClean="0">
                <a:solidFill>
                  <a:srgbClr val="FF0000"/>
                </a:solidFill>
                <a:latin typeface="+mj-ea"/>
                <a:ea typeface="+mj-ea"/>
              </a:rPr>
              <a:t>実</a:t>
            </a:r>
            <a:endParaRPr lang="en-US" altLang="ja-JP" sz="1600" dirty="0" smtClean="0">
              <a:solidFill>
                <a:srgbClr val="FF0000"/>
              </a:solidFill>
              <a:latin typeface="+mj-ea"/>
              <a:ea typeface="+mj-ea"/>
            </a:endParaRPr>
          </a:p>
          <a:p>
            <a:pPr algn="l"/>
            <a:r>
              <a:rPr lang="ja-JP" altLang="en-US" sz="1600" dirty="0">
                <a:solidFill>
                  <a:srgbClr val="FF0000"/>
                </a:solidFill>
                <a:latin typeface="+mj-ea"/>
                <a:ea typeface="+mj-ea"/>
              </a:rPr>
              <a:t>　</a:t>
            </a:r>
            <a:r>
              <a:rPr lang="ja-JP" altLang="en-US" sz="1600" dirty="0" smtClean="0">
                <a:solidFill>
                  <a:srgbClr val="FF0000"/>
                </a:solidFill>
                <a:latin typeface="+mj-ea"/>
                <a:ea typeface="+mj-ea"/>
              </a:rPr>
              <a:t> 施の義務づけ</a:t>
            </a:r>
            <a:r>
              <a:rPr lang="ja-JP" altLang="en-US" sz="1600" dirty="0">
                <a:solidFill>
                  <a:srgbClr val="FF0000"/>
                </a:solidFill>
                <a:latin typeface="+mj-ea"/>
                <a:ea typeface="+mj-ea"/>
              </a:rPr>
              <a:t>を</a:t>
            </a:r>
            <a:r>
              <a:rPr lang="ja-JP" altLang="en-US" sz="1600" dirty="0" smtClean="0">
                <a:solidFill>
                  <a:srgbClr val="FF0000"/>
                </a:solidFill>
                <a:latin typeface="+mj-ea"/>
                <a:ea typeface="+mj-ea"/>
              </a:rPr>
              <a:t>明確化</a:t>
            </a:r>
            <a:r>
              <a:rPr lang="ja-JP" altLang="en-US" sz="1600" dirty="0" smtClean="0">
                <a:solidFill>
                  <a:schemeClr val="tx1"/>
                </a:solidFill>
                <a:latin typeface="+mj-ea"/>
                <a:ea typeface="+mj-ea"/>
              </a:rPr>
              <a:t>　　　　　　　　　　　　　　　　　　　　（</a:t>
            </a:r>
            <a:r>
              <a:rPr lang="ja-JP" altLang="en-US" sz="1600" dirty="0">
                <a:solidFill>
                  <a:schemeClr val="tx1"/>
                </a:solidFill>
                <a:latin typeface="+mj-ea"/>
                <a:ea typeface="+mj-ea"/>
              </a:rPr>
              <a:t>新規則別表第７の１～２、</a:t>
            </a:r>
            <a:r>
              <a:rPr lang="en-US" altLang="ja-JP" sz="1600" dirty="0">
                <a:solidFill>
                  <a:schemeClr val="tx1"/>
                </a:solidFill>
                <a:latin typeface="+mj-ea"/>
                <a:ea typeface="+mj-ea"/>
              </a:rPr>
              <a:t>4</a:t>
            </a:r>
            <a:r>
              <a:rPr lang="ja-JP" altLang="en-US" sz="1600" dirty="0">
                <a:solidFill>
                  <a:schemeClr val="tx1"/>
                </a:solidFill>
                <a:latin typeface="+mj-ea"/>
                <a:ea typeface="+mj-ea"/>
              </a:rPr>
              <a:t>～６の項）</a:t>
            </a:r>
          </a:p>
          <a:p>
            <a:pPr algn="l"/>
            <a:endParaRPr lang="en-US" altLang="ja-JP" sz="1600" dirty="0">
              <a:solidFill>
                <a:schemeClr val="tx1"/>
              </a:solidFill>
              <a:latin typeface="+mj-ea"/>
              <a:ea typeface="+mj-ea"/>
            </a:endParaRPr>
          </a:p>
          <a:p>
            <a:pPr algn="l"/>
            <a:r>
              <a:rPr lang="ja-JP" altLang="en-US" sz="1600" dirty="0" smtClean="0">
                <a:solidFill>
                  <a:schemeClr val="tx1"/>
                </a:solidFill>
                <a:latin typeface="+mj-ea"/>
                <a:ea typeface="+mj-ea"/>
              </a:rPr>
              <a:t>□隔離</a:t>
            </a:r>
            <a:r>
              <a:rPr lang="ja-JP" altLang="en-US" sz="1600" dirty="0">
                <a:solidFill>
                  <a:schemeClr val="tx1"/>
                </a:solidFill>
                <a:latin typeface="+mj-ea"/>
                <a:ea typeface="+mj-ea"/>
              </a:rPr>
              <a:t>を解く際の確認：</a:t>
            </a:r>
            <a:r>
              <a:rPr lang="ja-JP" altLang="en-US" sz="1600" dirty="0">
                <a:solidFill>
                  <a:srgbClr val="FF0000"/>
                </a:solidFill>
                <a:latin typeface="+mj-ea"/>
                <a:ea typeface="+mj-ea"/>
              </a:rPr>
              <a:t>一般大気中への飛散のおそれがないことの確認を義務づけ</a:t>
            </a:r>
          </a:p>
          <a:p>
            <a:pPr algn="r"/>
            <a:r>
              <a:rPr lang="ja-JP" altLang="en-US" sz="1600" dirty="0">
                <a:solidFill>
                  <a:schemeClr val="tx1"/>
                </a:solidFill>
                <a:latin typeface="+mj-ea"/>
                <a:ea typeface="+mj-ea"/>
              </a:rPr>
              <a:t>（新規則別表第７の１、６の項）</a:t>
            </a:r>
          </a:p>
          <a:p>
            <a:pPr algn="l"/>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□発注者</a:t>
            </a:r>
            <a:r>
              <a:rPr lang="ja-JP" altLang="en-US" sz="1600" dirty="0">
                <a:solidFill>
                  <a:schemeClr val="tx1"/>
                </a:solidFill>
                <a:latin typeface="+mj-ea"/>
                <a:ea typeface="+mj-ea"/>
              </a:rPr>
              <a:t>への報告事項：作業完了年月日、作業実施状況の概要、</a:t>
            </a:r>
            <a:r>
              <a:rPr lang="ja-JP" altLang="en-US" sz="1600" dirty="0" smtClean="0">
                <a:solidFill>
                  <a:schemeClr val="tx1"/>
                </a:solidFill>
                <a:latin typeface="+mj-ea"/>
                <a:ea typeface="+mj-ea"/>
              </a:rPr>
              <a:t>完了確認</a:t>
            </a:r>
            <a:r>
              <a:rPr lang="ja-JP" altLang="en-US" sz="1600" dirty="0">
                <a:solidFill>
                  <a:schemeClr val="tx1"/>
                </a:solidFill>
                <a:latin typeface="+mj-ea"/>
                <a:ea typeface="+mj-ea"/>
              </a:rPr>
              <a:t>を行った者の氏名等</a:t>
            </a:r>
          </a:p>
          <a:p>
            <a:pPr algn="r"/>
            <a:r>
              <a:rPr lang="ja-JP" altLang="en-US" sz="1600" dirty="0">
                <a:solidFill>
                  <a:schemeClr val="tx1"/>
                </a:solidFill>
                <a:latin typeface="+mj-ea"/>
                <a:ea typeface="+mj-ea"/>
              </a:rPr>
              <a:t>（新規則第</a:t>
            </a:r>
            <a:r>
              <a:rPr lang="en-US" altLang="ja-JP" sz="1600" dirty="0">
                <a:solidFill>
                  <a:schemeClr val="tx1"/>
                </a:solidFill>
                <a:latin typeface="+mj-ea"/>
                <a:ea typeface="+mj-ea"/>
              </a:rPr>
              <a:t>16</a:t>
            </a:r>
            <a:r>
              <a:rPr lang="ja-JP" altLang="en-US" sz="1600" dirty="0">
                <a:solidFill>
                  <a:schemeClr val="tx1"/>
                </a:solidFill>
                <a:latin typeface="+mj-ea"/>
                <a:ea typeface="+mj-ea"/>
              </a:rPr>
              <a:t>条の</a:t>
            </a:r>
            <a:r>
              <a:rPr lang="en-US" altLang="ja-JP" sz="1600" dirty="0">
                <a:solidFill>
                  <a:schemeClr val="tx1"/>
                </a:solidFill>
                <a:latin typeface="+mj-ea"/>
                <a:ea typeface="+mj-ea"/>
              </a:rPr>
              <a:t>16</a:t>
            </a:r>
            <a:r>
              <a:rPr lang="ja-JP" altLang="en-US" sz="1600" dirty="0">
                <a:solidFill>
                  <a:schemeClr val="tx1"/>
                </a:solidFill>
                <a:latin typeface="+mj-ea"/>
                <a:ea typeface="+mj-ea"/>
              </a:rPr>
              <a:t>第１項）</a:t>
            </a:r>
          </a:p>
          <a:p>
            <a:pPr algn="l"/>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□作業</a:t>
            </a:r>
            <a:r>
              <a:rPr lang="ja-JP" altLang="en-US" sz="1600" dirty="0">
                <a:solidFill>
                  <a:schemeClr val="tx1"/>
                </a:solidFill>
                <a:latin typeface="+mj-ea"/>
                <a:ea typeface="+mj-ea"/>
              </a:rPr>
              <a:t>記録及び発注者への報告書面の写しの保存期間：特定工事が</a:t>
            </a:r>
            <a:r>
              <a:rPr lang="ja-JP" altLang="en-US" sz="1600" dirty="0">
                <a:solidFill>
                  <a:srgbClr val="FF0000"/>
                </a:solidFill>
                <a:latin typeface="+mj-ea"/>
                <a:ea typeface="+mj-ea"/>
              </a:rPr>
              <a:t>終了した日から３年間</a:t>
            </a:r>
          </a:p>
          <a:p>
            <a:pPr algn="r"/>
            <a:r>
              <a:rPr lang="ja-JP" altLang="en-US" sz="1600" dirty="0">
                <a:solidFill>
                  <a:schemeClr val="tx1"/>
                </a:solidFill>
                <a:latin typeface="+mj-ea"/>
                <a:ea typeface="+mj-ea"/>
              </a:rPr>
              <a:t>（新規則第</a:t>
            </a:r>
            <a:r>
              <a:rPr lang="en-US" altLang="ja-JP" sz="1600" dirty="0">
                <a:solidFill>
                  <a:schemeClr val="tx1"/>
                </a:solidFill>
                <a:latin typeface="+mj-ea"/>
                <a:ea typeface="+mj-ea"/>
              </a:rPr>
              <a:t>16</a:t>
            </a:r>
            <a:r>
              <a:rPr lang="ja-JP" altLang="en-US" sz="1600" dirty="0">
                <a:solidFill>
                  <a:schemeClr val="tx1"/>
                </a:solidFill>
                <a:latin typeface="+mj-ea"/>
                <a:ea typeface="+mj-ea"/>
              </a:rPr>
              <a:t>条の</a:t>
            </a:r>
            <a:r>
              <a:rPr lang="en-US" altLang="ja-JP" sz="1600" dirty="0">
                <a:solidFill>
                  <a:schemeClr val="tx1"/>
                </a:solidFill>
                <a:latin typeface="+mj-ea"/>
                <a:ea typeface="+mj-ea"/>
              </a:rPr>
              <a:t>16</a:t>
            </a:r>
            <a:r>
              <a:rPr lang="ja-JP" altLang="en-US" sz="1600" dirty="0">
                <a:solidFill>
                  <a:schemeClr val="tx1"/>
                </a:solidFill>
                <a:latin typeface="+mj-ea"/>
                <a:ea typeface="+mj-ea"/>
              </a:rPr>
              <a:t>第２項）</a:t>
            </a:r>
          </a:p>
          <a:p>
            <a:pPr algn="l"/>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a:t>
            </a:r>
            <a:r>
              <a:rPr lang="ja-JP" altLang="en-US" sz="1600" dirty="0" smtClean="0">
                <a:solidFill>
                  <a:schemeClr val="tx1"/>
                </a:solidFill>
                <a:latin typeface="+mj-ea"/>
                <a:ea typeface="+mj-ea"/>
              </a:rPr>
              <a:t>作業中</a:t>
            </a:r>
            <a:r>
              <a:rPr lang="ja-JP" altLang="en-US" sz="1600" dirty="0">
                <a:solidFill>
                  <a:schemeClr val="tx1"/>
                </a:solidFill>
                <a:latin typeface="+mj-ea"/>
                <a:ea typeface="+mj-ea"/>
              </a:rPr>
              <a:t>の記録：</a:t>
            </a:r>
            <a:r>
              <a:rPr lang="ja-JP" altLang="en-US" sz="1600" dirty="0">
                <a:solidFill>
                  <a:srgbClr val="FF0000"/>
                </a:solidFill>
                <a:latin typeface="+mj-ea"/>
                <a:ea typeface="+mj-ea"/>
              </a:rPr>
              <a:t>負圧の状況の確認、集じん・排気装置の正常の確認等について記録し、</a:t>
            </a:r>
            <a:r>
              <a:rPr lang="ja-JP" altLang="en-US" sz="1600" dirty="0" smtClean="0">
                <a:solidFill>
                  <a:srgbClr val="FF0000"/>
                </a:solidFill>
                <a:latin typeface="+mj-ea"/>
                <a:ea typeface="+mj-ea"/>
              </a:rPr>
              <a:t>特定</a:t>
            </a:r>
            <a:endParaRPr lang="en-US" altLang="ja-JP" sz="1600" dirty="0" smtClean="0">
              <a:solidFill>
                <a:srgbClr val="FF0000"/>
              </a:solidFill>
              <a:latin typeface="+mj-ea"/>
              <a:ea typeface="+mj-ea"/>
            </a:endParaRPr>
          </a:p>
          <a:p>
            <a:pPr algn="l"/>
            <a:r>
              <a:rPr lang="ja-JP" altLang="en-US" sz="1600" dirty="0">
                <a:solidFill>
                  <a:srgbClr val="FF0000"/>
                </a:solidFill>
                <a:latin typeface="+mj-ea"/>
                <a:ea typeface="+mj-ea"/>
              </a:rPr>
              <a:t>　</a:t>
            </a:r>
            <a:r>
              <a:rPr lang="ja-JP" altLang="en-US" sz="1600" dirty="0" smtClean="0">
                <a:solidFill>
                  <a:srgbClr val="FF0000"/>
                </a:solidFill>
                <a:latin typeface="+mj-ea"/>
                <a:ea typeface="+mj-ea"/>
              </a:rPr>
              <a:t> 工事が終了</a:t>
            </a:r>
            <a:r>
              <a:rPr lang="ja-JP" altLang="en-US" sz="1600" dirty="0">
                <a:solidFill>
                  <a:srgbClr val="FF0000"/>
                </a:solidFill>
                <a:latin typeface="+mj-ea"/>
                <a:ea typeface="+mj-ea"/>
              </a:rPr>
              <a:t>するまでの間</a:t>
            </a:r>
            <a:r>
              <a:rPr lang="ja-JP" altLang="en-US" sz="1600" dirty="0" smtClean="0">
                <a:solidFill>
                  <a:srgbClr val="FF0000"/>
                </a:solidFill>
                <a:latin typeface="+mj-ea"/>
                <a:ea typeface="+mj-ea"/>
              </a:rPr>
              <a:t>保存</a:t>
            </a:r>
            <a:endParaRPr lang="en-US" altLang="ja-JP" sz="1600" dirty="0" smtClean="0">
              <a:solidFill>
                <a:srgbClr val="FF0000"/>
              </a:solidFill>
              <a:latin typeface="+mj-ea"/>
              <a:ea typeface="+mj-ea"/>
            </a:endParaRPr>
          </a:p>
          <a:p>
            <a:pPr algn="r"/>
            <a:r>
              <a:rPr lang="ja-JP" altLang="en-US" sz="1600" dirty="0" smtClean="0">
                <a:solidFill>
                  <a:schemeClr val="tx1"/>
                </a:solidFill>
                <a:latin typeface="+mj-ea"/>
                <a:ea typeface="+mj-ea"/>
              </a:rPr>
              <a:t>（</a:t>
            </a:r>
            <a:r>
              <a:rPr lang="ja-JP" altLang="en-US" sz="1600" dirty="0">
                <a:solidFill>
                  <a:schemeClr val="tx1"/>
                </a:solidFill>
                <a:latin typeface="+mj-ea"/>
                <a:ea typeface="+mj-ea"/>
              </a:rPr>
              <a:t>新規則第</a:t>
            </a:r>
            <a:r>
              <a:rPr lang="en-US" altLang="ja-JP" sz="1600" dirty="0">
                <a:solidFill>
                  <a:schemeClr val="tx1"/>
                </a:solidFill>
                <a:latin typeface="+mj-ea"/>
                <a:ea typeface="+mj-ea"/>
              </a:rPr>
              <a:t>16</a:t>
            </a:r>
            <a:r>
              <a:rPr lang="ja-JP" altLang="en-US" sz="1600" dirty="0">
                <a:solidFill>
                  <a:schemeClr val="tx1"/>
                </a:solidFill>
                <a:latin typeface="+mj-ea"/>
                <a:ea typeface="+mj-ea"/>
              </a:rPr>
              <a:t>条の４第３号）</a:t>
            </a: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61789255"/>
      </p:ext>
    </p:extLst>
  </p:cSld>
  <p:clrMapOvr>
    <a:masterClrMapping/>
  </p:clrMapOvr>
  <mc:AlternateContent xmlns:mc="http://schemas.openxmlformats.org/markup-compatibility/2006" xmlns:p14="http://schemas.microsoft.com/office/powerpoint/2010/main">
    <mc:Choice Requires="p14">
      <p:transition spd="slow" p14:dur="2000" advTm="67192"/>
    </mc:Choice>
    <mc:Fallback xmlns="">
      <p:transition spd="slow" advTm="67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02896" y="6309320"/>
            <a:ext cx="2133600" cy="476250"/>
          </a:xfrm>
        </p:spPr>
        <p:txBody>
          <a:bodyPr/>
          <a:lstStyle/>
          <a:p>
            <a:fld id="{2AA345FF-F491-48AC-8FD0-B249C49F2375}" type="slidenum">
              <a:rPr kumimoji="1" lang="ja-JP" altLang="en-US" smtClean="0">
                <a:latin typeface="+mj-ea"/>
                <a:ea typeface="+mj-ea"/>
              </a:rPr>
              <a:t>3</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584775"/>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dirty="0" smtClean="0">
                <a:latin typeface="+mj-ea"/>
                <a:ea typeface="+mj-ea"/>
                <a:cs typeface="メイリオ" pitchFamily="50" charset="-128"/>
              </a:rPr>
              <a:t>　大気汚染防止法による石綿飛散防止対策の推移</a:t>
            </a:r>
            <a:endParaRPr lang="en-US" altLang="ja-JP" dirty="0" smtClean="0">
              <a:latin typeface="+mj-ea"/>
              <a:ea typeface="+mj-ea"/>
            </a:endParaRPr>
          </a:p>
        </p:txBody>
      </p:sp>
      <p:sp>
        <p:nvSpPr>
          <p:cNvPr id="9" name="テキスト ボックス 8"/>
          <p:cNvSpPr txBox="1"/>
          <p:nvPr/>
        </p:nvSpPr>
        <p:spPr>
          <a:xfrm>
            <a:off x="359532" y="1014983"/>
            <a:ext cx="8424935" cy="4801314"/>
          </a:xfrm>
          <a:prstGeom prst="rect">
            <a:avLst/>
          </a:prstGeom>
          <a:noFill/>
        </p:spPr>
        <p:txBody>
          <a:bodyPr wrap="square" rtlCol="0">
            <a:spAutoFit/>
          </a:bodyPr>
          <a:lstStyle/>
          <a:p>
            <a:pPr algn="l"/>
            <a:r>
              <a:rPr lang="ja-JP" altLang="en-US" sz="1800" dirty="0" smtClean="0">
                <a:solidFill>
                  <a:schemeClr val="tx1"/>
                </a:solidFill>
                <a:latin typeface="+mj-ea"/>
                <a:ea typeface="+mj-ea"/>
              </a:rPr>
              <a:t>・平成８年　　</a:t>
            </a:r>
            <a:r>
              <a:rPr lang="ja-JP" altLang="en-US" sz="1800" u="sng" dirty="0" smtClean="0">
                <a:solidFill>
                  <a:schemeClr val="tx1"/>
                </a:solidFill>
                <a:latin typeface="+mj-ea"/>
                <a:ea typeface="+mj-ea"/>
              </a:rPr>
              <a:t>吹付け石綿（レベル１建材）</a:t>
            </a:r>
            <a:r>
              <a:rPr lang="ja-JP" altLang="en-US" sz="1800" dirty="0" smtClean="0">
                <a:solidFill>
                  <a:schemeClr val="tx1"/>
                </a:solidFill>
                <a:latin typeface="+mj-ea"/>
                <a:ea typeface="+mj-ea"/>
              </a:rPr>
              <a:t>が使用された建築物の一定規模以上の</a:t>
            </a:r>
            <a:r>
              <a:rPr lang="ja-JP" altLang="en-US" sz="1800" u="sng" dirty="0" smtClean="0">
                <a:solidFill>
                  <a:schemeClr val="tx1"/>
                </a:solidFill>
                <a:latin typeface="+mj-ea"/>
                <a:ea typeface="+mj-ea"/>
              </a:rPr>
              <a:t>解体</a:t>
            </a:r>
            <a:endParaRPr lang="en-US" altLang="ja-JP" sz="1800" u="sng" dirty="0" smtClean="0">
              <a:solidFill>
                <a:schemeClr val="tx1"/>
              </a:solidFill>
              <a:latin typeface="+mj-ea"/>
              <a:ea typeface="+mj-ea"/>
            </a:endParaRPr>
          </a:p>
          <a:p>
            <a:pPr algn="l"/>
            <a:r>
              <a:rPr lang="ja-JP" altLang="en-US" sz="1800" dirty="0">
                <a:solidFill>
                  <a:schemeClr val="tx1"/>
                </a:solidFill>
                <a:latin typeface="+mj-ea"/>
                <a:ea typeface="+mj-ea"/>
              </a:rPr>
              <a:t>　</a:t>
            </a:r>
            <a:r>
              <a:rPr lang="ja-JP" altLang="en-US" sz="1800" dirty="0" smtClean="0">
                <a:solidFill>
                  <a:schemeClr val="tx1"/>
                </a:solidFill>
                <a:latin typeface="+mj-ea"/>
                <a:ea typeface="+mj-ea"/>
              </a:rPr>
              <a:t>　　　　　 </a:t>
            </a:r>
            <a:r>
              <a:rPr lang="ja-JP" altLang="en-US" sz="1800" u="sng" dirty="0" smtClean="0">
                <a:solidFill>
                  <a:schemeClr val="tx1"/>
                </a:solidFill>
                <a:latin typeface="+mj-ea"/>
                <a:ea typeface="+mj-ea"/>
              </a:rPr>
              <a:t>等工事に係る届出、作業基準の遵守</a:t>
            </a:r>
            <a:r>
              <a:rPr lang="ja-JP" altLang="en-US" sz="1800" dirty="0" smtClean="0">
                <a:solidFill>
                  <a:schemeClr val="tx1"/>
                </a:solidFill>
                <a:latin typeface="+mj-ea"/>
                <a:ea typeface="+mj-ea"/>
              </a:rPr>
              <a:t>等を義務付け</a:t>
            </a:r>
            <a:endParaRPr lang="en-US" altLang="ja-JP" sz="1800" dirty="0" smtClean="0">
              <a:solidFill>
                <a:schemeClr val="tx1"/>
              </a:solidFill>
              <a:latin typeface="+mj-ea"/>
              <a:ea typeface="+mj-ea"/>
            </a:endParaRPr>
          </a:p>
          <a:p>
            <a:pPr algn="l"/>
            <a:endParaRPr kumimoji="1" lang="en-US" altLang="ja-JP" sz="1800" dirty="0">
              <a:solidFill>
                <a:schemeClr val="tx1"/>
              </a:solidFill>
              <a:latin typeface="+mj-ea"/>
              <a:ea typeface="+mj-ea"/>
            </a:endParaRPr>
          </a:p>
          <a:p>
            <a:pPr algn="l"/>
            <a:r>
              <a:rPr lang="ja-JP" altLang="en-US" sz="1800" dirty="0" smtClean="0">
                <a:solidFill>
                  <a:schemeClr val="tx1"/>
                </a:solidFill>
                <a:latin typeface="+mj-ea"/>
                <a:ea typeface="+mj-ea"/>
              </a:rPr>
              <a:t>・平成１８年　石綿を含有する、</a:t>
            </a:r>
            <a:r>
              <a:rPr lang="ja-JP" altLang="en-US" sz="1800" u="sng" dirty="0" smtClean="0">
                <a:solidFill>
                  <a:schemeClr val="tx1"/>
                </a:solidFill>
                <a:latin typeface="+mj-ea"/>
                <a:ea typeface="+mj-ea"/>
              </a:rPr>
              <a:t>断熱材、保温材、耐火被覆材（レベル２建材）の規制対</a:t>
            </a:r>
            <a:endParaRPr lang="en-US" altLang="ja-JP" sz="1800" u="sng" dirty="0" smtClean="0">
              <a:solidFill>
                <a:schemeClr val="tx1"/>
              </a:solidFill>
              <a:latin typeface="+mj-ea"/>
              <a:ea typeface="+mj-ea"/>
            </a:endParaRPr>
          </a:p>
          <a:p>
            <a:pPr algn="l"/>
            <a:r>
              <a:rPr lang="ja-JP" altLang="en-US" sz="1800" dirty="0">
                <a:solidFill>
                  <a:schemeClr val="tx1"/>
                </a:solidFill>
                <a:latin typeface="+mj-ea"/>
                <a:ea typeface="+mj-ea"/>
              </a:rPr>
              <a:t>　</a:t>
            </a:r>
            <a:r>
              <a:rPr lang="ja-JP" altLang="en-US" sz="1800" dirty="0" smtClean="0">
                <a:solidFill>
                  <a:schemeClr val="tx1"/>
                </a:solidFill>
                <a:latin typeface="+mj-ea"/>
                <a:ea typeface="+mj-ea"/>
              </a:rPr>
              <a:t>　　　　　　</a:t>
            </a:r>
            <a:r>
              <a:rPr lang="ja-JP" altLang="en-US" sz="1800" u="sng" dirty="0" smtClean="0">
                <a:solidFill>
                  <a:schemeClr val="tx1"/>
                </a:solidFill>
                <a:latin typeface="+mj-ea"/>
                <a:ea typeface="+mj-ea"/>
              </a:rPr>
              <a:t>象への追加</a:t>
            </a:r>
            <a:r>
              <a:rPr lang="ja-JP" altLang="en-US" sz="1800" dirty="0" smtClean="0">
                <a:solidFill>
                  <a:schemeClr val="tx1"/>
                </a:solidFill>
                <a:latin typeface="+mj-ea"/>
                <a:ea typeface="+mj-ea"/>
              </a:rPr>
              <a:t>、規制対象の解体等工事の規模要件を撤廃、特定建築材料が</a:t>
            </a:r>
            <a:endParaRPr lang="en-US" altLang="ja-JP" sz="1800" dirty="0" smtClean="0">
              <a:solidFill>
                <a:schemeClr val="tx1"/>
              </a:solidFill>
              <a:latin typeface="+mj-ea"/>
              <a:ea typeface="+mj-ea"/>
            </a:endParaRPr>
          </a:p>
          <a:p>
            <a:pPr algn="l"/>
            <a:r>
              <a:rPr lang="ja-JP" altLang="en-US" sz="1800" dirty="0">
                <a:solidFill>
                  <a:schemeClr val="tx1"/>
                </a:solidFill>
                <a:latin typeface="+mj-ea"/>
                <a:ea typeface="+mj-ea"/>
              </a:rPr>
              <a:t>　</a:t>
            </a:r>
            <a:r>
              <a:rPr lang="ja-JP" altLang="en-US" sz="1800" dirty="0" smtClean="0">
                <a:solidFill>
                  <a:schemeClr val="tx1"/>
                </a:solidFill>
                <a:latin typeface="+mj-ea"/>
                <a:ea typeface="+mj-ea"/>
              </a:rPr>
              <a:t>　　　　　　使用されている</a:t>
            </a:r>
            <a:r>
              <a:rPr lang="ja-JP" altLang="en-US" sz="1800" u="sng" dirty="0" smtClean="0">
                <a:solidFill>
                  <a:schemeClr val="tx1"/>
                </a:solidFill>
                <a:latin typeface="+mj-ea"/>
                <a:ea typeface="+mj-ea"/>
              </a:rPr>
              <a:t>工作物</a:t>
            </a:r>
            <a:r>
              <a:rPr lang="ja-JP" altLang="en-US" sz="1800" dirty="0" smtClean="0">
                <a:solidFill>
                  <a:schemeClr val="tx1"/>
                </a:solidFill>
                <a:latin typeface="+mj-ea"/>
                <a:ea typeface="+mj-ea"/>
              </a:rPr>
              <a:t>の解体工事についても届出、作業基準の遵守等を</a:t>
            </a:r>
            <a:endParaRPr lang="en-US" altLang="ja-JP" sz="1800" dirty="0" smtClean="0">
              <a:solidFill>
                <a:schemeClr val="tx1"/>
              </a:solidFill>
              <a:latin typeface="+mj-ea"/>
              <a:ea typeface="+mj-ea"/>
            </a:endParaRPr>
          </a:p>
          <a:p>
            <a:pPr algn="l"/>
            <a:r>
              <a:rPr lang="ja-JP" altLang="en-US" sz="1800" dirty="0">
                <a:solidFill>
                  <a:schemeClr val="tx1"/>
                </a:solidFill>
                <a:latin typeface="+mj-ea"/>
                <a:ea typeface="+mj-ea"/>
              </a:rPr>
              <a:t>　</a:t>
            </a:r>
            <a:r>
              <a:rPr lang="ja-JP" altLang="en-US" sz="1800" dirty="0" smtClean="0">
                <a:solidFill>
                  <a:schemeClr val="tx1"/>
                </a:solidFill>
                <a:latin typeface="+mj-ea"/>
                <a:ea typeface="+mj-ea"/>
              </a:rPr>
              <a:t>　　　　　　義務付け</a:t>
            </a:r>
            <a:endParaRPr lang="en-US" altLang="ja-JP" sz="1800" dirty="0" smtClean="0">
              <a:solidFill>
                <a:schemeClr val="tx1"/>
              </a:solidFill>
              <a:latin typeface="+mj-ea"/>
              <a:ea typeface="+mj-ea"/>
            </a:endParaRPr>
          </a:p>
          <a:p>
            <a:pPr algn="l"/>
            <a:endParaRPr kumimoji="1" lang="en-US" altLang="ja-JP" sz="1800" dirty="0">
              <a:solidFill>
                <a:schemeClr val="tx1"/>
              </a:solidFill>
              <a:latin typeface="+mj-ea"/>
              <a:ea typeface="+mj-ea"/>
            </a:endParaRPr>
          </a:p>
          <a:p>
            <a:pPr algn="l"/>
            <a:r>
              <a:rPr lang="ja-JP" altLang="en-US" sz="1800" dirty="0" smtClean="0">
                <a:solidFill>
                  <a:schemeClr val="tx1"/>
                </a:solidFill>
                <a:latin typeface="+mj-ea"/>
                <a:ea typeface="+mj-ea"/>
              </a:rPr>
              <a:t>・平成２５年　特定粉</a:t>
            </a:r>
            <a:r>
              <a:rPr lang="ja-JP" altLang="en-US" sz="1800" dirty="0" err="1" smtClean="0">
                <a:solidFill>
                  <a:schemeClr val="tx1"/>
                </a:solidFill>
                <a:latin typeface="+mj-ea"/>
                <a:ea typeface="+mj-ea"/>
              </a:rPr>
              <a:t>じん排</a:t>
            </a:r>
            <a:r>
              <a:rPr lang="ja-JP" altLang="en-US" sz="1800" dirty="0" smtClean="0">
                <a:solidFill>
                  <a:schemeClr val="tx1"/>
                </a:solidFill>
                <a:latin typeface="+mj-ea"/>
                <a:ea typeface="+mj-ea"/>
              </a:rPr>
              <a:t>出等作業の実施の届出義務者を受注者から発注者に変更、</a:t>
            </a:r>
            <a:endParaRPr lang="en-US" altLang="ja-JP" sz="1800" dirty="0" smtClean="0">
              <a:solidFill>
                <a:schemeClr val="tx1"/>
              </a:solidFill>
              <a:latin typeface="+mj-ea"/>
              <a:ea typeface="+mj-ea"/>
            </a:endParaRPr>
          </a:p>
          <a:p>
            <a:pPr algn="l"/>
            <a:r>
              <a:rPr lang="ja-JP" altLang="en-US" sz="1800" dirty="0">
                <a:solidFill>
                  <a:schemeClr val="tx1"/>
                </a:solidFill>
                <a:latin typeface="+mj-ea"/>
                <a:ea typeface="+mj-ea"/>
              </a:rPr>
              <a:t>　</a:t>
            </a:r>
            <a:r>
              <a:rPr lang="ja-JP" altLang="en-US" sz="1800" dirty="0" smtClean="0">
                <a:solidFill>
                  <a:schemeClr val="tx1"/>
                </a:solidFill>
                <a:latin typeface="+mj-ea"/>
                <a:ea typeface="+mj-ea"/>
              </a:rPr>
              <a:t>　　　　　　</a:t>
            </a:r>
            <a:r>
              <a:rPr lang="ja-JP" altLang="en-US" sz="1800" u="sng" dirty="0" smtClean="0">
                <a:solidFill>
                  <a:schemeClr val="tx1"/>
                </a:solidFill>
                <a:latin typeface="+mj-ea"/>
                <a:ea typeface="+mj-ea"/>
              </a:rPr>
              <a:t>解体工事前の調査</a:t>
            </a:r>
            <a:r>
              <a:rPr lang="ja-JP" altLang="en-US" sz="1800" dirty="0" smtClean="0">
                <a:solidFill>
                  <a:schemeClr val="tx1"/>
                </a:solidFill>
                <a:latin typeface="+mj-ea"/>
                <a:ea typeface="+mj-ea"/>
              </a:rPr>
              <a:t>の実施・調査結果の説明、</a:t>
            </a:r>
            <a:r>
              <a:rPr lang="ja-JP" altLang="en-US" sz="1800" u="sng" dirty="0" smtClean="0">
                <a:solidFill>
                  <a:schemeClr val="tx1"/>
                </a:solidFill>
                <a:latin typeface="+mj-ea"/>
                <a:ea typeface="+mj-ea"/>
              </a:rPr>
              <a:t>報告及び検査の対象拡大</a:t>
            </a:r>
            <a:r>
              <a:rPr lang="ja-JP" altLang="en-US" sz="1800" dirty="0" smtClean="0">
                <a:solidFill>
                  <a:schemeClr val="tx1"/>
                </a:solidFill>
                <a:latin typeface="+mj-ea"/>
                <a:ea typeface="+mj-ea"/>
              </a:rPr>
              <a:t>等、</a:t>
            </a:r>
            <a:endParaRPr lang="en-US" altLang="ja-JP" sz="1800" dirty="0" smtClean="0">
              <a:solidFill>
                <a:schemeClr val="tx1"/>
              </a:solidFill>
              <a:latin typeface="+mj-ea"/>
              <a:ea typeface="+mj-ea"/>
            </a:endParaRPr>
          </a:p>
          <a:p>
            <a:pPr algn="l"/>
            <a:r>
              <a:rPr lang="ja-JP" altLang="en-US" sz="1800" dirty="0">
                <a:solidFill>
                  <a:schemeClr val="tx1"/>
                </a:solidFill>
                <a:latin typeface="+mj-ea"/>
                <a:ea typeface="+mj-ea"/>
              </a:rPr>
              <a:t>　</a:t>
            </a:r>
            <a:r>
              <a:rPr lang="ja-JP" altLang="en-US" sz="1800" dirty="0" smtClean="0">
                <a:solidFill>
                  <a:schemeClr val="tx1"/>
                </a:solidFill>
                <a:latin typeface="+mj-ea"/>
                <a:ea typeface="+mj-ea"/>
              </a:rPr>
              <a:t>　　　　　　規制を強化</a:t>
            </a:r>
            <a:endParaRPr lang="en-US" altLang="ja-JP" sz="1800" dirty="0" smtClean="0">
              <a:solidFill>
                <a:schemeClr val="tx1"/>
              </a:solidFill>
              <a:latin typeface="+mj-ea"/>
              <a:ea typeface="+mj-ea"/>
            </a:endParaRPr>
          </a:p>
          <a:p>
            <a:pPr algn="l"/>
            <a:endParaRPr lang="en-US" altLang="ja-JP" sz="1800" dirty="0">
              <a:solidFill>
                <a:schemeClr val="tx1"/>
              </a:solidFill>
              <a:latin typeface="+mj-ea"/>
              <a:ea typeface="+mj-ea"/>
            </a:endParaRPr>
          </a:p>
          <a:p>
            <a:pPr algn="l"/>
            <a:r>
              <a:rPr kumimoji="1" lang="ja-JP" altLang="en-US" sz="1800" dirty="0" smtClean="0">
                <a:solidFill>
                  <a:schemeClr val="tx1"/>
                </a:solidFill>
                <a:latin typeface="+mj-ea"/>
                <a:ea typeface="+mj-ea"/>
              </a:rPr>
              <a:t>＜前回法改正から５年が経過、現状の課題＞</a:t>
            </a:r>
            <a:endParaRPr kumimoji="1" lang="en-US" altLang="ja-JP" sz="1800" dirty="0">
              <a:solidFill>
                <a:schemeClr val="tx1"/>
              </a:solidFill>
              <a:latin typeface="+mj-ea"/>
              <a:ea typeface="+mj-ea"/>
            </a:endParaRPr>
          </a:p>
          <a:p>
            <a:pPr algn="l"/>
            <a:r>
              <a:rPr lang="ja-JP" altLang="en-US" sz="1800" dirty="0" smtClean="0">
                <a:solidFill>
                  <a:srgbClr val="FF0000"/>
                </a:solidFill>
                <a:latin typeface="+mj-ea"/>
                <a:ea typeface="+mj-ea"/>
              </a:rPr>
              <a:t>　課題１．石綿含有成形板等（レベル３建材）の不適切な除去により石綿が飛散</a:t>
            </a:r>
            <a:endParaRPr lang="en-US" altLang="ja-JP" sz="1800" dirty="0" smtClean="0">
              <a:solidFill>
                <a:srgbClr val="FF0000"/>
              </a:solidFill>
              <a:latin typeface="+mj-ea"/>
              <a:ea typeface="+mj-ea"/>
            </a:endParaRPr>
          </a:p>
          <a:p>
            <a:pPr algn="l"/>
            <a:r>
              <a:rPr lang="ja-JP" altLang="en-US" sz="1800" dirty="0" smtClean="0">
                <a:solidFill>
                  <a:srgbClr val="FF0000"/>
                </a:solidFill>
                <a:latin typeface="+mj-ea"/>
                <a:ea typeface="+mj-ea"/>
              </a:rPr>
              <a:t>　課題２．不適切な事前調査による石綿含有建材の見落とし</a:t>
            </a:r>
            <a:endParaRPr lang="en-US" altLang="ja-JP" sz="1800" dirty="0" smtClean="0">
              <a:solidFill>
                <a:srgbClr val="FF0000"/>
              </a:solidFill>
              <a:latin typeface="+mj-ea"/>
              <a:ea typeface="+mj-ea"/>
            </a:endParaRPr>
          </a:p>
          <a:p>
            <a:pPr algn="l"/>
            <a:r>
              <a:rPr lang="ja-JP" altLang="en-US" sz="1800" dirty="0" smtClean="0">
                <a:solidFill>
                  <a:srgbClr val="FF0000"/>
                </a:solidFill>
                <a:latin typeface="+mj-ea"/>
                <a:ea typeface="+mj-ea"/>
              </a:rPr>
              <a:t>　課題３．短期間の工事の場合、命令を行う前に工事が終わってしまう</a:t>
            </a:r>
            <a:endParaRPr lang="en-US" altLang="ja-JP" sz="1800" dirty="0" smtClean="0">
              <a:solidFill>
                <a:srgbClr val="FF0000"/>
              </a:solidFill>
              <a:latin typeface="+mj-ea"/>
              <a:ea typeface="+mj-ea"/>
            </a:endParaRPr>
          </a:p>
          <a:p>
            <a:pPr algn="l"/>
            <a:r>
              <a:rPr lang="ja-JP" altLang="en-US" sz="1800" dirty="0" smtClean="0">
                <a:solidFill>
                  <a:srgbClr val="FF0000"/>
                </a:solidFill>
                <a:latin typeface="+mj-ea"/>
                <a:ea typeface="+mj-ea"/>
              </a:rPr>
              <a:t>　課題４．不適切な作業による石綿含有建材の取り残し</a:t>
            </a:r>
            <a:endParaRPr lang="en-US" altLang="ja-JP" sz="1800" dirty="0" smtClean="0">
              <a:solidFill>
                <a:srgbClr val="FF0000"/>
              </a:solidFill>
              <a:latin typeface="+mj-ea"/>
              <a:ea typeface="+mj-ea"/>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6959068"/>
      </p:ext>
    </p:extLst>
  </p:cSld>
  <p:clrMapOvr>
    <a:masterClrMapping/>
  </p:clrMapOvr>
  <mc:AlternateContent xmlns:mc="http://schemas.openxmlformats.org/markup-compatibility/2006" xmlns:p14="http://schemas.microsoft.com/office/powerpoint/2010/main">
    <mc:Choice Requires="p14">
      <p:transition spd="slow" p14:dur="2000" advTm="58131"/>
    </mc:Choice>
    <mc:Fallback xmlns="">
      <p:transition spd="slow" advTm="58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02896" y="6325706"/>
            <a:ext cx="2133600" cy="476250"/>
          </a:xfrm>
        </p:spPr>
        <p:txBody>
          <a:bodyPr/>
          <a:lstStyle/>
          <a:p>
            <a:fld id="{2AA345FF-F491-48AC-8FD0-B249C49F2375}" type="slidenum">
              <a:rPr kumimoji="1" lang="ja-JP" altLang="en-US" smtClean="0">
                <a:latin typeface="+mj-ea"/>
                <a:ea typeface="+mj-ea"/>
              </a:rPr>
              <a:t>4</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584775"/>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dirty="0" smtClean="0">
                <a:latin typeface="+mj-ea"/>
                <a:ea typeface="+mj-ea"/>
                <a:cs typeface="メイリオ" pitchFamily="50" charset="-128"/>
              </a:rPr>
              <a:t>　大気汚染防止法の一部を改正する法律の概要</a:t>
            </a:r>
            <a:endParaRPr lang="en-US" altLang="ja-JP" dirty="0" smtClean="0">
              <a:latin typeface="+mj-ea"/>
              <a:ea typeface="+mj-ea"/>
            </a:endParaRPr>
          </a:p>
        </p:txBody>
      </p:sp>
      <p:sp>
        <p:nvSpPr>
          <p:cNvPr id="9" name="テキスト ボックス 8"/>
          <p:cNvSpPr txBox="1"/>
          <p:nvPr/>
        </p:nvSpPr>
        <p:spPr>
          <a:xfrm>
            <a:off x="335923" y="599484"/>
            <a:ext cx="8424935" cy="461665"/>
          </a:xfrm>
          <a:prstGeom prst="rect">
            <a:avLst/>
          </a:prstGeom>
          <a:noFill/>
          <a:ln>
            <a:solidFill>
              <a:schemeClr val="tx1"/>
            </a:solidFill>
          </a:ln>
        </p:spPr>
        <p:txBody>
          <a:bodyPr wrap="square" rtlCol="0">
            <a:spAutoFit/>
          </a:bodyPr>
          <a:lstStyle/>
          <a:p>
            <a:pPr algn="l"/>
            <a:r>
              <a:rPr lang="ja-JP" altLang="en-US" sz="1200" dirty="0" smtClean="0">
                <a:solidFill>
                  <a:schemeClr val="tx1"/>
                </a:solidFill>
                <a:latin typeface="+mj-ea"/>
                <a:ea typeface="+mj-ea"/>
              </a:rPr>
              <a:t>建築物等の解体等工事における石綿の飛散を防止するため、</a:t>
            </a:r>
            <a:r>
              <a:rPr lang="ja-JP" altLang="en-US" sz="1200" dirty="0" smtClean="0">
                <a:solidFill>
                  <a:srgbClr val="FF0000"/>
                </a:solidFill>
                <a:latin typeface="+mj-ea"/>
                <a:ea typeface="+mj-ea"/>
              </a:rPr>
              <a:t>全ての石綿含有建材への規制対象の拡大</a:t>
            </a:r>
            <a:r>
              <a:rPr lang="ja-JP" altLang="en-US" sz="1200" dirty="0" smtClean="0">
                <a:solidFill>
                  <a:schemeClr val="tx1"/>
                </a:solidFill>
                <a:latin typeface="+mj-ea"/>
                <a:ea typeface="+mj-ea"/>
              </a:rPr>
              <a:t>、</a:t>
            </a:r>
            <a:r>
              <a:rPr lang="ja-JP" altLang="en-US" sz="1200" dirty="0" smtClean="0">
                <a:solidFill>
                  <a:srgbClr val="FF0000"/>
                </a:solidFill>
                <a:latin typeface="+mj-ea"/>
                <a:ea typeface="+mj-ea"/>
              </a:rPr>
              <a:t>都道府県等への事前調査結果報告の義務付け</a:t>
            </a:r>
            <a:r>
              <a:rPr lang="ja-JP" altLang="en-US" sz="1200" dirty="0" smtClean="0">
                <a:solidFill>
                  <a:schemeClr val="tx1"/>
                </a:solidFill>
                <a:latin typeface="+mj-ea"/>
                <a:ea typeface="+mj-ea"/>
              </a:rPr>
              <a:t>及び作業基準遵守の徹底のための直接罰の創設等、対策を一層強化。</a:t>
            </a:r>
            <a:endParaRPr lang="en-US" altLang="ja-JP" sz="1200" dirty="0" smtClean="0">
              <a:solidFill>
                <a:schemeClr val="tx1"/>
              </a:solidFill>
              <a:latin typeface="+mj-ea"/>
              <a:ea typeface="+mj-ea"/>
            </a:endParaRPr>
          </a:p>
        </p:txBody>
      </p:sp>
      <p:sp>
        <p:nvSpPr>
          <p:cNvPr id="6" name="テキスト ボックス 5"/>
          <p:cNvSpPr txBox="1"/>
          <p:nvPr/>
        </p:nvSpPr>
        <p:spPr>
          <a:xfrm>
            <a:off x="349043" y="1164153"/>
            <a:ext cx="8424935" cy="338554"/>
          </a:xfrm>
          <a:prstGeom prst="rect">
            <a:avLst/>
          </a:prstGeom>
          <a:solidFill>
            <a:srgbClr val="0066FF"/>
          </a:solidFill>
          <a:ln>
            <a:noFill/>
          </a:ln>
        </p:spPr>
        <p:txBody>
          <a:bodyPr wrap="square" rtlCol="0">
            <a:spAutoFit/>
          </a:bodyPr>
          <a:lstStyle/>
          <a:p>
            <a:pPr algn="l"/>
            <a:r>
              <a:rPr lang="ja-JP" altLang="en-US" sz="1600" dirty="0" smtClean="0">
                <a:solidFill>
                  <a:schemeClr val="bg1"/>
                </a:solidFill>
                <a:latin typeface="+mj-ea"/>
                <a:ea typeface="+mj-ea"/>
              </a:rPr>
              <a:t>　　　　　　　　　　現　状　・　課　題　　　　　　　　　　　　　　　　　　　　　主な改正事項　　　　　　　　　　　</a:t>
            </a:r>
            <a:endParaRPr lang="en-US" altLang="ja-JP" sz="1600" dirty="0" smtClean="0">
              <a:solidFill>
                <a:schemeClr val="bg1"/>
              </a:solidFill>
              <a:latin typeface="+mj-ea"/>
              <a:ea typeface="+mj-ea"/>
            </a:endParaRPr>
          </a:p>
        </p:txBody>
      </p:sp>
      <p:sp>
        <p:nvSpPr>
          <p:cNvPr id="8" name="テキスト ボックス 7"/>
          <p:cNvSpPr txBox="1"/>
          <p:nvPr/>
        </p:nvSpPr>
        <p:spPr>
          <a:xfrm>
            <a:off x="351178" y="1527715"/>
            <a:ext cx="8424935" cy="5262979"/>
          </a:xfrm>
          <a:prstGeom prst="rect">
            <a:avLst/>
          </a:prstGeom>
          <a:solidFill>
            <a:schemeClr val="accent5"/>
          </a:solidFill>
          <a:ln>
            <a:noFill/>
          </a:ln>
        </p:spPr>
        <p:txBody>
          <a:bodyPr wrap="square" rtlCol="0">
            <a:spAutoFit/>
          </a:bodyPr>
          <a:lstStyle/>
          <a:p>
            <a:pPr algn="l"/>
            <a:r>
              <a:rPr lang="ja-JP" altLang="en-US" sz="1400" dirty="0" smtClean="0">
                <a:solidFill>
                  <a:schemeClr val="tx1"/>
                </a:solidFill>
                <a:latin typeface="+mj-ea"/>
                <a:ea typeface="+mj-ea"/>
              </a:rPr>
              <a:t>＜課題１＞</a:t>
            </a:r>
            <a:endParaRPr lang="en-US" altLang="ja-JP" sz="1400" dirty="0" smtClean="0">
              <a:solidFill>
                <a:schemeClr val="tx1"/>
              </a:solidFill>
              <a:latin typeface="+mj-ea"/>
              <a:ea typeface="+mj-ea"/>
            </a:endParaRPr>
          </a:p>
          <a:p>
            <a:pPr algn="l"/>
            <a:endParaRPr lang="en-US" altLang="ja-JP" sz="1400" dirty="0">
              <a:solidFill>
                <a:schemeClr val="tx1"/>
              </a:solidFill>
              <a:latin typeface="+mj-ea"/>
              <a:ea typeface="+mj-ea"/>
            </a:endParaRPr>
          </a:p>
          <a:p>
            <a:pPr algn="l"/>
            <a:endParaRPr lang="en-US" altLang="ja-JP" sz="1400" dirty="0" smtClean="0">
              <a:solidFill>
                <a:schemeClr val="tx1"/>
              </a:solidFill>
              <a:latin typeface="+mj-ea"/>
              <a:ea typeface="+mj-ea"/>
            </a:endParaRPr>
          </a:p>
          <a:p>
            <a:pPr algn="l"/>
            <a:endParaRPr lang="en-US" altLang="ja-JP" sz="1400" dirty="0">
              <a:solidFill>
                <a:schemeClr val="tx1"/>
              </a:solidFill>
              <a:latin typeface="+mj-ea"/>
              <a:ea typeface="+mj-ea"/>
            </a:endParaRPr>
          </a:p>
          <a:p>
            <a:pPr algn="l"/>
            <a:r>
              <a:rPr lang="en-US" altLang="ja-JP" sz="1400" dirty="0" smtClean="0">
                <a:solidFill>
                  <a:schemeClr val="tx1"/>
                </a:solidFill>
                <a:latin typeface="+mj-ea"/>
                <a:ea typeface="+mj-ea"/>
              </a:rPr>
              <a:t>【</a:t>
            </a:r>
            <a:r>
              <a:rPr lang="ja-JP" altLang="en-US" sz="1400" dirty="0" smtClean="0">
                <a:solidFill>
                  <a:schemeClr val="tx1"/>
                </a:solidFill>
                <a:latin typeface="+mj-ea"/>
                <a:ea typeface="+mj-ea"/>
              </a:rPr>
              <a:t>工事の流れ</a:t>
            </a:r>
            <a:r>
              <a:rPr lang="en-US" altLang="ja-JP" sz="1400" dirty="0" smtClean="0">
                <a:solidFill>
                  <a:schemeClr val="tx1"/>
                </a:solidFill>
                <a:latin typeface="+mj-ea"/>
                <a:ea typeface="+mj-ea"/>
              </a:rPr>
              <a:t>】</a:t>
            </a:r>
          </a:p>
          <a:p>
            <a:pPr algn="l"/>
            <a:r>
              <a:rPr lang="ja-JP" altLang="en-US" sz="1400" dirty="0" smtClean="0">
                <a:solidFill>
                  <a:schemeClr val="tx1"/>
                </a:solidFill>
                <a:latin typeface="+mj-ea"/>
                <a:ea typeface="+mj-ea"/>
              </a:rPr>
              <a:t>〇事前調査</a:t>
            </a:r>
            <a:endParaRPr lang="en-US" altLang="ja-JP" sz="800" dirty="0" smtClean="0">
              <a:solidFill>
                <a:schemeClr val="tx1"/>
              </a:solidFill>
              <a:latin typeface="+mj-ea"/>
              <a:ea typeface="+mj-ea"/>
            </a:endParaRPr>
          </a:p>
          <a:p>
            <a:pPr algn="l"/>
            <a:r>
              <a:rPr lang="ja-JP" altLang="en-US" sz="1400" dirty="0" smtClean="0">
                <a:solidFill>
                  <a:schemeClr val="tx1"/>
                </a:solidFill>
                <a:latin typeface="+mj-ea"/>
                <a:ea typeface="+mj-ea"/>
              </a:rPr>
              <a:t>　　＜課題</a:t>
            </a:r>
            <a:r>
              <a:rPr lang="ja-JP" altLang="en-US" sz="1400" dirty="0">
                <a:solidFill>
                  <a:schemeClr val="tx1"/>
                </a:solidFill>
                <a:latin typeface="+mj-ea"/>
                <a:ea typeface="+mj-ea"/>
              </a:rPr>
              <a:t>２</a:t>
            </a:r>
            <a:r>
              <a:rPr lang="ja-JP" altLang="en-US" sz="1400" dirty="0" smtClean="0">
                <a:solidFill>
                  <a:schemeClr val="tx1"/>
                </a:solidFill>
                <a:latin typeface="+mj-ea"/>
                <a:ea typeface="+mj-ea"/>
              </a:rPr>
              <a:t>＞</a:t>
            </a:r>
            <a:endParaRPr lang="en-US" altLang="ja-JP" sz="1400" dirty="0" smtClean="0">
              <a:solidFill>
                <a:schemeClr val="tx1"/>
              </a:solidFill>
              <a:latin typeface="+mj-ea"/>
              <a:ea typeface="+mj-ea"/>
            </a:endParaRPr>
          </a:p>
          <a:p>
            <a:pPr algn="l"/>
            <a:endParaRPr lang="en-US" altLang="ja-JP" sz="1400" dirty="0" smtClean="0">
              <a:solidFill>
                <a:schemeClr val="tx1"/>
              </a:solidFill>
              <a:latin typeface="+mj-ea"/>
              <a:ea typeface="+mj-ea"/>
            </a:endParaRPr>
          </a:p>
          <a:p>
            <a:pPr algn="l"/>
            <a:endParaRPr lang="en-US" altLang="ja-JP" sz="1400" dirty="0">
              <a:solidFill>
                <a:schemeClr val="tx1"/>
              </a:solidFill>
              <a:latin typeface="+mj-ea"/>
              <a:ea typeface="+mj-ea"/>
            </a:endParaRPr>
          </a:p>
          <a:p>
            <a:pPr algn="l"/>
            <a:endParaRPr lang="en-US" altLang="ja-JP" sz="1400" dirty="0" smtClean="0">
              <a:solidFill>
                <a:schemeClr val="tx1"/>
              </a:solidFill>
              <a:latin typeface="+mj-ea"/>
              <a:ea typeface="+mj-ea"/>
            </a:endParaRPr>
          </a:p>
          <a:p>
            <a:pPr algn="l"/>
            <a:endParaRPr lang="en-US" altLang="ja-JP" sz="1400" dirty="0" smtClean="0">
              <a:solidFill>
                <a:schemeClr val="tx1"/>
              </a:solidFill>
              <a:latin typeface="+mj-ea"/>
              <a:ea typeface="+mj-ea"/>
            </a:endParaRPr>
          </a:p>
          <a:p>
            <a:pPr algn="l"/>
            <a:endParaRPr lang="en-US" altLang="ja-JP" sz="1400" dirty="0" smtClean="0">
              <a:solidFill>
                <a:schemeClr val="tx1"/>
              </a:solidFill>
              <a:latin typeface="+mj-ea"/>
              <a:ea typeface="+mj-ea"/>
            </a:endParaRPr>
          </a:p>
          <a:p>
            <a:pPr algn="l"/>
            <a:endParaRPr lang="en-US" altLang="ja-JP" sz="1400" dirty="0">
              <a:solidFill>
                <a:schemeClr val="tx1"/>
              </a:solidFill>
              <a:latin typeface="+mj-ea"/>
              <a:ea typeface="+mj-ea"/>
            </a:endParaRPr>
          </a:p>
          <a:p>
            <a:pPr algn="l"/>
            <a:endParaRPr lang="en-US" altLang="ja-JP" sz="1400" dirty="0">
              <a:solidFill>
                <a:schemeClr val="tx1"/>
              </a:solidFill>
              <a:latin typeface="+mj-ea"/>
              <a:ea typeface="+mj-ea"/>
            </a:endParaRPr>
          </a:p>
          <a:p>
            <a:pPr algn="l"/>
            <a:r>
              <a:rPr lang="ja-JP" altLang="en-US" sz="1400" dirty="0" smtClean="0">
                <a:solidFill>
                  <a:schemeClr val="tx1"/>
                </a:solidFill>
                <a:latin typeface="+mj-ea"/>
                <a:ea typeface="+mj-ea"/>
              </a:rPr>
              <a:t>　　　　レベル１、２建材あり　　　　</a:t>
            </a:r>
            <a:endParaRPr lang="en-US" altLang="ja-JP" sz="1400" dirty="0" smtClean="0">
              <a:solidFill>
                <a:schemeClr val="tx1"/>
              </a:solidFill>
              <a:latin typeface="+mj-ea"/>
              <a:ea typeface="+mj-ea"/>
            </a:endParaRPr>
          </a:p>
          <a:p>
            <a:pPr algn="l"/>
            <a:r>
              <a:rPr lang="ja-JP" altLang="en-US" sz="1400" dirty="0" smtClean="0">
                <a:solidFill>
                  <a:schemeClr val="tx1"/>
                </a:solidFill>
                <a:latin typeface="+mj-ea"/>
                <a:ea typeface="+mj-ea"/>
              </a:rPr>
              <a:t>〇大気汚染防止法の届出</a:t>
            </a:r>
            <a:endParaRPr lang="en-US" altLang="ja-JP" sz="1400" dirty="0">
              <a:solidFill>
                <a:schemeClr val="tx1"/>
              </a:solidFill>
              <a:latin typeface="+mj-ea"/>
              <a:ea typeface="+mj-ea"/>
            </a:endParaRPr>
          </a:p>
          <a:p>
            <a:pPr algn="l"/>
            <a:r>
              <a:rPr lang="ja-JP" altLang="en-US" sz="1400" dirty="0" smtClean="0">
                <a:solidFill>
                  <a:schemeClr val="tx1"/>
                </a:solidFill>
                <a:latin typeface="+mj-ea"/>
                <a:ea typeface="+mj-ea"/>
              </a:rPr>
              <a:t>〇石綿含有建材の除去等作業</a:t>
            </a:r>
            <a:endParaRPr lang="en-US" altLang="ja-JP" sz="1400" dirty="0">
              <a:solidFill>
                <a:schemeClr val="tx1"/>
              </a:solidFill>
              <a:latin typeface="+mj-ea"/>
              <a:ea typeface="+mj-ea"/>
            </a:endParaRPr>
          </a:p>
          <a:p>
            <a:pPr algn="l"/>
            <a:r>
              <a:rPr lang="ja-JP" altLang="en-US" sz="1400" dirty="0" smtClean="0">
                <a:solidFill>
                  <a:schemeClr val="tx1"/>
                </a:solidFill>
                <a:latin typeface="+mj-ea"/>
                <a:ea typeface="+mj-ea"/>
              </a:rPr>
              <a:t>＜課題３＞</a:t>
            </a:r>
            <a:endParaRPr lang="en-US" altLang="ja-JP" sz="1400" dirty="0" smtClean="0">
              <a:solidFill>
                <a:schemeClr val="tx1"/>
              </a:solidFill>
              <a:latin typeface="+mj-ea"/>
              <a:ea typeface="+mj-ea"/>
            </a:endParaRPr>
          </a:p>
          <a:p>
            <a:pPr algn="l"/>
            <a:endParaRPr lang="en-US" altLang="ja-JP" sz="1400" dirty="0">
              <a:solidFill>
                <a:schemeClr val="tx1"/>
              </a:solidFill>
              <a:latin typeface="+mj-ea"/>
              <a:ea typeface="+mj-ea"/>
            </a:endParaRPr>
          </a:p>
          <a:p>
            <a:pPr algn="l"/>
            <a:endParaRPr lang="en-US" altLang="ja-JP" sz="1400" dirty="0" smtClean="0">
              <a:solidFill>
                <a:schemeClr val="tx1"/>
              </a:solidFill>
              <a:latin typeface="+mj-ea"/>
              <a:ea typeface="+mj-ea"/>
            </a:endParaRPr>
          </a:p>
          <a:p>
            <a:pPr algn="l"/>
            <a:endParaRPr lang="en-US" altLang="ja-JP" sz="1400" dirty="0" smtClean="0">
              <a:solidFill>
                <a:schemeClr val="tx1"/>
              </a:solidFill>
              <a:latin typeface="+mj-ea"/>
              <a:ea typeface="+mj-ea"/>
            </a:endParaRPr>
          </a:p>
          <a:p>
            <a:pPr algn="l"/>
            <a:r>
              <a:rPr lang="ja-JP" altLang="en-US" sz="1400" dirty="0" smtClean="0">
                <a:solidFill>
                  <a:schemeClr val="tx1"/>
                </a:solidFill>
                <a:latin typeface="+mj-ea"/>
                <a:ea typeface="+mj-ea"/>
              </a:rPr>
              <a:t>＜課題４＞</a:t>
            </a:r>
            <a:endParaRPr lang="en-US" altLang="ja-JP" sz="1400" dirty="0" smtClean="0">
              <a:solidFill>
                <a:schemeClr val="tx1"/>
              </a:solidFill>
              <a:latin typeface="+mj-ea"/>
              <a:ea typeface="+mj-ea"/>
            </a:endParaRPr>
          </a:p>
          <a:p>
            <a:pPr algn="l"/>
            <a:r>
              <a:rPr lang="ja-JP" altLang="en-US" sz="1400" dirty="0" smtClean="0">
                <a:solidFill>
                  <a:schemeClr val="tx1"/>
                </a:solidFill>
                <a:latin typeface="+mj-ea"/>
                <a:ea typeface="+mj-ea"/>
              </a:rPr>
              <a:t>　不適切な作業による石綿含有建材の</a:t>
            </a:r>
            <a:r>
              <a:rPr lang="ja-JP" altLang="en-US" sz="1400" dirty="0" smtClean="0">
                <a:solidFill>
                  <a:srgbClr val="FF0000"/>
                </a:solidFill>
                <a:latin typeface="+mj-ea"/>
                <a:ea typeface="+mj-ea"/>
              </a:rPr>
              <a:t>取り残し</a:t>
            </a:r>
            <a:endParaRPr lang="en-US" altLang="ja-JP" sz="1400" dirty="0" smtClean="0">
              <a:solidFill>
                <a:srgbClr val="FF0000"/>
              </a:solidFill>
              <a:latin typeface="+mj-ea"/>
              <a:ea typeface="+mj-ea"/>
            </a:endParaRPr>
          </a:p>
          <a:p>
            <a:pPr algn="l"/>
            <a:endParaRPr lang="en-US" altLang="ja-JP" sz="1400" dirty="0" smtClean="0">
              <a:solidFill>
                <a:srgbClr val="FF0000"/>
              </a:solidFill>
              <a:latin typeface="+mj-ea"/>
              <a:ea typeface="+mj-ea"/>
            </a:endParaRPr>
          </a:p>
        </p:txBody>
      </p:sp>
      <p:sp>
        <p:nvSpPr>
          <p:cNvPr id="10" name="テキスト ボックス 9"/>
          <p:cNvSpPr txBox="1"/>
          <p:nvPr/>
        </p:nvSpPr>
        <p:spPr>
          <a:xfrm>
            <a:off x="550042" y="1784699"/>
            <a:ext cx="3949950" cy="523220"/>
          </a:xfrm>
          <a:prstGeom prst="rect">
            <a:avLst/>
          </a:prstGeom>
          <a:solidFill>
            <a:schemeClr val="accent5"/>
          </a:solidFill>
          <a:ln>
            <a:noFill/>
          </a:ln>
        </p:spPr>
        <p:txBody>
          <a:bodyPr wrap="square" rtlCol="0">
            <a:spAutoFit/>
          </a:bodyPr>
          <a:lstStyle/>
          <a:p>
            <a:pPr algn="l"/>
            <a:r>
              <a:rPr lang="ja-JP" altLang="en-US" sz="1400" dirty="0" smtClean="0">
                <a:solidFill>
                  <a:schemeClr val="tx1"/>
                </a:solidFill>
                <a:latin typeface="+mj-ea"/>
                <a:ea typeface="+mj-ea"/>
              </a:rPr>
              <a:t>規制対象となっていない石綿含有成形板等（レベル３建材）の不適切な除去により石綿が飛散</a:t>
            </a:r>
            <a:endParaRPr lang="en-US" altLang="ja-JP" sz="1400" dirty="0" smtClean="0">
              <a:solidFill>
                <a:schemeClr val="tx1"/>
              </a:solidFill>
              <a:latin typeface="+mj-ea"/>
              <a:ea typeface="+mj-ea"/>
            </a:endParaRPr>
          </a:p>
        </p:txBody>
      </p:sp>
      <p:sp>
        <p:nvSpPr>
          <p:cNvPr id="11" name="テキスト ボックス 10"/>
          <p:cNvSpPr txBox="1"/>
          <p:nvPr/>
        </p:nvSpPr>
        <p:spPr>
          <a:xfrm>
            <a:off x="4875286" y="1696993"/>
            <a:ext cx="3801169" cy="523220"/>
          </a:xfrm>
          <a:prstGeom prst="rect">
            <a:avLst/>
          </a:prstGeom>
          <a:solidFill>
            <a:schemeClr val="accent5"/>
          </a:solidFill>
          <a:ln>
            <a:noFill/>
          </a:ln>
        </p:spPr>
        <p:txBody>
          <a:bodyPr wrap="square" rtlCol="0">
            <a:spAutoFit/>
          </a:bodyPr>
          <a:lstStyle/>
          <a:p>
            <a:pPr algn="l"/>
            <a:r>
              <a:rPr lang="ja-JP" altLang="en-US" sz="1400" dirty="0" smtClean="0">
                <a:solidFill>
                  <a:srgbClr val="FF0000"/>
                </a:solidFill>
                <a:latin typeface="+mj-ea"/>
                <a:ea typeface="+mj-ea"/>
              </a:rPr>
              <a:t>規制対象を全ての石綿含有建材に拡大</a:t>
            </a:r>
            <a:endParaRPr lang="en-US" altLang="ja-JP" sz="1400" dirty="0" smtClean="0">
              <a:solidFill>
                <a:srgbClr val="FF0000"/>
              </a:solidFill>
              <a:latin typeface="+mj-ea"/>
              <a:ea typeface="+mj-ea"/>
            </a:endParaRPr>
          </a:p>
          <a:p>
            <a:pPr algn="l"/>
            <a:r>
              <a:rPr lang="ja-JP" altLang="en-US" sz="1400" dirty="0" smtClean="0">
                <a:solidFill>
                  <a:schemeClr val="tx1"/>
                </a:solidFill>
                <a:latin typeface="+mj-ea"/>
                <a:ea typeface="+mj-ea"/>
              </a:rPr>
              <a:t>（現状の規制対象の除去作業の</a:t>
            </a:r>
            <a:r>
              <a:rPr lang="en-US" altLang="ja-JP" sz="1400" dirty="0" smtClean="0">
                <a:solidFill>
                  <a:schemeClr val="tx1"/>
                </a:solidFill>
                <a:latin typeface="+mj-ea"/>
                <a:ea typeface="+mj-ea"/>
              </a:rPr>
              <a:t>5</a:t>
            </a:r>
            <a:r>
              <a:rPr lang="ja-JP" altLang="en-US" sz="1400" dirty="0" smtClean="0">
                <a:solidFill>
                  <a:schemeClr val="tx1"/>
                </a:solidFill>
                <a:latin typeface="+mj-ea"/>
                <a:ea typeface="+mj-ea"/>
              </a:rPr>
              <a:t>～</a:t>
            </a:r>
            <a:r>
              <a:rPr lang="en-US" altLang="ja-JP" sz="1400" dirty="0" smtClean="0">
                <a:solidFill>
                  <a:schemeClr val="tx1"/>
                </a:solidFill>
                <a:latin typeface="+mj-ea"/>
                <a:ea typeface="+mj-ea"/>
              </a:rPr>
              <a:t>20</a:t>
            </a:r>
            <a:r>
              <a:rPr lang="ja-JP" altLang="en-US" sz="1400" dirty="0" smtClean="0">
                <a:solidFill>
                  <a:schemeClr val="tx1"/>
                </a:solidFill>
                <a:latin typeface="+mj-ea"/>
                <a:ea typeface="+mj-ea"/>
              </a:rPr>
              <a:t>倍増）</a:t>
            </a:r>
            <a:endParaRPr lang="en-US" altLang="ja-JP" sz="1400" dirty="0" smtClean="0">
              <a:solidFill>
                <a:schemeClr val="tx1"/>
              </a:solidFill>
              <a:latin typeface="+mj-ea"/>
              <a:ea typeface="+mj-ea"/>
            </a:endParaRPr>
          </a:p>
        </p:txBody>
      </p:sp>
      <p:sp>
        <p:nvSpPr>
          <p:cNvPr id="2" name="右矢印 1"/>
          <p:cNvSpPr/>
          <p:nvPr/>
        </p:nvSpPr>
        <p:spPr bwMode="auto">
          <a:xfrm>
            <a:off x="4367655" y="1784699"/>
            <a:ext cx="361470" cy="347807"/>
          </a:xfrm>
          <a:prstGeom prst="rightArrow">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12" name="テキスト ボックス 11"/>
          <p:cNvSpPr txBox="1"/>
          <p:nvPr/>
        </p:nvSpPr>
        <p:spPr>
          <a:xfrm>
            <a:off x="795877" y="3328248"/>
            <a:ext cx="3358359" cy="523220"/>
          </a:xfrm>
          <a:prstGeom prst="rect">
            <a:avLst/>
          </a:prstGeom>
          <a:solidFill>
            <a:schemeClr val="accent5"/>
          </a:solidFill>
          <a:ln>
            <a:noFill/>
          </a:ln>
        </p:spPr>
        <p:txBody>
          <a:bodyPr wrap="square" rtlCol="0">
            <a:spAutoFit/>
          </a:bodyPr>
          <a:lstStyle/>
          <a:p>
            <a:pPr algn="l"/>
            <a:r>
              <a:rPr lang="ja-JP" altLang="en-US" sz="1400" dirty="0" smtClean="0">
                <a:solidFill>
                  <a:schemeClr val="tx1"/>
                </a:solidFill>
                <a:latin typeface="+mj-ea"/>
                <a:ea typeface="+mj-ea"/>
              </a:rPr>
              <a:t>不適切な事前調査による石綿含有建材の</a:t>
            </a:r>
            <a:r>
              <a:rPr lang="ja-JP" altLang="en-US" sz="1400" dirty="0" smtClean="0">
                <a:solidFill>
                  <a:srgbClr val="FF0000"/>
                </a:solidFill>
                <a:latin typeface="+mj-ea"/>
                <a:ea typeface="+mj-ea"/>
              </a:rPr>
              <a:t>見落とし</a:t>
            </a:r>
            <a:endParaRPr lang="en-US" altLang="ja-JP" sz="1400" dirty="0" smtClean="0">
              <a:solidFill>
                <a:srgbClr val="FF0000"/>
              </a:solidFill>
              <a:latin typeface="+mj-ea"/>
              <a:ea typeface="+mj-ea"/>
            </a:endParaRPr>
          </a:p>
        </p:txBody>
      </p:sp>
      <p:sp>
        <p:nvSpPr>
          <p:cNvPr id="13" name="テキスト ボックス 12"/>
          <p:cNvSpPr txBox="1"/>
          <p:nvPr/>
        </p:nvSpPr>
        <p:spPr>
          <a:xfrm>
            <a:off x="4788024" y="2869864"/>
            <a:ext cx="3801169" cy="1754326"/>
          </a:xfrm>
          <a:prstGeom prst="rect">
            <a:avLst/>
          </a:prstGeom>
          <a:solidFill>
            <a:schemeClr val="accent5"/>
          </a:solidFill>
          <a:ln>
            <a:noFill/>
          </a:ln>
        </p:spPr>
        <p:txBody>
          <a:bodyPr wrap="square" rtlCol="0">
            <a:spAutoFit/>
          </a:bodyPr>
          <a:lstStyle/>
          <a:p>
            <a:pPr algn="l"/>
            <a:r>
              <a:rPr lang="ja-JP" altLang="en-US" sz="1200" dirty="0" smtClean="0">
                <a:solidFill>
                  <a:schemeClr val="tx1"/>
                </a:solidFill>
                <a:latin typeface="+mj-ea"/>
                <a:ea typeface="+mj-ea"/>
              </a:rPr>
              <a:t>・一定規模以上等の建築物等について</a:t>
            </a:r>
            <a:endParaRPr lang="en-US" altLang="ja-JP" sz="1200" dirty="0" smtClean="0">
              <a:solidFill>
                <a:schemeClr val="tx1"/>
              </a:solidFill>
              <a:latin typeface="+mj-ea"/>
              <a:ea typeface="+mj-ea"/>
            </a:endParaRPr>
          </a:p>
          <a:p>
            <a:pPr algn="l"/>
            <a:r>
              <a:rPr lang="ja-JP" altLang="en-US" sz="1200" dirty="0" smtClean="0">
                <a:solidFill>
                  <a:srgbClr val="FF0000"/>
                </a:solidFill>
                <a:latin typeface="+mj-ea"/>
                <a:ea typeface="+mj-ea"/>
              </a:rPr>
              <a:t>石綿</a:t>
            </a:r>
            <a:r>
              <a:rPr lang="ja-JP" altLang="en-US" sz="1200" dirty="0">
                <a:solidFill>
                  <a:srgbClr val="FF0000"/>
                </a:solidFill>
                <a:latin typeface="+mj-ea"/>
                <a:ea typeface="+mj-ea"/>
              </a:rPr>
              <a:t>含有</a:t>
            </a:r>
            <a:r>
              <a:rPr lang="ja-JP" altLang="en-US" sz="1200" dirty="0" smtClean="0">
                <a:solidFill>
                  <a:srgbClr val="FF0000"/>
                </a:solidFill>
                <a:latin typeface="+mj-ea"/>
                <a:ea typeface="+mj-ea"/>
              </a:rPr>
              <a:t>建材の有無にかかわらず調査結果の都道府県等への報告の義務付け</a:t>
            </a:r>
            <a:endParaRPr lang="en-US" altLang="ja-JP" sz="1200" dirty="0" smtClean="0">
              <a:solidFill>
                <a:srgbClr val="FF0000"/>
              </a:solidFill>
              <a:latin typeface="+mj-ea"/>
              <a:ea typeface="+mj-ea"/>
            </a:endParaRPr>
          </a:p>
          <a:p>
            <a:pPr algn="l"/>
            <a:r>
              <a:rPr lang="en-US" altLang="ja-JP" sz="1200" dirty="0" smtClean="0">
                <a:solidFill>
                  <a:schemeClr val="tx1"/>
                </a:solidFill>
                <a:latin typeface="+mj-ea"/>
                <a:ea typeface="+mj-ea"/>
              </a:rPr>
              <a:t>※</a:t>
            </a:r>
            <a:r>
              <a:rPr lang="ja-JP" altLang="en-US" sz="1200" dirty="0" smtClean="0">
                <a:solidFill>
                  <a:schemeClr val="tx1"/>
                </a:solidFill>
                <a:latin typeface="+mj-ea"/>
                <a:ea typeface="+mj-ea"/>
              </a:rPr>
              <a:t>　環境省と厚生労働省が連携し電子システムを制作（令和４年４月施行）。</a:t>
            </a:r>
            <a:endParaRPr lang="en-US" altLang="ja-JP" sz="1200" dirty="0" smtClean="0">
              <a:solidFill>
                <a:schemeClr val="tx1"/>
              </a:solidFill>
              <a:latin typeface="+mj-ea"/>
              <a:ea typeface="+mj-ea"/>
            </a:endParaRPr>
          </a:p>
          <a:p>
            <a:pPr algn="l"/>
            <a:r>
              <a:rPr lang="ja-JP" altLang="en-US" sz="1200" dirty="0" smtClean="0">
                <a:solidFill>
                  <a:schemeClr val="tx1"/>
                </a:solidFill>
                <a:latin typeface="+mj-ea"/>
                <a:ea typeface="+mj-ea"/>
              </a:rPr>
              <a:t>・調査方法を法定化</a:t>
            </a:r>
            <a:endParaRPr lang="en-US" altLang="ja-JP" sz="1200" dirty="0" smtClean="0">
              <a:solidFill>
                <a:schemeClr val="tx1"/>
              </a:solidFill>
              <a:latin typeface="+mj-ea"/>
              <a:ea typeface="+mj-ea"/>
            </a:endParaRPr>
          </a:p>
          <a:p>
            <a:pPr algn="l"/>
            <a:r>
              <a:rPr lang="en-US" altLang="ja-JP" sz="1200" dirty="0" smtClean="0">
                <a:solidFill>
                  <a:schemeClr val="tx1"/>
                </a:solidFill>
                <a:latin typeface="+mj-ea"/>
                <a:ea typeface="+mj-ea"/>
              </a:rPr>
              <a:t>※</a:t>
            </a:r>
            <a:r>
              <a:rPr lang="ja-JP" altLang="en-US" sz="1200" dirty="0" smtClean="0">
                <a:solidFill>
                  <a:schemeClr val="tx1"/>
                </a:solidFill>
                <a:latin typeface="+mj-ea"/>
                <a:ea typeface="+mj-ea"/>
              </a:rPr>
              <a:t>　</a:t>
            </a:r>
            <a:r>
              <a:rPr lang="ja-JP" altLang="en-US" sz="1200" u="sng" dirty="0" smtClean="0">
                <a:solidFill>
                  <a:schemeClr val="tx1"/>
                </a:solidFill>
                <a:latin typeface="+mj-ea"/>
                <a:ea typeface="+mj-ea"/>
              </a:rPr>
              <a:t>一定の知見を有する者による書面調査、現地調査等</a:t>
            </a:r>
            <a:r>
              <a:rPr lang="ja-JP" altLang="en-US" sz="1200" dirty="0" smtClean="0">
                <a:solidFill>
                  <a:schemeClr val="tx1"/>
                </a:solidFill>
                <a:latin typeface="+mj-ea"/>
                <a:ea typeface="+mj-ea"/>
              </a:rPr>
              <a:t>（令和５年１０月施行）。</a:t>
            </a:r>
            <a:endParaRPr lang="en-US" altLang="ja-JP" sz="1200" dirty="0" smtClean="0">
              <a:solidFill>
                <a:schemeClr val="tx1"/>
              </a:solidFill>
              <a:latin typeface="+mj-ea"/>
              <a:ea typeface="+mj-ea"/>
            </a:endParaRPr>
          </a:p>
          <a:p>
            <a:pPr algn="l"/>
            <a:r>
              <a:rPr lang="ja-JP" altLang="en-US" sz="1200" dirty="0" smtClean="0">
                <a:solidFill>
                  <a:schemeClr val="tx1"/>
                </a:solidFill>
                <a:latin typeface="+mj-ea"/>
                <a:ea typeface="+mj-ea"/>
              </a:rPr>
              <a:t>・調査に関する記録の作成・保存の義務付け</a:t>
            </a:r>
            <a:endParaRPr lang="en-US" altLang="ja-JP" sz="1200" dirty="0" smtClean="0">
              <a:solidFill>
                <a:schemeClr val="tx1"/>
              </a:solidFill>
              <a:latin typeface="+mj-ea"/>
              <a:ea typeface="+mj-ea"/>
            </a:endParaRPr>
          </a:p>
        </p:txBody>
      </p:sp>
      <p:sp>
        <p:nvSpPr>
          <p:cNvPr id="14" name="右矢印 13"/>
          <p:cNvSpPr/>
          <p:nvPr/>
        </p:nvSpPr>
        <p:spPr bwMode="auto">
          <a:xfrm>
            <a:off x="4380775" y="3456582"/>
            <a:ext cx="361470" cy="347807"/>
          </a:xfrm>
          <a:prstGeom prst="rightArrow">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3" name="下矢印 2"/>
          <p:cNvSpPr/>
          <p:nvPr/>
        </p:nvSpPr>
        <p:spPr bwMode="auto">
          <a:xfrm>
            <a:off x="412696" y="2869863"/>
            <a:ext cx="167868" cy="1942638"/>
          </a:xfrm>
          <a:prstGeom prst="downArrow">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4" name="角丸四角形 3"/>
          <p:cNvSpPr/>
          <p:nvPr/>
        </p:nvSpPr>
        <p:spPr bwMode="auto">
          <a:xfrm>
            <a:off x="155902" y="2852787"/>
            <a:ext cx="8784975" cy="1728192"/>
          </a:xfrm>
          <a:prstGeom prst="roundRect">
            <a:avLst/>
          </a:prstGeom>
          <a:noFill/>
          <a:ln w="19050" cap="flat" cmpd="sng" algn="ctr">
            <a:solidFill>
              <a:schemeClr val="tx1"/>
            </a:solidFill>
            <a:prstDash val="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16" name="テキスト ボックス 15"/>
          <p:cNvSpPr txBox="1"/>
          <p:nvPr/>
        </p:nvSpPr>
        <p:spPr>
          <a:xfrm>
            <a:off x="2778959" y="4652987"/>
            <a:ext cx="5917050" cy="461665"/>
          </a:xfrm>
          <a:prstGeom prst="rect">
            <a:avLst/>
          </a:prstGeom>
          <a:solidFill>
            <a:schemeClr val="accent5"/>
          </a:solidFill>
          <a:ln>
            <a:noFill/>
          </a:ln>
        </p:spPr>
        <p:txBody>
          <a:bodyPr wrap="square" rtlCol="0">
            <a:spAutoFit/>
          </a:bodyPr>
          <a:lstStyle/>
          <a:p>
            <a:pPr algn="l"/>
            <a:r>
              <a:rPr lang="en-US" altLang="ja-JP" sz="1200" dirty="0" smtClean="0">
                <a:solidFill>
                  <a:schemeClr val="tx1"/>
                </a:solidFill>
                <a:latin typeface="+mj-ea"/>
                <a:ea typeface="+mj-ea"/>
              </a:rPr>
              <a:t>※</a:t>
            </a:r>
            <a:r>
              <a:rPr lang="ja-JP" altLang="en-US" sz="1200" dirty="0" smtClean="0">
                <a:solidFill>
                  <a:schemeClr val="tx1"/>
                </a:solidFill>
                <a:latin typeface="+mj-ea"/>
                <a:ea typeface="+mj-ea"/>
              </a:rPr>
              <a:t>レベル３建材については、相対的に飛散性が低いこと、除去等作業の件数が膨大となることから、届出対象とはせず、作業基準等の規制の対象となる。</a:t>
            </a:r>
            <a:endParaRPr lang="en-US" altLang="ja-JP" sz="1200" dirty="0" smtClean="0">
              <a:solidFill>
                <a:schemeClr val="tx1"/>
              </a:solidFill>
              <a:latin typeface="+mj-ea"/>
              <a:ea typeface="+mj-ea"/>
            </a:endParaRPr>
          </a:p>
        </p:txBody>
      </p:sp>
      <p:sp>
        <p:nvSpPr>
          <p:cNvPr id="17" name="角丸四角形 16"/>
          <p:cNvSpPr/>
          <p:nvPr/>
        </p:nvSpPr>
        <p:spPr bwMode="auto">
          <a:xfrm>
            <a:off x="152585" y="1572141"/>
            <a:ext cx="8784975" cy="739244"/>
          </a:xfrm>
          <a:prstGeom prst="roundRect">
            <a:avLst/>
          </a:prstGeom>
          <a:noFill/>
          <a:ln w="19050" cap="flat" cmpd="sng" algn="ctr">
            <a:solidFill>
              <a:schemeClr val="tx1"/>
            </a:solidFill>
            <a:prstDash val="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18" name="テキスト ボックス 17"/>
          <p:cNvSpPr txBox="1"/>
          <p:nvPr/>
        </p:nvSpPr>
        <p:spPr>
          <a:xfrm>
            <a:off x="496630" y="5394915"/>
            <a:ext cx="3884145" cy="523220"/>
          </a:xfrm>
          <a:prstGeom prst="rect">
            <a:avLst/>
          </a:prstGeom>
          <a:solidFill>
            <a:schemeClr val="accent5"/>
          </a:solidFill>
          <a:ln>
            <a:noFill/>
          </a:ln>
        </p:spPr>
        <p:txBody>
          <a:bodyPr wrap="square" rtlCol="0">
            <a:spAutoFit/>
          </a:bodyPr>
          <a:lstStyle/>
          <a:p>
            <a:pPr algn="l"/>
            <a:r>
              <a:rPr lang="ja-JP" altLang="en-US" sz="1400" dirty="0" smtClean="0">
                <a:solidFill>
                  <a:schemeClr val="tx1"/>
                </a:solidFill>
                <a:latin typeface="+mj-ea"/>
                <a:ea typeface="+mj-ea"/>
              </a:rPr>
              <a:t>短期間の工事の場合、命令を行う前に工事が終わってしまう</a:t>
            </a:r>
            <a:endParaRPr lang="en-US" altLang="ja-JP" sz="1400" dirty="0" smtClean="0">
              <a:solidFill>
                <a:schemeClr val="tx1"/>
              </a:solidFill>
              <a:latin typeface="+mj-ea"/>
              <a:ea typeface="+mj-ea"/>
            </a:endParaRPr>
          </a:p>
        </p:txBody>
      </p:sp>
      <p:sp>
        <p:nvSpPr>
          <p:cNvPr id="19" name="テキスト ボックス 18"/>
          <p:cNvSpPr txBox="1"/>
          <p:nvPr/>
        </p:nvSpPr>
        <p:spPr>
          <a:xfrm>
            <a:off x="4875287" y="5204064"/>
            <a:ext cx="3801169" cy="738664"/>
          </a:xfrm>
          <a:prstGeom prst="rect">
            <a:avLst/>
          </a:prstGeom>
          <a:solidFill>
            <a:schemeClr val="accent5"/>
          </a:solidFill>
          <a:ln>
            <a:noFill/>
          </a:ln>
        </p:spPr>
        <p:txBody>
          <a:bodyPr wrap="square" rtlCol="0">
            <a:spAutoFit/>
          </a:bodyPr>
          <a:lstStyle/>
          <a:p>
            <a:pPr algn="l"/>
            <a:r>
              <a:rPr lang="ja-JP" altLang="en-US" sz="1400" dirty="0" smtClean="0">
                <a:solidFill>
                  <a:schemeClr val="tx1"/>
                </a:solidFill>
                <a:latin typeface="+mj-ea"/>
                <a:ea typeface="+mj-ea"/>
              </a:rPr>
              <a:t>・隔離等をせずに吹付け石綿等の除去作業を行った場合等の</a:t>
            </a:r>
            <a:r>
              <a:rPr lang="ja-JP" altLang="en-US" sz="1400" dirty="0" smtClean="0">
                <a:solidFill>
                  <a:srgbClr val="FF0000"/>
                </a:solidFill>
                <a:latin typeface="+mj-ea"/>
                <a:ea typeface="+mj-ea"/>
              </a:rPr>
              <a:t>直接罰の創設</a:t>
            </a:r>
            <a:endParaRPr lang="en-US" altLang="ja-JP" sz="1400" dirty="0" smtClean="0">
              <a:solidFill>
                <a:srgbClr val="FF0000"/>
              </a:solidFill>
              <a:latin typeface="+mj-ea"/>
              <a:ea typeface="+mj-ea"/>
            </a:endParaRPr>
          </a:p>
          <a:p>
            <a:pPr algn="l"/>
            <a:r>
              <a:rPr lang="ja-JP" altLang="en-US" sz="1400" dirty="0" smtClean="0">
                <a:solidFill>
                  <a:schemeClr val="tx1"/>
                </a:solidFill>
                <a:latin typeface="+mj-ea"/>
                <a:ea typeface="+mj-ea"/>
              </a:rPr>
              <a:t>・下請負人を作業基準遵守義務の対象に追加</a:t>
            </a:r>
            <a:endParaRPr lang="en-US" altLang="ja-JP" sz="1400" dirty="0" smtClean="0">
              <a:solidFill>
                <a:schemeClr val="tx1"/>
              </a:solidFill>
              <a:latin typeface="+mj-ea"/>
              <a:ea typeface="+mj-ea"/>
            </a:endParaRPr>
          </a:p>
        </p:txBody>
      </p:sp>
      <p:sp>
        <p:nvSpPr>
          <p:cNvPr id="20" name="角丸四角形 19"/>
          <p:cNvSpPr/>
          <p:nvPr/>
        </p:nvSpPr>
        <p:spPr bwMode="auto">
          <a:xfrm>
            <a:off x="169022" y="5204064"/>
            <a:ext cx="8784975" cy="739244"/>
          </a:xfrm>
          <a:prstGeom prst="roundRect">
            <a:avLst/>
          </a:prstGeom>
          <a:noFill/>
          <a:ln w="19050" cap="flat" cmpd="sng" algn="ctr">
            <a:solidFill>
              <a:schemeClr val="tx1"/>
            </a:solidFill>
            <a:prstDash val="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21" name="右矢印 20"/>
          <p:cNvSpPr/>
          <p:nvPr/>
        </p:nvSpPr>
        <p:spPr bwMode="auto">
          <a:xfrm>
            <a:off x="4380774" y="5400564"/>
            <a:ext cx="361470" cy="347807"/>
          </a:xfrm>
          <a:prstGeom prst="rightArrow">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22" name="テキスト ボックス 21"/>
          <p:cNvSpPr txBox="1"/>
          <p:nvPr/>
        </p:nvSpPr>
        <p:spPr>
          <a:xfrm>
            <a:off x="4875285" y="6109459"/>
            <a:ext cx="3801169" cy="692497"/>
          </a:xfrm>
          <a:prstGeom prst="rect">
            <a:avLst/>
          </a:prstGeom>
          <a:solidFill>
            <a:schemeClr val="accent5"/>
          </a:solidFill>
          <a:ln>
            <a:noFill/>
          </a:ln>
        </p:spPr>
        <p:txBody>
          <a:bodyPr wrap="square" rtlCol="0">
            <a:spAutoFit/>
          </a:bodyPr>
          <a:lstStyle/>
          <a:p>
            <a:pPr algn="l"/>
            <a:r>
              <a:rPr lang="ja-JP" altLang="en-US" sz="1400" dirty="0" smtClean="0">
                <a:solidFill>
                  <a:schemeClr val="tx1"/>
                </a:solidFill>
                <a:latin typeface="+mj-ea"/>
                <a:ea typeface="+mj-ea"/>
              </a:rPr>
              <a:t>・作業結果の発注者への報告の義務付け</a:t>
            </a:r>
            <a:endParaRPr lang="en-US" altLang="ja-JP" sz="1400" dirty="0" smtClean="0">
              <a:solidFill>
                <a:schemeClr val="tx1"/>
              </a:solidFill>
              <a:latin typeface="+mj-ea"/>
              <a:ea typeface="+mj-ea"/>
            </a:endParaRPr>
          </a:p>
          <a:p>
            <a:pPr algn="l"/>
            <a:r>
              <a:rPr lang="ja-JP" altLang="en-US" sz="1400" dirty="0" smtClean="0">
                <a:solidFill>
                  <a:schemeClr val="tx1"/>
                </a:solidFill>
                <a:latin typeface="+mj-ea"/>
                <a:ea typeface="+mj-ea"/>
              </a:rPr>
              <a:t>・作業記録の作成・保存の義務付け</a:t>
            </a:r>
            <a:endParaRPr lang="en-US" altLang="ja-JP" sz="1400" dirty="0" smtClean="0">
              <a:solidFill>
                <a:schemeClr val="tx1"/>
              </a:solidFill>
              <a:latin typeface="+mj-ea"/>
              <a:ea typeface="+mj-ea"/>
            </a:endParaRPr>
          </a:p>
          <a:p>
            <a:pPr algn="l"/>
            <a:r>
              <a:rPr lang="en-US" altLang="ja-JP" sz="1100" dirty="0" smtClean="0">
                <a:solidFill>
                  <a:schemeClr val="tx1"/>
                </a:solidFill>
                <a:latin typeface="+mj-ea"/>
                <a:ea typeface="+mj-ea"/>
              </a:rPr>
              <a:t>※</a:t>
            </a:r>
            <a:r>
              <a:rPr lang="ja-JP" altLang="en-US" sz="1100" dirty="0" smtClean="0">
                <a:solidFill>
                  <a:schemeClr val="tx1"/>
                </a:solidFill>
                <a:latin typeface="+mj-ea"/>
                <a:ea typeface="+mj-ea"/>
              </a:rPr>
              <a:t>　一定の知見を有する者による作業終了の確認</a:t>
            </a:r>
            <a:endParaRPr lang="en-US" altLang="ja-JP" sz="1100" dirty="0" smtClean="0">
              <a:solidFill>
                <a:schemeClr val="tx1"/>
              </a:solidFill>
              <a:latin typeface="+mj-ea"/>
              <a:ea typeface="+mj-ea"/>
            </a:endParaRPr>
          </a:p>
        </p:txBody>
      </p:sp>
      <p:sp>
        <p:nvSpPr>
          <p:cNvPr id="23" name="角丸四角形 22"/>
          <p:cNvSpPr/>
          <p:nvPr/>
        </p:nvSpPr>
        <p:spPr bwMode="auto">
          <a:xfrm>
            <a:off x="152584" y="6026032"/>
            <a:ext cx="8784975" cy="764661"/>
          </a:xfrm>
          <a:prstGeom prst="roundRect">
            <a:avLst/>
          </a:prstGeom>
          <a:noFill/>
          <a:ln w="19050" cap="flat" cmpd="sng" algn="ctr">
            <a:solidFill>
              <a:schemeClr val="tx1"/>
            </a:solidFill>
            <a:prstDash val="dash"/>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24" name="右矢印 23"/>
          <p:cNvSpPr/>
          <p:nvPr/>
        </p:nvSpPr>
        <p:spPr bwMode="auto">
          <a:xfrm>
            <a:off x="4391265" y="6234458"/>
            <a:ext cx="361470" cy="347807"/>
          </a:xfrm>
          <a:prstGeom prst="rightArrow">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pic>
        <p:nvPicPr>
          <p:cNvPr id="15" name="オーディオ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51518268"/>
      </p:ext>
    </p:extLst>
  </p:cSld>
  <p:clrMapOvr>
    <a:masterClrMapping/>
  </p:clrMapOvr>
  <mc:AlternateContent xmlns:mc="http://schemas.openxmlformats.org/markup-compatibility/2006" xmlns:p14="http://schemas.microsoft.com/office/powerpoint/2010/main">
    <mc:Choice Requires="p14">
      <p:transition spd="slow" p14:dur="2000" advTm="82173"/>
    </mc:Choice>
    <mc:Fallback xmlns="">
      <p:transition spd="slow" advTm="82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95884" y="6249620"/>
            <a:ext cx="2133600" cy="476251"/>
          </a:xfrm>
        </p:spPr>
        <p:txBody>
          <a:bodyPr/>
          <a:lstStyle/>
          <a:p>
            <a:fld id="{2AA345FF-F491-48AC-8FD0-B249C49F2375}" type="slidenum">
              <a:rPr kumimoji="1" lang="ja-JP" altLang="en-US" smtClean="0">
                <a:latin typeface="+mj-ea"/>
                <a:ea typeface="+mj-ea"/>
              </a:rPr>
              <a:t>5</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584775"/>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dirty="0" smtClean="0">
                <a:latin typeface="+mj-ea"/>
                <a:ea typeface="+mj-ea"/>
                <a:cs typeface="メイリオ" pitchFamily="50" charset="-128"/>
              </a:rPr>
              <a:t>　改正後の解体等工事に係る規制概要</a:t>
            </a:r>
            <a:endParaRPr lang="en-US" altLang="ja-JP" dirty="0" smtClean="0">
              <a:latin typeface="+mj-ea"/>
              <a:ea typeface="+mj-ea"/>
            </a:endParaRPr>
          </a:p>
        </p:txBody>
      </p:sp>
      <p:sp>
        <p:nvSpPr>
          <p:cNvPr id="9" name="テキスト ボックス 8"/>
          <p:cNvSpPr txBox="1"/>
          <p:nvPr/>
        </p:nvSpPr>
        <p:spPr>
          <a:xfrm>
            <a:off x="4218157" y="599484"/>
            <a:ext cx="707685" cy="338554"/>
          </a:xfrm>
          <a:prstGeom prst="rect">
            <a:avLst/>
          </a:prstGeom>
          <a:noFill/>
          <a:ln>
            <a:solidFill>
              <a:schemeClr val="tx1"/>
            </a:solidFill>
          </a:ln>
        </p:spPr>
        <p:txBody>
          <a:bodyPr wrap="square" rtlCol="0">
            <a:spAutoFit/>
          </a:bodyPr>
          <a:lstStyle/>
          <a:p>
            <a:r>
              <a:rPr lang="ja-JP" altLang="en-US" sz="1600" dirty="0" smtClean="0">
                <a:solidFill>
                  <a:schemeClr val="tx1"/>
                </a:solidFill>
                <a:latin typeface="+mj-ea"/>
                <a:ea typeface="+mj-ea"/>
              </a:rPr>
              <a:t>発注</a:t>
            </a:r>
            <a:endParaRPr lang="en-US" altLang="ja-JP" sz="1600" dirty="0" smtClean="0">
              <a:solidFill>
                <a:schemeClr val="tx1"/>
              </a:solidFill>
              <a:latin typeface="+mj-ea"/>
              <a:ea typeface="+mj-ea"/>
            </a:endParaRPr>
          </a:p>
        </p:txBody>
      </p:sp>
      <p:sp>
        <p:nvSpPr>
          <p:cNvPr id="6" name="テキスト ボックス 5"/>
          <p:cNvSpPr txBox="1"/>
          <p:nvPr/>
        </p:nvSpPr>
        <p:spPr>
          <a:xfrm>
            <a:off x="349043" y="1164153"/>
            <a:ext cx="8424935" cy="338554"/>
          </a:xfrm>
          <a:prstGeom prst="rect">
            <a:avLst/>
          </a:prstGeom>
          <a:noFill/>
          <a:ln>
            <a:solidFill>
              <a:schemeClr val="tx1"/>
            </a:solidFill>
          </a:ln>
        </p:spPr>
        <p:txBody>
          <a:bodyPr wrap="square" rtlCol="0">
            <a:spAutoFit/>
          </a:bodyPr>
          <a:lstStyle/>
          <a:p>
            <a:pPr algn="l"/>
            <a:r>
              <a:rPr lang="ja-JP" altLang="en-US" sz="1600" dirty="0">
                <a:solidFill>
                  <a:schemeClr val="tx1"/>
                </a:solidFill>
                <a:latin typeface="+mj-ea"/>
                <a:ea typeface="+mj-ea"/>
              </a:rPr>
              <a:t>事前</a:t>
            </a:r>
            <a:r>
              <a:rPr lang="ja-JP" altLang="en-US" sz="1600" dirty="0" smtClean="0">
                <a:solidFill>
                  <a:schemeClr val="tx1"/>
                </a:solidFill>
                <a:latin typeface="+mj-ea"/>
                <a:ea typeface="+mj-ea"/>
              </a:rPr>
              <a:t>調査（特定建築材料の使用の有無）（元請又は自主施工者）</a:t>
            </a:r>
            <a:r>
              <a:rPr lang="ja-JP" altLang="en-US" sz="1200" dirty="0" smtClean="0">
                <a:solidFill>
                  <a:schemeClr val="tx1"/>
                </a:solidFill>
                <a:latin typeface="+mj-ea"/>
                <a:ea typeface="+mj-ea"/>
              </a:rPr>
              <a:t>　（第</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条の</a:t>
            </a:r>
            <a:r>
              <a:rPr lang="en-US" altLang="ja-JP" sz="1200" dirty="0" smtClean="0">
                <a:solidFill>
                  <a:schemeClr val="tx1"/>
                </a:solidFill>
                <a:latin typeface="+mj-ea"/>
                <a:ea typeface="+mj-ea"/>
              </a:rPr>
              <a:t>15</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1</a:t>
            </a:r>
            <a:r>
              <a:rPr lang="ja-JP" altLang="en-US" sz="1200" dirty="0" smtClean="0">
                <a:solidFill>
                  <a:schemeClr val="tx1"/>
                </a:solidFill>
                <a:latin typeface="+mj-ea"/>
                <a:ea typeface="+mj-ea"/>
              </a:rPr>
              <a:t>項、第</a:t>
            </a:r>
            <a:r>
              <a:rPr lang="en-US" altLang="ja-JP" sz="1200" dirty="0" smtClean="0">
                <a:solidFill>
                  <a:schemeClr val="tx1"/>
                </a:solidFill>
                <a:latin typeface="+mj-ea"/>
                <a:ea typeface="+mj-ea"/>
              </a:rPr>
              <a:t>4</a:t>
            </a:r>
            <a:r>
              <a:rPr lang="ja-JP" altLang="en-US" sz="1200" dirty="0">
                <a:solidFill>
                  <a:schemeClr val="tx1"/>
                </a:solidFill>
                <a:latin typeface="+mj-ea"/>
                <a:ea typeface="+mj-ea"/>
              </a:rPr>
              <a:t>項</a:t>
            </a:r>
            <a:r>
              <a:rPr lang="ja-JP" altLang="en-US" sz="1200" dirty="0" smtClean="0">
                <a:solidFill>
                  <a:schemeClr val="tx1"/>
                </a:solidFill>
                <a:latin typeface="+mj-ea"/>
                <a:ea typeface="+mj-ea"/>
              </a:rPr>
              <a:t>）</a:t>
            </a:r>
            <a:endParaRPr lang="en-US" altLang="ja-JP" sz="1200" dirty="0" smtClean="0">
              <a:solidFill>
                <a:schemeClr val="tx1"/>
              </a:solidFill>
              <a:latin typeface="+mj-ea"/>
              <a:ea typeface="+mj-ea"/>
            </a:endParaRPr>
          </a:p>
        </p:txBody>
      </p:sp>
      <p:sp>
        <p:nvSpPr>
          <p:cNvPr id="3" name="下矢印 2"/>
          <p:cNvSpPr/>
          <p:nvPr/>
        </p:nvSpPr>
        <p:spPr bwMode="auto">
          <a:xfrm>
            <a:off x="4443482" y="953536"/>
            <a:ext cx="222349" cy="216365"/>
          </a:xfrm>
          <a:prstGeom prst="downArrow">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26" name="テキスト ボックス 25"/>
          <p:cNvSpPr txBox="1"/>
          <p:nvPr/>
        </p:nvSpPr>
        <p:spPr>
          <a:xfrm>
            <a:off x="312794" y="1485290"/>
            <a:ext cx="3881804" cy="276999"/>
          </a:xfrm>
          <a:prstGeom prst="rect">
            <a:avLst/>
          </a:prstGeom>
          <a:noFill/>
          <a:ln>
            <a:noFill/>
          </a:ln>
        </p:spPr>
        <p:txBody>
          <a:bodyPr wrap="square" rtlCol="0">
            <a:spAutoFit/>
          </a:bodyPr>
          <a:lstStyle/>
          <a:p>
            <a:pPr algn="l"/>
            <a:r>
              <a:rPr lang="en-US" altLang="ja-JP" sz="1200" dirty="0" smtClean="0">
                <a:solidFill>
                  <a:schemeClr val="tx1"/>
                </a:solidFill>
                <a:latin typeface="+mj-ea"/>
                <a:ea typeface="+mj-ea"/>
              </a:rPr>
              <a:t>※</a:t>
            </a:r>
            <a:r>
              <a:rPr lang="ja-JP" altLang="en-US" sz="1200" dirty="0" smtClean="0">
                <a:solidFill>
                  <a:schemeClr val="tx1"/>
                </a:solidFill>
                <a:latin typeface="+mj-ea"/>
                <a:ea typeface="+mj-ea"/>
              </a:rPr>
              <a:t>　特定建築材料（レベル１～３建材）あり＝特定工事</a:t>
            </a:r>
            <a:endParaRPr lang="en-US" altLang="ja-JP" sz="1200" dirty="0" smtClean="0">
              <a:solidFill>
                <a:schemeClr val="tx1"/>
              </a:solidFill>
              <a:latin typeface="+mj-ea"/>
              <a:ea typeface="+mj-ea"/>
            </a:endParaRPr>
          </a:p>
        </p:txBody>
      </p:sp>
      <p:sp>
        <p:nvSpPr>
          <p:cNvPr id="27" name="テキスト ボックス 26"/>
          <p:cNvSpPr txBox="1"/>
          <p:nvPr/>
        </p:nvSpPr>
        <p:spPr>
          <a:xfrm>
            <a:off x="339026" y="1828142"/>
            <a:ext cx="8424935" cy="338554"/>
          </a:xfrm>
          <a:prstGeom prst="rect">
            <a:avLst/>
          </a:prstGeom>
          <a:noFill/>
          <a:ln>
            <a:solidFill>
              <a:schemeClr val="tx1"/>
            </a:solidFill>
          </a:ln>
        </p:spPr>
        <p:txBody>
          <a:bodyPr wrap="square" rtlCol="0">
            <a:spAutoFit/>
          </a:bodyPr>
          <a:lstStyle/>
          <a:p>
            <a:pPr algn="l"/>
            <a:r>
              <a:rPr lang="ja-JP" altLang="en-US" sz="1600" dirty="0">
                <a:solidFill>
                  <a:schemeClr val="tx1"/>
                </a:solidFill>
                <a:latin typeface="+mj-ea"/>
                <a:ea typeface="+mj-ea"/>
              </a:rPr>
              <a:t>事前</a:t>
            </a:r>
            <a:r>
              <a:rPr lang="ja-JP" altLang="en-US" sz="1600" dirty="0" smtClean="0">
                <a:solidFill>
                  <a:schemeClr val="tx1"/>
                </a:solidFill>
                <a:latin typeface="+mj-ea"/>
                <a:ea typeface="+mj-ea"/>
              </a:rPr>
              <a:t>調査結果・届出内容の</a:t>
            </a:r>
            <a:r>
              <a:rPr lang="ja-JP" altLang="en-US" sz="1600" dirty="0" smtClean="0">
                <a:solidFill>
                  <a:srgbClr val="FF0000"/>
                </a:solidFill>
                <a:latin typeface="+mj-ea"/>
                <a:ea typeface="+mj-ea"/>
              </a:rPr>
              <a:t>発注者への説明</a:t>
            </a:r>
            <a:r>
              <a:rPr lang="ja-JP" altLang="en-US" sz="1200" dirty="0" smtClean="0">
                <a:solidFill>
                  <a:schemeClr val="tx1"/>
                </a:solidFill>
                <a:latin typeface="+mj-ea"/>
                <a:ea typeface="+mj-ea"/>
              </a:rPr>
              <a:t>　（第</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条の</a:t>
            </a:r>
            <a:r>
              <a:rPr lang="en-US" altLang="ja-JP" sz="1200" dirty="0" smtClean="0">
                <a:solidFill>
                  <a:schemeClr val="tx1"/>
                </a:solidFill>
                <a:latin typeface="+mj-ea"/>
                <a:ea typeface="+mj-ea"/>
              </a:rPr>
              <a:t>15</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1</a:t>
            </a:r>
            <a:r>
              <a:rPr lang="ja-JP" altLang="en-US" sz="1200" dirty="0" smtClean="0">
                <a:solidFill>
                  <a:schemeClr val="tx1"/>
                </a:solidFill>
                <a:latin typeface="+mj-ea"/>
                <a:ea typeface="+mj-ea"/>
              </a:rPr>
              <a:t>項）</a:t>
            </a:r>
            <a:endParaRPr lang="en-US" altLang="ja-JP" sz="1200" dirty="0" smtClean="0">
              <a:solidFill>
                <a:schemeClr val="tx1"/>
              </a:solidFill>
              <a:latin typeface="+mj-ea"/>
              <a:ea typeface="+mj-ea"/>
            </a:endParaRPr>
          </a:p>
        </p:txBody>
      </p:sp>
      <p:sp>
        <p:nvSpPr>
          <p:cNvPr id="28" name="下矢印 27"/>
          <p:cNvSpPr/>
          <p:nvPr/>
        </p:nvSpPr>
        <p:spPr bwMode="auto">
          <a:xfrm>
            <a:off x="4440316" y="1592746"/>
            <a:ext cx="222349" cy="216365"/>
          </a:xfrm>
          <a:prstGeom prst="downArrow">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29" name="テキスト ボックス 28"/>
          <p:cNvSpPr txBox="1"/>
          <p:nvPr/>
        </p:nvSpPr>
        <p:spPr>
          <a:xfrm>
            <a:off x="349042" y="2898121"/>
            <a:ext cx="4943038" cy="338554"/>
          </a:xfrm>
          <a:prstGeom prst="rect">
            <a:avLst/>
          </a:prstGeom>
          <a:noFill/>
          <a:ln>
            <a:solidFill>
              <a:schemeClr val="tx1"/>
            </a:solidFill>
          </a:ln>
        </p:spPr>
        <p:txBody>
          <a:bodyPr wrap="square" rtlCol="0">
            <a:spAutoFit/>
          </a:bodyPr>
          <a:lstStyle/>
          <a:p>
            <a:pPr algn="l"/>
            <a:r>
              <a:rPr lang="ja-JP" altLang="en-US" sz="1600" dirty="0" smtClean="0">
                <a:solidFill>
                  <a:schemeClr val="tx1"/>
                </a:solidFill>
                <a:latin typeface="+mj-ea"/>
                <a:ea typeface="+mj-ea"/>
              </a:rPr>
              <a:t>都道府県への届出（</a:t>
            </a:r>
            <a:r>
              <a:rPr lang="ja-JP" altLang="en-US" sz="1600" dirty="0" smtClean="0">
                <a:solidFill>
                  <a:srgbClr val="FF0000"/>
                </a:solidFill>
                <a:latin typeface="+mj-ea"/>
                <a:ea typeface="+mj-ea"/>
              </a:rPr>
              <a:t>発注者</a:t>
            </a:r>
            <a:r>
              <a:rPr lang="ja-JP" altLang="en-US" sz="1600" dirty="0" smtClean="0">
                <a:solidFill>
                  <a:schemeClr val="tx1"/>
                </a:solidFill>
                <a:latin typeface="+mj-ea"/>
                <a:ea typeface="+mj-ea"/>
              </a:rPr>
              <a:t>、自主施工者）　</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条の</a:t>
            </a:r>
            <a:r>
              <a:rPr lang="en-US" altLang="ja-JP" sz="1200" dirty="0" smtClean="0">
                <a:solidFill>
                  <a:schemeClr val="tx1"/>
                </a:solidFill>
                <a:latin typeface="+mj-ea"/>
                <a:ea typeface="+mj-ea"/>
              </a:rPr>
              <a:t>17</a:t>
            </a:r>
            <a:r>
              <a:rPr lang="ja-JP" altLang="en-US" sz="1200" dirty="0" smtClean="0">
                <a:solidFill>
                  <a:schemeClr val="tx1"/>
                </a:solidFill>
                <a:latin typeface="+mj-ea"/>
                <a:ea typeface="+mj-ea"/>
              </a:rPr>
              <a:t>）</a:t>
            </a:r>
            <a:endParaRPr lang="en-US" altLang="ja-JP" sz="1200" dirty="0" smtClean="0">
              <a:solidFill>
                <a:schemeClr val="tx1"/>
              </a:solidFill>
              <a:latin typeface="+mj-ea"/>
              <a:ea typeface="+mj-ea"/>
            </a:endParaRPr>
          </a:p>
        </p:txBody>
      </p:sp>
      <p:sp>
        <p:nvSpPr>
          <p:cNvPr id="30" name="テキスト ボックス 29"/>
          <p:cNvSpPr txBox="1"/>
          <p:nvPr/>
        </p:nvSpPr>
        <p:spPr>
          <a:xfrm>
            <a:off x="349043" y="3575918"/>
            <a:ext cx="8424935" cy="1077218"/>
          </a:xfrm>
          <a:prstGeom prst="rect">
            <a:avLst/>
          </a:prstGeom>
          <a:solidFill>
            <a:srgbClr val="FFFF00"/>
          </a:solidFill>
          <a:ln>
            <a:solidFill>
              <a:schemeClr val="tx1"/>
            </a:solidFill>
          </a:ln>
        </p:spPr>
        <p:txBody>
          <a:bodyPr wrap="square" rtlCol="0">
            <a:spAutoFit/>
          </a:bodyPr>
          <a:lstStyle/>
          <a:p>
            <a:pPr algn="l"/>
            <a:r>
              <a:rPr lang="ja-JP" altLang="en-US" sz="1600" dirty="0" smtClean="0">
                <a:solidFill>
                  <a:schemeClr val="tx1"/>
                </a:solidFill>
                <a:latin typeface="+mj-ea"/>
                <a:ea typeface="+mj-ea"/>
              </a:rPr>
              <a:t>事前調査結果の</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a:t>
            </a:r>
            <a:r>
              <a:rPr lang="ja-JP" altLang="en-US" sz="1600" dirty="0" smtClean="0">
                <a:solidFill>
                  <a:srgbClr val="FF0000"/>
                </a:solidFill>
                <a:latin typeface="+mj-ea"/>
                <a:ea typeface="+mj-ea"/>
              </a:rPr>
              <a:t>記録の作成、保存</a:t>
            </a:r>
            <a:r>
              <a:rPr lang="ja-JP" altLang="en-US" sz="1600" dirty="0" smtClean="0">
                <a:solidFill>
                  <a:schemeClr val="tx1"/>
                </a:solidFill>
                <a:latin typeface="+mj-ea"/>
                <a:ea typeface="+mj-ea"/>
              </a:rPr>
              <a:t>（元請、自主施工者）</a:t>
            </a:r>
            <a:r>
              <a:rPr lang="ja-JP" altLang="en-US" sz="1200" dirty="0" smtClean="0">
                <a:solidFill>
                  <a:schemeClr val="tx1"/>
                </a:solidFill>
                <a:latin typeface="+mj-ea"/>
                <a:ea typeface="+mj-ea"/>
              </a:rPr>
              <a:t>　（第</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条の</a:t>
            </a:r>
            <a:r>
              <a:rPr lang="en-US" altLang="ja-JP" sz="1200" dirty="0" smtClean="0">
                <a:solidFill>
                  <a:schemeClr val="tx1"/>
                </a:solidFill>
                <a:latin typeface="+mj-ea"/>
                <a:ea typeface="+mj-ea"/>
              </a:rPr>
              <a:t>15</a:t>
            </a:r>
            <a:r>
              <a:rPr lang="ja-JP" altLang="en-US" sz="1200" dirty="0" smtClean="0">
                <a:solidFill>
                  <a:schemeClr val="tx1"/>
                </a:solidFill>
                <a:latin typeface="+mj-ea"/>
                <a:ea typeface="+mj-ea"/>
              </a:rPr>
              <a:t>第</a:t>
            </a:r>
            <a:r>
              <a:rPr lang="en-US" altLang="ja-JP" sz="1200" dirty="0">
                <a:solidFill>
                  <a:schemeClr val="tx1"/>
                </a:solidFill>
                <a:latin typeface="+mj-ea"/>
                <a:ea typeface="+mj-ea"/>
              </a:rPr>
              <a:t>3</a:t>
            </a:r>
            <a:r>
              <a:rPr lang="ja-JP" altLang="en-US" sz="1200" dirty="0" smtClean="0">
                <a:solidFill>
                  <a:schemeClr val="tx1"/>
                </a:solidFill>
                <a:latin typeface="+mj-ea"/>
                <a:ea typeface="+mj-ea"/>
              </a:rPr>
              <a:t>項、第</a:t>
            </a:r>
            <a:r>
              <a:rPr lang="en-US" altLang="ja-JP" sz="1200" dirty="0" smtClean="0">
                <a:solidFill>
                  <a:schemeClr val="tx1"/>
                </a:solidFill>
                <a:latin typeface="+mj-ea"/>
                <a:ea typeface="+mj-ea"/>
              </a:rPr>
              <a:t>4</a:t>
            </a:r>
            <a:r>
              <a:rPr lang="ja-JP" altLang="en-US" sz="1200" dirty="0" smtClean="0">
                <a:solidFill>
                  <a:schemeClr val="tx1"/>
                </a:solidFill>
                <a:latin typeface="+mj-ea"/>
                <a:ea typeface="+mj-ea"/>
              </a:rPr>
              <a:t>項）</a:t>
            </a:r>
            <a:endParaRPr lang="en-US" altLang="ja-JP" sz="1200" dirty="0">
              <a:solidFill>
                <a:schemeClr val="tx1"/>
              </a:solidFill>
              <a:latin typeface="+mj-ea"/>
              <a:ea typeface="+mj-ea"/>
            </a:endParaRPr>
          </a:p>
          <a:p>
            <a:pPr algn="l"/>
            <a:r>
              <a:rPr lang="ja-JP" altLang="en-US" sz="1600" dirty="0" smtClean="0">
                <a:solidFill>
                  <a:schemeClr val="tx1"/>
                </a:solidFill>
                <a:latin typeface="+mj-ea"/>
                <a:ea typeface="+mj-ea"/>
              </a:rPr>
              <a:t>　・都道府県知事への</a:t>
            </a:r>
            <a:r>
              <a:rPr lang="ja-JP" altLang="en-US" sz="1600" dirty="0" smtClean="0">
                <a:solidFill>
                  <a:srgbClr val="FF0000"/>
                </a:solidFill>
                <a:latin typeface="+mj-ea"/>
                <a:ea typeface="+mj-ea"/>
              </a:rPr>
              <a:t>報告</a:t>
            </a:r>
            <a:r>
              <a:rPr lang="ja-JP" altLang="en-US" sz="1600" dirty="0" smtClean="0">
                <a:solidFill>
                  <a:schemeClr val="tx1"/>
                </a:solidFill>
                <a:latin typeface="+mj-ea"/>
                <a:ea typeface="+mj-ea"/>
              </a:rPr>
              <a:t>（元請、自主施工者）</a:t>
            </a:r>
            <a:r>
              <a:rPr lang="ja-JP" altLang="en-US" sz="1200" dirty="0">
                <a:solidFill>
                  <a:schemeClr val="tx1"/>
                </a:solidFill>
                <a:latin typeface="+mj-ea"/>
              </a:rPr>
              <a:t>　（第</a:t>
            </a:r>
            <a:r>
              <a:rPr lang="en-US" altLang="ja-JP" sz="1200" dirty="0">
                <a:solidFill>
                  <a:schemeClr val="tx1"/>
                </a:solidFill>
                <a:latin typeface="+mj-ea"/>
              </a:rPr>
              <a:t>18</a:t>
            </a:r>
            <a:r>
              <a:rPr lang="ja-JP" altLang="en-US" sz="1200" dirty="0">
                <a:solidFill>
                  <a:schemeClr val="tx1"/>
                </a:solidFill>
                <a:latin typeface="+mj-ea"/>
              </a:rPr>
              <a:t>条の</a:t>
            </a:r>
            <a:r>
              <a:rPr lang="en-US" altLang="ja-JP" sz="1200" dirty="0">
                <a:solidFill>
                  <a:schemeClr val="tx1"/>
                </a:solidFill>
                <a:latin typeface="+mj-ea"/>
              </a:rPr>
              <a:t>15</a:t>
            </a:r>
            <a:r>
              <a:rPr lang="ja-JP" altLang="en-US" sz="1200" dirty="0" smtClean="0">
                <a:solidFill>
                  <a:schemeClr val="tx1"/>
                </a:solidFill>
                <a:latin typeface="+mj-ea"/>
              </a:rPr>
              <a:t>第</a:t>
            </a:r>
            <a:r>
              <a:rPr lang="en-US" altLang="ja-JP" sz="1200" dirty="0">
                <a:solidFill>
                  <a:schemeClr val="tx1"/>
                </a:solidFill>
                <a:latin typeface="+mj-ea"/>
              </a:rPr>
              <a:t>6</a:t>
            </a:r>
            <a:r>
              <a:rPr lang="ja-JP" altLang="en-US" sz="1200" dirty="0" smtClean="0">
                <a:solidFill>
                  <a:schemeClr val="tx1"/>
                </a:solidFill>
                <a:latin typeface="+mj-ea"/>
              </a:rPr>
              <a:t>項）</a:t>
            </a:r>
            <a:endParaRPr lang="en-US" altLang="ja-JP" sz="1200" dirty="0" smtClean="0">
              <a:solidFill>
                <a:schemeClr val="tx1"/>
              </a:solidFill>
              <a:latin typeface="+mj-ea"/>
            </a:endParaRPr>
          </a:p>
          <a:p>
            <a:pPr algn="l"/>
            <a:r>
              <a:rPr lang="ja-JP" altLang="en-US" sz="1600" dirty="0">
                <a:solidFill>
                  <a:schemeClr val="tx1"/>
                </a:solidFill>
                <a:latin typeface="+mj-ea"/>
              </a:rPr>
              <a:t>　</a:t>
            </a:r>
            <a:r>
              <a:rPr lang="ja-JP" altLang="en-US" sz="1600" dirty="0" smtClean="0">
                <a:solidFill>
                  <a:schemeClr val="tx1"/>
                </a:solidFill>
                <a:latin typeface="+mj-ea"/>
              </a:rPr>
              <a:t>・下請負人への説明（元請）</a:t>
            </a:r>
            <a:r>
              <a:rPr lang="ja-JP" altLang="en-US" sz="1200" dirty="0">
                <a:solidFill>
                  <a:schemeClr val="tx1"/>
                </a:solidFill>
                <a:latin typeface="+mj-ea"/>
              </a:rPr>
              <a:t>　（第</a:t>
            </a:r>
            <a:r>
              <a:rPr lang="en-US" altLang="ja-JP" sz="1200" dirty="0">
                <a:solidFill>
                  <a:schemeClr val="tx1"/>
                </a:solidFill>
                <a:latin typeface="+mj-ea"/>
              </a:rPr>
              <a:t>18</a:t>
            </a:r>
            <a:r>
              <a:rPr lang="ja-JP" altLang="en-US" sz="1200" dirty="0">
                <a:solidFill>
                  <a:schemeClr val="tx1"/>
                </a:solidFill>
                <a:latin typeface="+mj-ea"/>
              </a:rPr>
              <a:t>条の</a:t>
            </a:r>
            <a:r>
              <a:rPr lang="en-US" altLang="ja-JP" sz="1200" dirty="0" smtClean="0">
                <a:solidFill>
                  <a:schemeClr val="tx1"/>
                </a:solidFill>
                <a:latin typeface="+mj-ea"/>
              </a:rPr>
              <a:t>16</a:t>
            </a:r>
            <a:r>
              <a:rPr lang="ja-JP" altLang="en-US" sz="1200" dirty="0" smtClean="0">
                <a:solidFill>
                  <a:schemeClr val="tx1"/>
                </a:solidFill>
                <a:latin typeface="+mj-ea"/>
              </a:rPr>
              <a:t>第</a:t>
            </a:r>
            <a:r>
              <a:rPr lang="en-US" altLang="ja-JP" sz="1200" dirty="0" smtClean="0">
                <a:solidFill>
                  <a:schemeClr val="tx1"/>
                </a:solidFill>
                <a:latin typeface="+mj-ea"/>
              </a:rPr>
              <a:t>3</a:t>
            </a:r>
            <a:r>
              <a:rPr lang="ja-JP" altLang="en-US" sz="1200" dirty="0" smtClean="0">
                <a:solidFill>
                  <a:schemeClr val="tx1"/>
                </a:solidFill>
                <a:latin typeface="+mj-ea"/>
              </a:rPr>
              <a:t>項）</a:t>
            </a:r>
            <a:endParaRPr lang="en-US" altLang="ja-JP" sz="1200" dirty="0">
              <a:solidFill>
                <a:schemeClr val="tx1"/>
              </a:solidFill>
              <a:latin typeface="+mj-ea"/>
            </a:endParaRPr>
          </a:p>
        </p:txBody>
      </p:sp>
      <p:sp>
        <p:nvSpPr>
          <p:cNvPr id="31" name="下矢印 30"/>
          <p:cNvSpPr/>
          <p:nvPr/>
        </p:nvSpPr>
        <p:spPr bwMode="auto">
          <a:xfrm>
            <a:off x="6516216" y="2226284"/>
            <a:ext cx="360040" cy="1349634"/>
          </a:xfrm>
          <a:prstGeom prst="downArrow">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32" name="下矢印 31"/>
          <p:cNvSpPr/>
          <p:nvPr/>
        </p:nvSpPr>
        <p:spPr bwMode="auto">
          <a:xfrm>
            <a:off x="472079" y="2226284"/>
            <a:ext cx="270736" cy="646629"/>
          </a:xfrm>
          <a:prstGeom prst="downArrow">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33" name="テキスト ボックス 32"/>
          <p:cNvSpPr txBox="1"/>
          <p:nvPr/>
        </p:nvSpPr>
        <p:spPr>
          <a:xfrm>
            <a:off x="971600" y="2409790"/>
            <a:ext cx="4183027" cy="276999"/>
          </a:xfrm>
          <a:prstGeom prst="rect">
            <a:avLst/>
          </a:prstGeom>
          <a:noFill/>
          <a:ln>
            <a:noFill/>
          </a:ln>
        </p:spPr>
        <p:txBody>
          <a:bodyPr wrap="square" rtlCol="0">
            <a:spAutoFit/>
          </a:bodyPr>
          <a:lstStyle/>
          <a:p>
            <a:pPr algn="l"/>
            <a:r>
              <a:rPr lang="en-US" altLang="ja-JP" sz="1200" dirty="0" smtClean="0">
                <a:solidFill>
                  <a:schemeClr val="tx1"/>
                </a:solidFill>
                <a:latin typeface="+mj-ea"/>
                <a:ea typeface="+mj-ea"/>
              </a:rPr>
              <a:t>※</a:t>
            </a:r>
            <a:r>
              <a:rPr lang="ja-JP" altLang="en-US" sz="1200" dirty="0" smtClean="0">
                <a:solidFill>
                  <a:schemeClr val="tx1"/>
                </a:solidFill>
                <a:latin typeface="+mj-ea"/>
                <a:ea typeface="+mj-ea"/>
              </a:rPr>
              <a:t>　届出対象特定工事（レベル１～２建材）に該当する場合</a:t>
            </a:r>
            <a:endParaRPr lang="en-US" altLang="ja-JP" sz="1200" dirty="0" smtClean="0">
              <a:solidFill>
                <a:schemeClr val="tx1"/>
              </a:solidFill>
              <a:latin typeface="+mj-ea"/>
              <a:ea typeface="+mj-ea"/>
            </a:endParaRPr>
          </a:p>
        </p:txBody>
      </p:sp>
      <p:sp>
        <p:nvSpPr>
          <p:cNvPr id="34" name="テキスト ボックス 33"/>
          <p:cNvSpPr txBox="1"/>
          <p:nvPr/>
        </p:nvSpPr>
        <p:spPr>
          <a:xfrm>
            <a:off x="339025" y="5106670"/>
            <a:ext cx="8424935" cy="584775"/>
          </a:xfrm>
          <a:prstGeom prst="rect">
            <a:avLst/>
          </a:prstGeom>
          <a:noFill/>
          <a:ln>
            <a:solidFill>
              <a:schemeClr val="tx1"/>
            </a:solidFill>
          </a:ln>
        </p:spPr>
        <p:txBody>
          <a:bodyPr wrap="square" rtlCol="0">
            <a:spAutoFit/>
          </a:bodyPr>
          <a:lstStyle/>
          <a:p>
            <a:pPr algn="l"/>
            <a:r>
              <a:rPr lang="ja-JP" altLang="en-US" sz="1600" dirty="0" smtClean="0">
                <a:solidFill>
                  <a:srgbClr val="FF0000"/>
                </a:solidFill>
                <a:latin typeface="+mj-ea"/>
                <a:ea typeface="+mj-ea"/>
              </a:rPr>
              <a:t>事前調査結果の掲示</a:t>
            </a:r>
            <a:r>
              <a:rPr lang="ja-JP" altLang="en-US" sz="1600" dirty="0" smtClean="0">
                <a:solidFill>
                  <a:schemeClr val="tx1"/>
                </a:solidFill>
                <a:latin typeface="+mj-ea"/>
                <a:ea typeface="+mj-ea"/>
              </a:rPr>
              <a:t>（元請、自主施工者）　</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条の</a:t>
            </a:r>
            <a:r>
              <a:rPr lang="en-US" altLang="ja-JP" sz="1200" dirty="0" smtClean="0">
                <a:solidFill>
                  <a:schemeClr val="tx1"/>
                </a:solidFill>
                <a:latin typeface="+mj-ea"/>
                <a:ea typeface="+mj-ea"/>
              </a:rPr>
              <a:t>15</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5</a:t>
            </a:r>
            <a:r>
              <a:rPr lang="ja-JP" altLang="en-US" sz="1200" dirty="0" smtClean="0">
                <a:solidFill>
                  <a:schemeClr val="tx1"/>
                </a:solidFill>
                <a:latin typeface="+mj-ea"/>
                <a:ea typeface="+mj-ea"/>
              </a:rPr>
              <a:t>項）</a:t>
            </a:r>
            <a:endParaRPr lang="en-US" altLang="ja-JP" sz="1200" dirty="0" smtClean="0">
              <a:solidFill>
                <a:schemeClr val="tx1"/>
              </a:solidFill>
              <a:latin typeface="+mj-ea"/>
              <a:ea typeface="+mj-ea"/>
            </a:endParaRPr>
          </a:p>
          <a:p>
            <a:pPr algn="l"/>
            <a:r>
              <a:rPr lang="ja-JP" altLang="en-US" sz="1600" dirty="0">
                <a:solidFill>
                  <a:schemeClr val="tx1"/>
                </a:solidFill>
                <a:latin typeface="+mj-ea"/>
                <a:ea typeface="+mj-ea"/>
              </a:rPr>
              <a:t>特定</a:t>
            </a:r>
            <a:r>
              <a:rPr lang="ja-JP" altLang="en-US" sz="1600" dirty="0" smtClean="0">
                <a:solidFill>
                  <a:schemeClr val="tx1"/>
                </a:solidFill>
                <a:latin typeface="+mj-ea"/>
                <a:ea typeface="+mj-ea"/>
              </a:rPr>
              <a:t>粉</a:t>
            </a:r>
            <a:r>
              <a:rPr lang="ja-JP" altLang="en-US" sz="1600" dirty="0" err="1" smtClean="0">
                <a:solidFill>
                  <a:schemeClr val="tx1"/>
                </a:solidFill>
                <a:latin typeface="+mj-ea"/>
                <a:ea typeface="+mj-ea"/>
              </a:rPr>
              <a:t>じん排</a:t>
            </a:r>
            <a:r>
              <a:rPr lang="ja-JP" altLang="en-US" sz="1600" dirty="0" smtClean="0">
                <a:solidFill>
                  <a:schemeClr val="tx1"/>
                </a:solidFill>
                <a:latin typeface="+mj-ea"/>
                <a:ea typeface="+mj-ea"/>
              </a:rPr>
              <a:t>出等作業に係る</a:t>
            </a:r>
            <a:r>
              <a:rPr lang="ja-JP" altLang="en-US" sz="1600" dirty="0" smtClean="0">
                <a:solidFill>
                  <a:srgbClr val="FF0000"/>
                </a:solidFill>
                <a:latin typeface="+mj-ea"/>
                <a:ea typeface="+mj-ea"/>
              </a:rPr>
              <a:t>作業基準の遵守</a:t>
            </a:r>
            <a:r>
              <a:rPr lang="ja-JP" altLang="en-US" sz="1600" dirty="0" smtClean="0">
                <a:solidFill>
                  <a:schemeClr val="tx1"/>
                </a:solidFill>
                <a:latin typeface="+mj-ea"/>
                <a:ea typeface="+mj-ea"/>
              </a:rPr>
              <a:t>（元請、下請、自主施工者）</a:t>
            </a:r>
            <a:r>
              <a:rPr lang="ja-JP" altLang="en-US" sz="1200" dirty="0" smtClean="0">
                <a:solidFill>
                  <a:schemeClr val="tx1"/>
                </a:solidFill>
                <a:latin typeface="+mj-ea"/>
                <a:ea typeface="+mj-ea"/>
              </a:rPr>
              <a:t>　（第</a:t>
            </a:r>
            <a:r>
              <a:rPr lang="en-US" altLang="ja-JP" sz="1200" dirty="0" smtClean="0">
                <a:solidFill>
                  <a:schemeClr val="tx1"/>
                </a:solidFill>
                <a:latin typeface="+mj-ea"/>
                <a:ea typeface="+mj-ea"/>
              </a:rPr>
              <a:t>18</a:t>
            </a:r>
            <a:r>
              <a:rPr lang="ja-JP" altLang="en-US" sz="1200" dirty="0">
                <a:solidFill>
                  <a:schemeClr val="tx1"/>
                </a:solidFill>
                <a:latin typeface="+mj-ea"/>
                <a:ea typeface="+mj-ea"/>
              </a:rPr>
              <a:t>条</a:t>
            </a:r>
            <a:r>
              <a:rPr lang="ja-JP" altLang="en-US" sz="1200" dirty="0" smtClean="0">
                <a:solidFill>
                  <a:schemeClr val="tx1"/>
                </a:solidFill>
                <a:latin typeface="+mj-ea"/>
                <a:ea typeface="+mj-ea"/>
              </a:rPr>
              <a:t>の</a:t>
            </a:r>
            <a:r>
              <a:rPr lang="en-US" altLang="ja-JP" sz="1200" dirty="0" smtClean="0">
                <a:solidFill>
                  <a:schemeClr val="tx1"/>
                </a:solidFill>
                <a:latin typeface="+mj-ea"/>
                <a:ea typeface="+mj-ea"/>
              </a:rPr>
              <a:t>19</a:t>
            </a:r>
            <a:r>
              <a:rPr lang="ja-JP" altLang="en-US" sz="1200" dirty="0" err="1">
                <a:solidFill>
                  <a:schemeClr val="tx1"/>
                </a:solidFill>
                <a:latin typeface="+mj-ea"/>
                <a:ea typeface="+mj-ea"/>
              </a:rPr>
              <a:t>、</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条の</a:t>
            </a:r>
            <a:r>
              <a:rPr lang="en-US" altLang="ja-JP" sz="1200" dirty="0" smtClean="0">
                <a:solidFill>
                  <a:schemeClr val="tx1"/>
                </a:solidFill>
                <a:latin typeface="+mj-ea"/>
                <a:ea typeface="+mj-ea"/>
              </a:rPr>
              <a:t>20</a:t>
            </a:r>
            <a:r>
              <a:rPr lang="ja-JP" altLang="en-US" sz="1200" dirty="0" smtClean="0">
                <a:solidFill>
                  <a:schemeClr val="tx1"/>
                </a:solidFill>
                <a:latin typeface="+mj-ea"/>
                <a:ea typeface="+mj-ea"/>
              </a:rPr>
              <a:t>）</a:t>
            </a:r>
            <a:endParaRPr lang="en-US" altLang="ja-JP" sz="1200" dirty="0" smtClean="0">
              <a:solidFill>
                <a:schemeClr val="tx1"/>
              </a:solidFill>
              <a:latin typeface="+mj-ea"/>
              <a:ea typeface="+mj-ea"/>
            </a:endParaRPr>
          </a:p>
        </p:txBody>
      </p:sp>
      <p:sp>
        <p:nvSpPr>
          <p:cNvPr id="35" name="下矢印 34"/>
          <p:cNvSpPr/>
          <p:nvPr/>
        </p:nvSpPr>
        <p:spPr bwMode="auto">
          <a:xfrm>
            <a:off x="477560" y="3274525"/>
            <a:ext cx="246543" cy="298491"/>
          </a:xfrm>
          <a:prstGeom prst="downArrow">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36" name="下矢印 35"/>
          <p:cNvSpPr/>
          <p:nvPr/>
        </p:nvSpPr>
        <p:spPr bwMode="auto">
          <a:xfrm>
            <a:off x="4440317" y="4693807"/>
            <a:ext cx="222349" cy="412863"/>
          </a:xfrm>
          <a:prstGeom prst="downArrow">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37" name="テキスト ボックス 36"/>
          <p:cNvSpPr txBox="1"/>
          <p:nvPr/>
        </p:nvSpPr>
        <p:spPr>
          <a:xfrm>
            <a:off x="344972" y="6084585"/>
            <a:ext cx="8424935" cy="584775"/>
          </a:xfrm>
          <a:prstGeom prst="rect">
            <a:avLst/>
          </a:prstGeom>
          <a:solidFill>
            <a:srgbClr val="FFFF00"/>
          </a:solidFill>
          <a:ln>
            <a:solidFill>
              <a:schemeClr val="tx1"/>
            </a:solidFill>
          </a:ln>
        </p:spPr>
        <p:txBody>
          <a:bodyPr wrap="square" rtlCol="0">
            <a:spAutoFit/>
          </a:bodyPr>
          <a:lstStyle/>
          <a:p>
            <a:pPr algn="l"/>
            <a:r>
              <a:rPr lang="ja-JP" altLang="en-US" sz="1600" dirty="0" smtClean="0">
                <a:solidFill>
                  <a:schemeClr val="tx1"/>
                </a:solidFill>
                <a:latin typeface="+mj-ea"/>
                <a:ea typeface="+mj-ea"/>
              </a:rPr>
              <a:t>特定粉</a:t>
            </a:r>
            <a:r>
              <a:rPr lang="ja-JP" altLang="en-US" sz="1600" dirty="0" err="1" smtClean="0">
                <a:solidFill>
                  <a:schemeClr val="tx1"/>
                </a:solidFill>
                <a:latin typeface="+mj-ea"/>
                <a:ea typeface="+mj-ea"/>
              </a:rPr>
              <a:t>じん排</a:t>
            </a:r>
            <a:r>
              <a:rPr lang="ja-JP" altLang="en-US" sz="1600" dirty="0" smtClean="0">
                <a:solidFill>
                  <a:schemeClr val="tx1"/>
                </a:solidFill>
                <a:latin typeface="+mj-ea"/>
                <a:ea typeface="+mj-ea"/>
              </a:rPr>
              <a:t>出等作業の</a:t>
            </a:r>
            <a:r>
              <a:rPr lang="ja-JP" altLang="en-US" sz="1600" dirty="0" smtClean="0">
                <a:solidFill>
                  <a:srgbClr val="FF0000"/>
                </a:solidFill>
                <a:latin typeface="+mj-ea"/>
                <a:ea typeface="+mj-ea"/>
              </a:rPr>
              <a:t>記録の作成、保存</a:t>
            </a:r>
            <a:r>
              <a:rPr lang="ja-JP" altLang="en-US" sz="1600" dirty="0" smtClean="0">
                <a:solidFill>
                  <a:schemeClr val="tx1"/>
                </a:solidFill>
                <a:latin typeface="+mj-ea"/>
                <a:ea typeface="+mj-ea"/>
              </a:rPr>
              <a:t>（元請、自主施工者）　</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条の</a:t>
            </a:r>
            <a:r>
              <a:rPr lang="en-US" altLang="ja-JP" sz="1200" dirty="0">
                <a:solidFill>
                  <a:schemeClr val="tx1"/>
                </a:solidFill>
                <a:latin typeface="+mj-ea"/>
                <a:ea typeface="+mj-ea"/>
              </a:rPr>
              <a:t>23</a:t>
            </a:r>
            <a:r>
              <a:rPr lang="ja-JP" altLang="en-US" sz="1200" dirty="0" smtClean="0">
                <a:solidFill>
                  <a:schemeClr val="tx1"/>
                </a:solidFill>
                <a:latin typeface="+mj-ea"/>
                <a:ea typeface="+mj-ea"/>
              </a:rPr>
              <a:t>第</a:t>
            </a:r>
            <a:r>
              <a:rPr lang="en-US" altLang="ja-JP" sz="1200" dirty="0">
                <a:solidFill>
                  <a:schemeClr val="tx1"/>
                </a:solidFill>
                <a:latin typeface="+mj-ea"/>
                <a:ea typeface="+mj-ea"/>
              </a:rPr>
              <a:t>1</a:t>
            </a:r>
            <a:r>
              <a:rPr lang="ja-JP" altLang="en-US" sz="1200" dirty="0" smtClean="0">
                <a:solidFill>
                  <a:schemeClr val="tx1"/>
                </a:solidFill>
                <a:latin typeface="+mj-ea"/>
                <a:ea typeface="+mj-ea"/>
              </a:rPr>
              <a:t>項、第</a:t>
            </a:r>
            <a:r>
              <a:rPr lang="en-US" altLang="ja-JP" sz="1200" dirty="0" smtClean="0">
                <a:solidFill>
                  <a:schemeClr val="tx1"/>
                </a:solidFill>
                <a:latin typeface="+mj-ea"/>
                <a:ea typeface="+mj-ea"/>
              </a:rPr>
              <a:t>2</a:t>
            </a:r>
            <a:r>
              <a:rPr lang="ja-JP" altLang="en-US" sz="1200" dirty="0" smtClean="0">
                <a:solidFill>
                  <a:schemeClr val="tx1"/>
                </a:solidFill>
                <a:latin typeface="+mj-ea"/>
                <a:ea typeface="+mj-ea"/>
              </a:rPr>
              <a:t>項）</a:t>
            </a:r>
            <a:endParaRPr lang="en-US" altLang="ja-JP" sz="1200" dirty="0" smtClean="0">
              <a:solidFill>
                <a:schemeClr val="tx1"/>
              </a:solidFill>
              <a:latin typeface="+mj-ea"/>
              <a:ea typeface="+mj-ea"/>
            </a:endParaRPr>
          </a:p>
          <a:p>
            <a:pPr algn="l"/>
            <a:r>
              <a:rPr lang="ja-JP" altLang="en-US" sz="1600" dirty="0" smtClean="0">
                <a:solidFill>
                  <a:schemeClr val="tx1"/>
                </a:solidFill>
                <a:latin typeface="+mj-ea"/>
                <a:ea typeface="+mj-ea"/>
              </a:rPr>
              <a:t>作業終了後の</a:t>
            </a:r>
            <a:r>
              <a:rPr lang="ja-JP" altLang="en-US" sz="1600" dirty="0" smtClean="0">
                <a:solidFill>
                  <a:srgbClr val="FF0000"/>
                </a:solidFill>
                <a:latin typeface="+mj-ea"/>
                <a:ea typeface="+mj-ea"/>
              </a:rPr>
              <a:t>発注者への報告、報告書面の保存</a:t>
            </a:r>
            <a:r>
              <a:rPr lang="ja-JP" altLang="en-US" sz="1600" dirty="0" smtClean="0">
                <a:solidFill>
                  <a:schemeClr val="tx1"/>
                </a:solidFill>
                <a:latin typeface="+mj-ea"/>
                <a:ea typeface="+mj-ea"/>
              </a:rPr>
              <a:t>（元請）</a:t>
            </a:r>
            <a:r>
              <a:rPr lang="ja-JP" altLang="en-US" sz="1200" dirty="0" smtClean="0">
                <a:solidFill>
                  <a:schemeClr val="tx1"/>
                </a:solidFill>
                <a:latin typeface="+mj-ea"/>
                <a:ea typeface="+mj-ea"/>
              </a:rPr>
              <a:t>　（第</a:t>
            </a:r>
            <a:r>
              <a:rPr lang="en-US" altLang="ja-JP" sz="1200" dirty="0" smtClean="0">
                <a:solidFill>
                  <a:schemeClr val="tx1"/>
                </a:solidFill>
                <a:latin typeface="+mj-ea"/>
                <a:ea typeface="+mj-ea"/>
              </a:rPr>
              <a:t>18</a:t>
            </a:r>
            <a:r>
              <a:rPr lang="ja-JP" altLang="en-US" sz="1200" dirty="0">
                <a:solidFill>
                  <a:schemeClr val="tx1"/>
                </a:solidFill>
                <a:latin typeface="+mj-ea"/>
                <a:ea typeface="+mj-ea"/>
              </a:rPr>
              <a:t>条</a:t>
            </a:r>
            <a:r>
              <a:rPr lang="ja-JP" altLang="en-US" sz="1200" dirty="0" smtClean="0">
                <a:solidFill>
                  <a:schemeClr val="tx1"/>
                </a:solidFill>
                <a:latin typeface="+mj-ea"/>
                <a:ea typeface="+mj-ea"/>
              </a:rPr>
              <a:t>の</a:t>
            </a:r>
            <a:r>
              <a:rPr lang="en-US" altLang="ja-JP" sz="1200" dirty="0" smtClean="0">
                <a:solidFill>
                  <a:schemeClr val="tx1"/>
                </a:solidFill>
                <a:latin typeface="+mj-ea"/>
                <a:ea typeface="+mj-ea"/>
              </a:rPr>
              <a:t>23</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1</a:t>
            </a:r>
            <a:r>
              <a:rPr lang="ja-JP" altLang="en-US" sz="1200" dirty="0" smtClean="0">
                <a:solidFill>
                  <a:schemeClr val="tx1"/>
                </a:solidFill>
                <a:latin typeface="+mj-ea"/>
                <a:ea typeface="+mj-ea"/>
              </a:rPr>
              <a:t>項）</a:t>
            </a:r>
            <a:endParaRPr lang="en-US" altLang="ja-JP" sz="1200" dirty="0" smtClean="0">
              <a:solidFill>
                <a:schemeClr val="tx1"/>
              </a:solidFill>
              <a:latin typeface="+mj-ea"/>
              <a:ea typeface="+mj-ea"/>
            </a:endParaRPr>
          </a:p>
        </p:txBody>
      </p:sp>
      <p:sp>
        <p:nvSpPr>
          <p:cNvPr id="38" name="下矢印 37"/>
          <p:cNvSpPr/>
          <p:nvPr/>
        </p:nvSpPr>
        <p:spPr bwMode="auto">
          <a:xfrm>
            <a:off x="4469470" y="5777457"/>
            <a:ext cx="211860" cy="244579"/>
          </a:xfrm>
          <a:prstGeom prst="downArrow">
            <a:avLst/>
          </a:prstGeom>
          <a:solidFill>
            <a:schemeClr val="tx1"/>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10857759"/>
      </p:ext>
    </p:extLst>
  </p:cSld>
  <p:clrMapOvr>
    <a:masterClrMapping/>
  </p:clrMapOvr>
  <mc:AlternateContent xmlns:mc="http://schemas.openxmlformats.org/markup-compatibility/2006" xmlns:p14="http://schemas.microsoft.com/office/powerpoint/2010/main">
    <mc:Choice Requires="p14">
      <p:transition spd="slow" p14:dur="2000" advTm="115654"/>
    </mc:Choice>
    <mc:Fallback xmlns="">
      <p:transition spd="slow" advTm="115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95884" y="6249620"/>
            <a:ext cx="2133600" cy="476251"/>
          </a:xfrm>
        </p:spPr>
        <p:txBody>
          <a:bodyPr/>
          <a:lstStyle/>
          <a:p>
            <a:fld id="{2AA345FF-F491-48AC-8FD0-B249C49F2375}" type="slidenum">
              <a:rPr kumimoji="1" lang="ja-JP" altLang="en-US" smtClean="0">
                <a:latin typeface="+mj-ea"/>
                <a:ea typeface="+mj-ea"/>
              </a:rPr>
              <a:t>6</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584775"/>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dirty="0" smtClean="0">
                <a:latin typeface="+mj-ea"/>
                <a:ea typeface="+mj-ea"/>
                <a:cs typeface="メイリオ" pitchFamily="50" charset="-128"/>
              </a:rPr>
              <a:t>　改正後の解体等工事に係る規制概要</a:t>
            </a:r>
            <a:endParaRPr lang="en-US" altLang="ja-JP" dirty="0" smtClean="0">
              <a:latin typeface="+mj-ea"/>
              <a:ea typeface="+mj-ea"/>
            </a:endParaRPr>
          </a:p>
        </p:txBody>
      </p:sp>
      <p:sp>
        <p:nvSpPr>
          <p:cNvPr id="9" name="テキスト ボックス 8"/>
          <p:cNvSpPr txBox="1"/>
          <p:nvPr/>
        </p:nvSpPr>
        <p:spPr>
          <a:xfrm>
            <a:off x="4218157" y="599484"/>
            <a:ext cx="707685" cy="338554"/>
          </a:xfrm>
          <a:prstGeom prst="rect">
            <a:avLst/>
          </a:prstGeom>
          <a:noFill/>
          <a:ln>
            <a:solidFill>
              <a:schemeClr val="bg1">
                <a:lumMod val="85000"/>
              </a:schemeClr>
            </a:solidFill>
          </a:ln>
        </p:spPr>
        <p:txBody>
          <a:bodyPr wrap="square" rtlCol="0">
            <a:spAutoFit/>
          </a:bodyPr>
          <a:lstStyle/>
          <a:p>
            <a:r>
              <a:rPr lang="ja-JP" altLang="en-US" sz="1600" dirty="0" smtClean="0">
                <a:solidFill>
                  <a:schemeClr val="bg1">
                    <a:lumMod val="85000"/>
                  </a:schemeClr>
                </a:solidFill>
                <a:latin typeface="+mj-ea"/>
                <a:ea typeface="+mj-ea"/>
              </a:rPr>
              <a:t>発注</a:t>
            </a:r>
            <a:endParaRPr lang="en-US" altLang="ja-JP" sz="1600" dirty="0" smtClean="0">
              <a:solidFill>
                <a:schemeClr val="bg1">
                  <a:lumMod val="85000"/>
                </a:schemeClr>
              </a:solidFill>
              <a:latin typeface="+mj-ea"/>
              <a:ea typeface="+mj-ea"/>
            </a:endParaRPr>
          </a:p>
        </p:txBody>
      </p:sp>
      <p:sp>
        <p:nvSpPr>
          <p:cNvPr id="6" name="テキスト ボックス 5"/>
          <p:cNvSpPr txBox="1"/>
          <p:nvPr/>
        </p:nvSpPr>
        <p:spPr>
          <a:xfrm>
            <a:off x="349043" y="1164153"/>
            <a:ext cx="8424935" cy="338554"/>
          </a:xfrm>
          <a:prstGeom prst="rect">
            <a:avLst/>
          </a:prstGeom>
          <a:noFill/>
          <a:ln>
            <a:solidFill>
              <a:schemeClr val="tx1"/>
            </a:solidFill>
          </a:ln>
        </p:spPr>
        <p:txBody>
          <a:bodyPr wrap="square" rtlCol="0">
            <a:spAutoFit/>
          </a:bodyPr>
          <a:lstStyle/>
          <a:p>
            <a:pPr algn="l"/>
            <a:r>
              <a:rPr lang="ja-JP" altLang="en-US" sz="1600" dirty="0">
                <a:solidFill>
                  <a:schemeClr val="tx1"/>
                </a:solidFill>
                <a:latin typeface="+mj-ea"/>
                <a:ea typeface="+mj-ea"/>
              </a:rPr>
              <a:t>事前</a:t>
            </a:r>
            <a:r>
              <a:rPr lang="ja-JP" altLang="en-US" sz="1600" dirty="0" smtClean="0">
                <a:solidFill>
                  <a:schemeClr val="tx1"/>
                </a:solidFill>
                <a:latin typeface="+mj-ea"/>
                <a:ea typeface="+mj-ea"/>
              </a:rPr>
              <a:t>調査（特定建築材料の使用の有無）（元請又は自主施工者）</a:t>
            </a:r>
            <a:r>
              <a:rPr lang="ja-JP" altLang="en-US" sz="1200" dirty="0" smtClean="0">
                <a:solidFill>
                  <a:schemeClr val="tx1"/>
                </a:solidFill>
                <a:latin typeface="+mj-ea"/>
                <a:ea typeface="+mj-ea"/>
              </a:rPr>
              <a:t>　（第</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条の</a:t>
            </a:r>
            <a:r>
              <a:rPr lang="en-US" altLang="ja-JP" sz="1200" dirty="0" smtClean="0">
                <a:solidFill>
                  <a:schemeClr val="tx1"/>
                </a:solidFill>
                <a:latin typeface="+mj-ea"/>
                <a:ea typeface="+mj-ea"/>
              </a:rPr>
              <a:t>15</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1</a:t>
            </a:r>
            <a:r>
              <a:rPr lang="ja-JP" altLang="en-US" sz="1200" dirty="0" smtClean="0">
                <a:solidFill>
                  <a:schemeClr val="tx1"/>
                </a:solidFill>
                <a:latin typeface="+mj-ea"/>
                <a:ea typeface="+mj-ea"/>
              </a:rPr>
              <a:t>項、第</a:t>
            </a:r>
            <a:r>
              <a:rPr lang="en-US" altLang="ja-JP" sz="1200" dirty="0" smtClean="0">
                <a:solidFill>
                  <a:schemeClr val="tx1"/>
                </a:solidFill>
                <a:latin typeface="+mj-ea"/>
                <a:ea typeface="+mj-ea"/>
              </a:rPr>
              <a:t>4</a:t>
            </a:r>
            <a:r>
              <a:rPr lang="ja-JP" altLang="en-US" sz="1200" dirty="0">
                <a:solidFill>
                  <a:schemeClr val="tx1"/>
                </a:solidFill>
                <a:latin typeface="+mj-ea"/>
                <a:ea typeface="+mj-ea"/>
              </a:rPr>
              <a:t>項</a:t>
            </a:r>
            <a:r>
              <a:rPr lang="ja-JP" altLang="en-US" sz="1200" dirty="0" smtClean="0">
                <a:solidFill>
                  <a:schemeClr val="tx1"/>
                </a:solidFill>
                <a:latin typeface="+mj-ea"/>
                <a:ea typeface="+mj-ea"/>
              </a:rPr>
              <a:t>）</a:t>
            </a:r>
            <a:endParaRPr lang="en-US" altLang="ja-JP" sz="1200" dirty="0" smtClean="0">
              <a:solidFill>
                <a:schemeClr val="tx1"/>
              </a:solidFill>
              <a:latin typeface="+mj-ea"/>
              <a:ea typeface="+mj-ea"/>
            </a:endParaRPr>
          </a:p>
        </p:txBody>
      </p:sp>
      <p:sp>
        <p:nvSpPr>
          <p:cNvPr id="3" name="下矢印 2"/>
          <p:cNvSpPr/>
          <p:nvPr/>
        </p:nvSpPr>
        <p:spPr bwMode="auto">
          <a:xfrm>
            <a:off x="4443482" y="953536"/>
            <a:ext cx="222349" cy="216365"/>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26" name="テキスト ボックス 25"/>
          <p:cNvSpPr txBox="1"/>
          <p:nvPr/>
        </p:nvSpPr>
        <p:spPr>
          <a:xfrm>
            <a:off x="312794" y="1485290"/>
            <a:ext cx="3881804" cy="276999"/>
          </a:xfrm>
          <a:prstGeom prst="rect">
            <a:avLst/>
          </a:prstGeom>
          <a:noFill/>
          <a:ln>
            <a:noFill/>
          </a:ln>
        </p:spPr>
        <p:txBody>
          <a:bodyPr wrap="square" rtlCol="0">
            <a:spAutoFit/>
          </a:bodyPr>
          <a:lstStyle/>
          <a:p>
            <a:pPr algn="l"/>
            <a:r>
              <a:rPr lang="en-US" altLang="ja-JP" sz="1200" dirty="0" smtClean="0">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　特定建築材料（レベル１～３建材）あり＝特定工事</a:t>
            </a:r>
            <a:endParaRPr lang="en-US" altLang="ja-JP" sz="1200" dirty="0" smtClean="0">
              <a:solidFill>
                <a:schemeClr val="bg1">
                  <a:lumMod val="85000"/>
                </a:schemeClr>
              </a:solidFill>
              <a:latin typeface="+mj-ea"/>
              <a:ea typeface="+mj-ea"/>
            </a:endParaRPr>
          </a:p>
        </p:txBody>
      </p:sp>
      <p:sp>
        <p:nvSpPr>
          <p:cNvPr id="27" name="テキスト ボックス 26"/>
          <p:cNvSpPr txBox="1"/>
          <p:nvPr/>
        </p:nvSpPr>
        <p:spPr>
          <a:xfrm>
            <a:off x="339026" y="1828142"/>
            <a:ext cx="8424935" cy="338554"/>
          </a:xfrm>
          <a:prstGeom prst="rect">
            <a:avLst/>
          </a:prstGeom>
          <a:noFill/>
          <a:ln>
            <a:solidFill>
              <a:schemeClr val="bg1">
                <a:lumMod val="85000"/>
              </a:schemeClr>
            </a:solidFill>
          </a:ln>
        </p:spPr>
        <p:txBody>
          <a:bodyPr wrap="square" rtlCol="0">
            <a:spAutoFit/>
          </a:bodyPr>
          <a:lstStyle/>
          <a:p>
            <a:pPr algn="l"/>
            <a:r>
              <a:rPr lang="ja-JP" altLang="en-US" sz="1600" dirty="0">
                <a:solidFill>
                  <a:schemeClr val="bg1">
                    <a:lumMod val="85000"/>
                  </a:schemeClr>
                </a:solidFill>
                <a:latin typeface="+mj-ea"/>
                <a:ea typeface="+mj-ea"/>
              </a:rPr>
              <a:t>事前</a:t>
            </a:r>
            <a:r>
              <a:rPr lang="ja-JP" altLang="en-US" sz="1600" dirty="0" smtClean="0">
                <a:solidFill>
                  <a:schemeClr val="bg1">
                    <a:lumMod val="85000"/>
                  </a:schemeClr>
                </a:solidFill>
                <a:latin typeface="+mj-ea"/>
                <a:ea typeface="+mj-ea"/>
              </a:rPr>
              <a:t>調査結果・届出内容の発注者への説明</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p:txBody>
      </p:sp>
      <p:sp>
        <p:nvSpPr>
          <p:cNvPr id="28" name="下矢印 27"/>
          <p:cNvSpPr/>
          <p:nvPr/>
        </p:nvSpPr>
        <p:spPr bwMode="auto">
          <a:xfrm>
            <a:off x="4440316" y="1592746"/>
            <a:ext cx="222349" cy="216365"/>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29" name="テキスト ボックス 28"/>
          <p:cNvSpPr txBox="1"/>
          <p:nvPr/>
        </p:nvSpPr>
        <p:spPr>
          <a:xfrm>
            <a:off x="349042" y="2898121"/>
            <a:ext cx="4943038" cy="338554"/>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都道府県への届出（発注者、自主施工者）　</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17</a:t>
            </a:r>
            <a:r>
              <a:rPr lang="ja-JP" altLang="en-US" sz="1200" dirty="0" smtClean="0">
                <a:solidFill>
                  <a:schemeClr val="bg1">
                    <a:lumMod val="85000"/>
                  </a:schemeClr>
                </a:solidFill>
                <a:latin typeface="+mj-ea"/>
                <a:ea typeface="+mj-ea"/>
              </a:rPr>
              <a:t>）</a:t>
            </a:r>
            <a:endParaRPr lang="en-US" altLang="ja-JP" sz="1200" dirty="0" smtClean="0">
              <a:solidFill>
                <a:schemeClr val="bg1">
                  <a:lumMod val="85000"/>
                </a:schemeClr>
              </a:solidFill>
              <a:latin typeface="+mj-ea"/>
              <a:ea typeface="+mj-ea"/>
            </a:endParaRPr>
          </a:p>
        </p:txBody>
      </p:sp>
      <p:sp>
        <p:nvSpPr>
          <p:cNvPr id="30" name="テキスト ボックス 29"/>
          <p:cNvSpPr txBox="1"/>
          <p:nvPr/>
        </p:nvSpPr>
        <p:spPr>
          <a:xfrm>
            <a:off x="349043" y="3575918"/>
            <a:ext cx="8424935" cy="1077218"/>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事前調査結果の</a:t>
            </a:r>
            <a:endParaRPr lang="en-US" altLang="ja-JP" sz="1600" dirty="0" smtClean="0">
              <a:solidFill>
                <a:schemeClr val="bg1">
                  <a:lumMod val="85000"/>
                </a:schemeClr>
              </a:solidFill>
              <a:latin typeface="+mj-ea"/>
              <a:ea typeface="+mj-ea"/>
            </a:endParaRPr>
          </a:p>
          <a:p>
            <a:pPr algn="l"/>
            <a:r>
              <a:rPr lang="ja-JP" altLang="en-US" sz="1600" dirty="0">
                <a:solidFill>
                  <a:schemeClr val="bg1">
                    <a:lumMod val="85000"/>
                  </a:schemeClr>
                </a:solidFill>
                <a:latin typeface="+mj-ea"/>
                <a:ea typeface="+mj-ea"/>
              </a:rPr>
              <a:t>　</a:t>
            </a:r>
            <a:r>
              <a:rPr lang="ja-JP" altLang="en-US" sz="1600" dirty="0" smtClean="0">
                <a:solidFill>
                  <a:schemeClr val="bg1">
                    <a:lumMod val="85000"/>
                  </a:schemeClr>
                </a:solidFill>
                <a:latin typeface="+mj-ea"/>
                <a:ea typeface="+mj-ea"/>
              </a:rPr>
              <a:t>・記録の作成、保存（元請、自主施工者）</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a:solidFill>
                  <a:schemeClr val="bg1">
                    <a:lumMod val="85000"/>
                  </a:schemeClr>
                </a:solidFill>
                <a:latin typeface="+mj-ea"/>
                <a:ea typeface="+mj-ea"/>
              </a:rPr>
              <a:t>3</a:t>
            </a:r>
            <a:r>
              <a:rPr lang="ja-JP" altLang="en-US" sz="1200" dirty="0" smtClean="0">
                <a:solidFill>
                  <a:schemeClr val="bg1">
                    <a:lumMod val="85000"/>
                  </a:schemeClr>
                </a:solidFill>
                <a:latin typeface="+mj-ea"/>
                <a:ea typeface="+mj-ea"/>
              </a:rPr>
              <a:t>項、第</a:t>
            </a:r>
            <a:r>
              <a:rPr lang="en-US" altLang="ja-JP" sz="1200" dirty="0" smtClean="0">
                <a:solidFill>
                  <a:schemeClr val="bg1">
                    <a:lumMod val="85000"/>
                  </a:schemeClr>
                </a:solidFill>
                <a:latin typeface="+mj-ea"/>
                <a:ea typeface="+mj-ea"/>
              </a:rPr>
              <a:t>4</a:t>
            </a:r>
            <a:r>
              <a:rPr lang="ja-JP" altLang="en-US" sz="1200" dirty="0" smtClean="0">
                <a:solidFill>
                  <a:schemeClr val="bg1">
                    <a:lumMod val="85000"/>
                  </a:schemeClr>
                </a:solidFill>
                <a:latin typeface="+mj-ea"/>
                <a:ea typeface="+mj-ea"/>
              </a:rPr>
              <a:t>項）</a:t>
            </a:r>
            <a:endParaRPr lang="en-US" altLang="ja-JP" sz="1200" dirty="0">
              <a:solidFill>
                <a:schemeClr val="bg1">
                  <a:lumMod val="85000"/>
                </a:schemeClr>
              </a:solidFill>
              <a:latin typeface="+mj-ea"/>
              <a:ea typeface="+mj-ea"/>
            </a:endParaRPr>
          </a:p>
          <a:p>
            <a:pPr algn="l"/>
            <a:r>
              <a:rPr lang="ja-JP" altLang="en-US" sz="1600" dirty="0" smtClean="0">
                <a:solidFill>
                  <a:schemeClr val="bg1">
                    <a:lumMod val="85000"/>
                  </a:schemeClr>
                </a:solidFill>
                <a:latin typeface="+mj-ea"/>
                <a:ea typeface="+mj-ea"/>
              </a:rPr>
              <a:t>　・都道府県知事への報告（元請、自主施工者）</a:t>
            </a:r>
            <a:r>
              <a:rPr lang="ja-JP" altLang="en-US" sz="1200" dirty="0">
                <a:solidFill>
                  <a:schemeClr val="bg1">
                    <a:lumMod val="85000"/>
                  </a:schemeClr>
                </a:solidFill>
                <a:latin typeface="+mj-ea"/>
              </a:rPr>
              <a:t>　（第</a:t>
            </a:r>
            <a:r>
              <a:rPr lang="en-US" altLang="ja-JP" sz="1200" dirty="0">
                <a:solidFill>
                  <a:schemeClr val="bg1">
                    <a:lumMod val="85000"/>
                  </a:schemeClr>
                </a:solidFill>
                <a:latin typeface="+mj-ea"/>
              </a:rPr>
              <a:t>18</a:t>
            </a:r>
            <a:r>
              <a:rPr lang="ja-JP" altLang="en-US" sz="1200" dirty="0">
                <a:solidFill>
                  <a:schemeClr val="bg1">
                    <a:lumMod val="85000"/>
                  </a:schemeClr>
                </a:solidFill>
                <a:latin typeface="+mj-ea"/>
              </a:rPr>
              <a:t>条の</a:t>
            </a:r>
            <a:r>
              <a:rPr lang="en-US" altLang="ja-JP" sz="1200" dirty="0">
                <a:solidFill>
                  <a:schemeClr val="bg1">
                    <a:lumMod val="85000"/>
                  </a:schemeClr>
                </a:solidFill>
                <a:latin typeface="+mj-ea"/>
              </a:rPr>
              <a:t>15</a:t>
            </a:r>
            <a:r>
              <a:rPr lang="ja-JP" altLang="en-US" sz="1200" dirty="0" smtClean="0">
                <a:solidFill>
                  <a:schemeClr val="bg1">
                    <a:lumMod val="85000"/>
                  </a:schemeClr>
                </a:solidFill>
                <a:latin typeface="+mj-ea"/>
              </a:rPr>
              <a:t>第</a:t>
            </a:r>
            <a:r>
              <a:rPr lang="en-US" altLang="ja-JP" sz="1200" dirty="0">
                <a:solidFill>
                  <a:schemeClr val="bg1">
                    <a:lumMod val="85000"/>
                  </a:schemeClr>
                </a:solidFill>
                <a:latin typeface="+mj-ea"/>
              </a:rPr>
              <a:t>6</a:t>
            </a:r>
            <a:r>
              <a:rPr lang="ja-JP" altLang="en-US" sz="1200" dirty="0" smtClean="0">
                <a:solidFill>
                  <a:schemeClr val="bg1">
                    <a:lumMod val="85000"/>
                  </a:schemeClr>
                </a:solidFill>
                <a:latin typeface="+mj-ea"/>
              </a:rPr>
              <a:t>項）</a:t>
            </a:r>
            <a:endParaRPr lang="en-US" altLang="ja-JP" sz="1200" dirty="0" smtClean="0">
              <a:solidFill>
                <a:schemeClr val="bg1">
                  <a:lumMod val="85000"/>
                </a:schemeClr>
              </a:solidFill>
              <a:latin typeface="+mj-ea"/>
            </a:endParaRPr>
          </a:p>
          <a:p>
            <a:pPr algn="l"/>
            <a:r>
              <a:rPr lang="ja-JP" altLang="en-US" sz="1600" dirty="0">
                <a:solidFill>
                  <a:schemeClr val="bg1">
                    <a:lumMod val="85000"/>
                  </a:schemeClr>
                </a:solidFill>
                <a:latin typeface="+mj-ea"/>
              </a:rPr>
              <a:t>　</a:t>
            </a:r>
            <a:r>
              <a:rPr lang="ja-JP" altLang="en-US" sz="1600" dirty="0" smtClean="0">
                <a:solidFill>
                  <a:schemeClr val="bg1">
                    <a:lumMod val="85000"/>
                  </a:schemeClr>
                </a:solidFill>
                <a:latin typeface="+mj-ea"/>
              </a:rPr>
              <a:t>・下請負人への説明（元請）</a:t>
            </a:r>
            <a:r>
              <a:rPr lang="ja-JP" altLang="en-US" sz="1200" dirty="0">
                <a:solidFill>
                  <a:schemeClr val="bg1">
                    <a:lumMod val="85000"/>
                  </a:schemeClr>
                </a:solidFill>
                <a:latin typeface="+mj-ea"/>
              </a:rPr>
              <a:t>　（第</a:t>
            </a:r>
            <a:r>
              <a:rPr lang="en-US" altLang="ja-JP" sz="1200" dirty="0">
                <a:solidFill>
                  <a:schemeClr val="bg1">
                    <a:lumMod val="85000"/>
                  </a:schemeClr>
                </a:solidFill>
                <a:latin typeface="+mj-ea"/>
              </a:rPr>
              <a:t>18</a:t>
            </a:r>
            <a:r>
              <a:rPr lang="ja-JP" altLang="en-US" sz="1200" dirty="0">
                <a:solidFill>
                  <a:schemeClr val="bg1">
                    <a:lumMod val="85000"/>
                  </a:schemeClr>
                </a:solidFill>
                <a:latin typeface="+mj-ea"/>
              </a:rPr>
              <a:t>条の</a:t>
            </a:r>
            <a:r>
              <a:rPr lang="en-US" altLang="ja-JP" sz="1200" dirty="0" smtClean="0">
                <a:solidFill>
                  <a:schemeClr val="bg1">
                    <a:lumMod val="85000"/>
                  </a:schemeClr>
                </a:solidFill>
                <a:latin typeface="+mj-ea"/>
              </a:rPr>
              <a:t>16</a:t>
            </a:r>
            <a:r>
              <a:rPr lang="ja-JP" altLang="en-US" sz="1200" dirty="0" smtClean="0">
                <a:solidFill>
                  <a:schemeClr val="bg1">
                    <a:lumMod val="85000"/>
                  </a:schemeClr>
                </a:solidFill>
                <a:latin typeface="+mj-ea"/>
              </a:rPr>
              <a:t>第</a:t>
            </a:r>
            <a:r>
              <a:rPr lang="en-US" altLang="ja-JP" sz="1200" dirty="0" smtClean="0">
                <a:solidFill>
                  <a:schemeClr val="bg1">
                    <a:lumMod val="85000"/>
                  </a:schemeClr>
                </a:solidFill>
                <a:latin typeface="+mj-ea"/>
              </a:rPr>
              <a:t>3</a:t>
            </a:r>
            <a:r>
              <a:rPr lang="ja-JP" altLang="en-US" sz="1200" dirty="0" smtClean="0">
                <a:solidFill>
                  <a:schemeClr val="bg1">
                    <a:lumMod val="85000"/>
                  </a:schemeClr>
                </a:solidFill>
                <a:latin typeface="+mj-ea"/>
              </a:rPr>
              <a:t>項）</a:t>
            </a:r>
            <a:endParaRPr lang="en-US" altLang="ja-JP" sz="1200" dirty="0">
              <a:solidFill>
                <a:schemeClr val="bg1">
                  <a:lumMod val="85000"/>
                </a:schemeClr>
              </a:solidFill>
              <a:latin typeface="+mj-ea"/>
            </a:endParaRPr>
          </a:p>
        </p:txBody>
      </p:sp>
      <p:sp>
        <p:nvSpPr>
          <p:cNvPr id="31" name="下矢印 30"/>
          <p:cNvSpPr/>
          <p:nvPr/>
        </p:nvSpPr>
        <p:spPr bwMode="auto">
          <a:xfrm>
            <a:off x="6516216" y="2226284"/>
            <a:ext cx="360040" cy="1349634"/>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2" name="下矢印 31"/>
          <p:cNvSpPr/>
          <p:nvPr/>
        </p:nvSpPr>
        <p:spPr bwMode="auto">
          <a:xfrm>
            <a:off x="472079" y="2226284"/>
            <a:ext cx="270736" cy="646629"/>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3" name="テキスト ボックス 32"/>
          <p:cNvSpPr txBox="1"/>
          <p:nvPr/>
        </p:nvSpPr>
        <p:spPr>
          <a:xfrm>
            <a:off x="971600" y="2409790"/>
            <a:ext cx="4183027" cy="276999"/>
          </a:xfrm>
          <a:prstGeom prst="rect">
            <a:avLst/>
          </a:prstGeom>
          <a:noFill/>
          <a:ln>
            <a:noFill/>
          </a:ln>
        </p:spPr>
        <p:txBody>
          <a:bodyPr wrap="square" rtlCol="0">
            <a:spAutoFit/>
          </a:bodyPr>
          <a:lstStyle/>
          <a:p>
            <a:pPr algn="l"/>
            <a:r>
              <a:rPr lang="en-US" altLang="ja-JP" sz="1200" dirty="0" smtClean="0">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　届出対象特定工事（レベル１～２建材）に該当する場合</a:t>
            </a:r>
            <a:endParaRPr lang="en-US" altLang="ja-JP" sz="1200" dirty="0" smtClean="0">
              <a:solidFill>
                <a:schemeClr val="bg1">
                  <a:lumMod val="85000"/>
                </a:schemeClr>
              </a:solidFill>
              <a:latin typeface="+mj-ea"/>
              <a:ea typeface="+mj-ea"/>
            </a:endParaRPr>
          </a:p>
        </p:txBody>
      </p:sp>
      <p:sp>
        <p:nvSpPr>
          <p:cNvPr id="34" name="テキスト ボックス 33"/>
          <p:cNvSpPr txBox="1"/>
          <p:nvPr/>
        </p:nvSpPr>
        <p:spPr>
          <a:xfrm>
            <a:off x="339025" y="5106670"/>
            <a:ext cx="8424935" cy="584775"/>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事前調査結果の掲示（元請、自主施工者）　</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5</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a:p>
            <a:pPr algn="l"/>
            <a:r>
              <a:rPr lang="ja-JP" altLang="en-US" sz="1600" dirty="0">
                <a:solidFill>
                  <a:schemeClr val="bg1">
                    <a:lumMod val="85000"/>
                  </a:schemeClr>
                </a:solidFill>
                <a:latin typeface="+mj-ea"/>
                <a:ea typeface="+mj-ea"/>
              </a:rPr>
              <a:t>特定</a:t>
            </a:r>
            <a:r>
              <a:rPr lang="ja-JP" altLang="en-US" sz="1600" dirty="0" smtClean="0">
                <a:solidFill>
                  <a:schemeClr val="bg1">
                    <a:lumMod val="85000"/>
                  </a:schemeClr>
                </a:solidFill>
                <a:latin typeface="+mj-ea"/>
                <a:ea typeface="+mj-ea"/>
              </a:rPr>
              <a:t>粉</a:t>
            </a:r>
            <a:r>
              <a:rPr lang="ja-JP" altLang="en-US" sz="1600" dirty="0" err="1" smtClean="0">
                <a:solidFill>
                  <a:schemeClr val="bg1">
                    <a:lumMod val="85000"/>
                  </a:schemeClr>
                </a:solidFill>
                <a:latin typeface="+mj-ea"/>
                <a:ea typeface="+mj-ea"/>
              </a:rPr>
              <a:t>じん排</a:t>
            </a:r>
            <a:r>
              <a:rPr lang="ja-JP" altLang="en-US" sz="1600" dirty="0" smtClean="0">
                <a:solidFill>
                  <a:schemeClr val="bg1">
                    <a:lumMod val="85000"/>
                  </a:schemeClr>
                </a:solidFill>
                <a:latin typeface="+mj-ea"/>
                <a:ea typeface="+mj-ea"/>
              </a:rPr>
              <a:t>出等作業に係る作業基準の遵守（元請、下請、自主施工者）</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a:solidFill>
                  <a:schemeClr val="bg1">
                    <a:lumMod val="85000"/>
                  </a:schemeClr>
                </a:solidFill>
                <a:latin typeface="+mj-ea"/>
                <a:ea typeface="+mj-ea"/>
              </a:rPr>
              <a:t>条</a:t>
            </a:r>
            <a:r>
              <a:rPr lang="ja-JP" altLang="en-US" sz="1200" dirty="0" smtClean="0">
                <a:solidFill>
                  <a:schemeClr val="bg1">
                    <a:lumMod val="85000"/>
                  </a:schemeClr>
                </a:solidFill>
                <a:latin typeface="+mj-ea"/>
                <a:ea typeface="+mj-ea"/>
              </a:rPr>
              <a:t>の</a:t>
            </a:r>
            <a:r>
              <a:rPr lang="en-US" altLang="ja-JP" sz="1200" dirty="0" smtClean="0">
                <a:solidFill>
                  <a:schemeClr val="bg1">
                    <a:lumMod val="85000"/>
                  </a:schemeClr>
                </a:solidFill>
                <a:latin typeface="+mj-ea"/>
                <a:ea typeface="+mj-ea"/>
              </a:rPr>
              <a:t>19</a:t>
            </a:r>
            <a:r>
              <a:rPr lang="ja-JP" altLang="en-US" sz="1200" dirty="0" err="1">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20</a:t>
            </a:r>
            <a:r>
              <a:rPr lang="ja-JP" altLang="en-US" sz="1200" dirty="0" smtClean="0">
                <a:solidFill>
                  <a:schemeClr val="bg1">
                    <a:lumMod val="85000"/>
                  </a:schemeClr>
                </a:solidFill>
                <a:latin typeface="+mj-ea"/>
                <a:ea typeface="+mj-ea"/>
              </a:rPr>
              <a:t>）</a:t>
            </a:r>
            <a:endParaRPr lang="en-US" altLang="ja-JP" sz="1200" dirty="0" smtClean="0">
              <a:solidFill>
                <a:schemeClr val="bg1">
                  <a:lumMod val="85000"/>
                </a:schemeClr>
              </a:solidFill>
              <a:latin typeface="+mj-ea"/>
              <a:ea typeface="+mj-ea"/>
            </a:endParaRPr>
          </a:p>
        </p:txBody>
      </p:sp>
      <p:sp>
        <p:nvSpPr>
          <p:cNvPr id="35" name="下矢印 34"/>
          <p:cNvSpPr/>
          <p:nvPr/>
        </p:nvSpPr>
        <p:spPr bwMode="auto">
          <a:xfrm>
            <a:off x="477560" y="3274525"/>
            <a:ext cx="246543" cy="298491"/>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6" name="下矢印 35"/>
          <p:cNvSpPr/>
          <p:nvPr/>
        </p:nvSpPr>
        <p:spPr bwMode="auto">
          <a:xfrm>
            <a:off x="4440317" y="4693807"/>
            <a:ext cx="222349" cy="412863"/>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7" name="テキスト ボックス 36"/>
          <p:cNvSpPr txBox="1"/>
          <p:nvPr/>
        </p:nvSpPr>
        <p:spPr>
          <a:xfrm>
            <a:off x="344972" y="6084585"/>
            <a:ext cx="8424935" cy="584775"/>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特定粉</a:t>
            </a:r>
            <a:r>
              <a:rPr lang="ja-JP" altLang="en-US" sz="1600" dirty="0" err="1" smtClean="0">
                <a:solidFill>
                  <a:schemeClr val="bg1">
                    <a:lumMod val="85000"/>
                  </a:schemeClr>
                </a:solidFill>
                <a:latin typeface="+mj-ea"/>
                <a:ea typeface="+mj-ea"/>
              </a:rPr>
              <a:t>じん排</a:t>
            </a:r>
            <a:r>
              <a:rPr lang="ja-JP" altLang="en-US" sz="1600" dirty="0" smtClean="0">
                <a:solidFill>
                  <a:schemeClr val="bg1">
                    <a:lumMod val="85000"/>
                  </a:schemeClr>
                </a:solidFill>
                <a:latin typeface="+mj-ea"/>
                <a:ea typeface="+mj-ea"/>
              </a:rPr>
              <a:t>出等作業の記録の作成、保存（元請、自主施工者）　</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a:solidFill>
                  <a:schemeClr val="bg1">
                    <a:lumMod val="85000"/>
                  </a:schemeClr>
                </a:solidFill>
                <a:latin typeface="+mj-ea"/>
                <a:ea typeface="+mj-ea"/>
              </a:rPr>
              <a:t>23</a:t>
            </a:r>
            <a:r>
              <a:rPr lang="ja-JP" altLang="en-US" sz="1200" dirty="0" smtClean="0">
                <a:solidFill>
                  <a:schemeClr val="bg1">
                    <a:lumMod val="85000"/>
                  </a:schemeClr>
                </a:solidFill>
                <a:latin typeface="+mj-ea"/>
                <a:ea typeface="+mj-ea"/>
              </a:rPr>
              <a:t>第</a:t>
            </a:r>
            <a:r>
              <a:rPr lang="en-US" altLang="ja-JP" sz="1200" dirty="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項、第</a:t>
            </a:r>
            <a:r>
              <a:rPr lang="en-US" altLang="ja-JP" sz="1200" dirty="0" smtClean="0">
                <a:solidFill>
                  <a:schemeClr val="bg1">
                    <a:lumMod val="85000"/>
                  </a:schemeClr>
                </a:solidFill>
                <a:latin typeface="+mj-ea"/>
                <a:ea typeface="+mj-ea"/>
              </a:rPr>
              <a:t>2</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a:p>
            <a:pPr algn="l"/>
            <a:r>
              <a:rPr lang="ja-JP" altLang="en-US" sz="1600" dirty="0" smtClean="0">
                <a:solidFill>
                  <a:schemeClr val="bg1">
                    <a:lumMod val="85000"/>
                  </a:schemeClr>
                </a:solidFill>
                <a:latin typeface="+mj-ea"/>
                <a:ea typeface="+mj-ea"/>
              </a:rPr>
              <a:t>作業終了後の発注者への報告、報告書面の保存（元請）</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a:solidFill>
                  <a:schemeClr val="bg1">
                    <a:lumMod val="85000"/>
                  </a:schemeClr>
                </a:solidFill>
                <a:latin typeface="+mj-ea"/>
                <a:ea typeface="+mj-ea"/>
              </a:rPr>
              <a:t>条</a:t>
            </a:r>
            <a:r>
              <a:rPr lang="ja-JP" altLang="en-US" sz="1200" dirty="0" smtClean="0">
                <a:solidFill>
                  <a:schemeClr val="bg1">
                    <a:lumMod val="85000"/>
                  </a:schemeClr>
                </a:solidFill>
                <a:latin typeface="+mj-ea"/>
                <a:ea typeface="+mj-ea"/>
              </a:rPr>
              <a:t>の</a:t>
            </a:r>
            <a:r>
              <a:rPr lang="en-US" altLang="ja-JP" sz="1200" dirty="0" smtClean="0">
                <a:solidFill>
                  <a:schemeClr val="bg1">
                    <a:lumMod val="85000"/>
                  </a:schemeClr>
                </a:solidFill>
                <a:latin typeface="+mj-ea"/>
                <a:ea typeface="+mj-ea"/>
              </a:rPr>
              <a:t>23</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p:txBody>
      </p:sp>
      <p:sp>
        <p:nvSpPr>
          <p:cNvPr id="38" name="下矢印 37"/>
          <p:cNvSpPr/>
          <p:nvPr/>
        </p:nvSpPr>
        <p:spPr bwMode="auto">
          <a:xfrm>
            <a:off x="4469470" y="5777457"/>
            <a:ext cx="211860" cy="244579"/>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18673593"/>
      </p:ext>
    </p:extLst>
  </p:cSld>
  <p:clrMapOvr>
    <a:masterClrMapping/>
  </p:clrMapOvr>
  <mc:AlternateContent xmlns:mc="http://schemas.openxmlformats.org/markup-compatibility/2006" xmlns:p14="http://schemas.microsoft.com/office/powerpoint/2010/main">
    <mc:Choice Requires="p14">
      <p:transition spd="slow" p14:dur="2000" advTm="16184"/>
    </mc:Choice>
    <mc:Fallback xmlns="">
      <p:transition spd="slow" advTm="16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02896" y="6325706"/>
            <a:ext cx="2133600" cy="476250"/>
          </a:xfrm>
        </p:spPr>
        <p:txBody>
          <a:bodyPr/>
          <a:lstStyle/>
          <a:p>
            <a:fld id="{2AA345FF-F491-48AC-8FD0-B249C49F2375}" type="slidenum">
              <a:rPr kumimoji="1" lang="ja-JP" altLang="en-US" smtClean="0">
                <a:latin typeface="+mj-ea"/>
                <a:ea typeface="+mj-ea"/>
              </a:rPr>
              <a:t>7</a:t>
            </a:fld>
            <a:endParaRPr kumimoji="1" lang="ja-JP" altLang="en-US" dirty="0">
              <a:latin typeface="+mj-ea"/>
              <a:ea typeface="+mj-ea"/>
            </a:endParaRPr>
          </a:p>
        </p:txBody>
      </p:sp>
      <p:sp>
        <p:nvSpPr>
          <p:cNvPr id="9" name="テキスト ボックス 8"/>
          <p:cNvSpPr txBox="1"/>
          <p:nvPr/>
        </p:nvSpPr>
        <p:spPr>
          <a:xfrm>
            <a:off x="335923" y="332656"/>
            <a:ext cx="8424935" cy="1569660"/>
          </a:xfrm>
          <a:prstGeom prst="rect">
            <a:avLst/>
          </a:prstGeom>
          <a:solidFill>
            <a:schemeClr val="accent5"/>
          </a:solidFill>
          <a:ln>
            <a:solidFill>
              <a:schemeClr val="tx1"/>
            </a:solidFill>
          </a:ln>
        </p:spPr>
        <p:txBody>
          <a:bodyPr wrap="square" rtlCol="0">
            <a:spAutoFit/>
          </a:bodyPr>
          <a:lstStyle/>
          <a:p>
            <a:pPr algn="l"/>
            <a:r>
              <a:rPr lang="ja-JP" altLang="en-US" sz="1600" b="1" dirty="0" smtClean="0">
                <a:solidFill>
                  <a:schemeClr val="tx1"/>
                </a:solidFill>
                <a:latin typeface="+mj-ea"/>
                <a:ea typeface="+mj-ea"/>
              </a:rPr>
              <a:t>＜解体等工事に係る調査及び説明等＞</a:t>
            </a:r>
            <a:endParaRPr lang="en-US" altLang="ja-JP" sz="1600" b="1" dirty="0" smtClean="0">
              <a:solidFill>
                <a:schemeClr val="tx1"/>
              </a:solidFill>
              <a:latin typeface="+mj-ea"/>
              <a:ea typeface="+mj-ea"/>
            </a:endParaRPr>
          </a:p>
          <a:p>
            <a:pPr algn="l"/>
            <a:r>
              <a:rPr lang="ja-JP" altLang="en-US" sz="1600" dirty="0" smtClean="0">
                <a:solidFill>
                  <a:schemeClr val="tx1"/>
                </a:solidFill>
                <a:latin typeface="+mj-ea"/>
                <a:ea typeface="+mj-ea"/>
              </a:rPr>
              <a:t>解体等工事の元請業者は、当該解体工事が特定工事に該当するか否かについて、</a:t>
            </a:r>
            <a:r>
              <a:rPr lang="ja-JP" altLang="en-US" sz="1600" dirty="0" smtClean="0">
                <a:solidFill>
                  <a:srgbClr val="FF0000"/>
                </a:solidFill>
                <a:latin typeface="+mj-ea"/>
                <a:ea typeface="+mj-ea"/>
              </a:rPr>
              <a:t>設計図書その他の書面による調査、特定建築材料の有無の目視による調査その他の環境省令で定める方法</a:t>
            </a:r>
            <a:r>
              <a:rPr lang="ja-JP" altLang="en-US" sz="1600" dirty="0" smtClean="0">
                <a:solidFill>
                  <a:schemeClr val="tx1"/>
                </a:solidFill>
                <a:latin typeface="+mj-ea"/>
                <a:ea typeface="+mj-ea"/>
              </a:rPr>
              <a:t>による調査を行うとともに、当該解体等工事の発注者に対し、当該調査の結果、届出対象特定工事又はそれ以外の特定工事に係る事項等を記載した</a:t>
            </a:r>
            <a:r>
              <a:rPr lang="ja-JP" altLang="en-US" sz="1600" dirty="0" smtClean="0">
                <a:solidFill>
                  <a:srgbClr val="FF0000"/>
                </a:solidFill>
                <a:latin typeface="+mj-ea"/>
                <a:ea typeface="+mj-ea"/>
              </a:rPr>
              <a:t>書面を交付して説明</a:t>
            </a:r>
            <a:r>
              <a:rPr lang="ja-JP" altLang="en-US" sz="1600" dirty="0" smtClean="0">
                <a:solidFill>
                  <a:schemeClr val="tx1"/>
                </a:solidFill>
                <a:latin typeface="+mj-ea"/>
                <a:ea typeface="+mj-ea"/>
              </a:rPr>
              <a:t>しなければならない。</a:t>
            </a:r>
            <a:endParaRPr lang="en-US" altLang="ja-JP" sz="1600" dirty="0" smtClean="0">
              <a:solidFill>
                <a:schemeClr val="tx1"/>
              </a:solidFill>
              <a:latin typeface="+mj-ea"/>
              <a:ea typeface="+mj-ea"/>
            </a:endParaRPr>
          </a:p>
          <a:p>
            <a:pPr algn="r"/>
            <a:r>
              <a:rPr lang="ja-JP" altLang="en-US" sz="1600" dirty="0" smtClean="0">
                <a:solidFill>
                  <a:schemeClr val="tx1"/>
                </a:solidFill>
                <a:latin typeface="+mj-ea"/>
                <a:ea typeface="+mj-ea"/>
              </a:rPr>
              <a:t>（新法第</a:t>
            </a:r>
            <a:r>
              <a:rPr lang="en-US" altLang="ja-JP" sz="1600" dirty="0" smtClean="0">
                <a:solidFill>
                  <a:schemeClr val="tx1"/>
                </a:solidFill>
                <a:latin typeface="+mj-ea"/>
                <a:ea typeface="+mj-ea"/>
              </a:rPr>
              <a:t>18</a:t>
            </a:r>
            <a:r>
              <a:rPr lang="ja-JP" altLang="en-US" sz="1600" dirty="0" smtClean="0">
                <a:solidFill>
                  <a:schemeClr val="tx1"/>
                </a:solidFill>
                <a:latin typeface="+mj-ea"/>
                <a:ea typeface="+mj-ea"/>
              </a:rPr>
              <a:t>条の</a:t>
            </a:r>
            <a:r>
              <a:rPr lang="en-US" altLang="ja-JP" sz="1600" dirty="0" smtClean="0">
                <a:solidFill>
                  <a:schemeClr val="tx1"/>
                </a:solidFill>
                <a:latin typeface="+mj-ea"/>
                <a:ea typeface="+mj-ea"/>
              </a:rPr>
              <a:t>15</a:t>
            </a:r>
            <a:r>
              <a:rPr lang="ja-JP" altLang="en-US" sz="1600" dirty="0" smtClean="0">
                <a:solidFill>
                  <a:schemeClr val="tx1"/>
                </a:solidFill>
                <a:latin typeface="+mj-ea"/>
                <a:ea typeface="+mj-ea"/>
              </a:rPr>
              <a:t>関係）</a:t>
            </a:r>
            <a:endParaRPr lang="en-US" altLang="ja-JP" sz="1600" dirty="0" smtClean="0">
              <a:solidFill>
                <a:schemeClr val="tx1"/>
              </a:solidFill>
              <a:latin typeface="+mj-ea"/>
              <a:ea typeface="+mj-ea"/>
            </a:endParaRPr>
          </a:p>
        </p:txBody>
      </p:sp>
      <p:sp>
        <p:nvSpPr>
          <p:cNvPr id="22" name="テキスト ボックス 21"/>
          <p:cNvSpPr txBox="1"/>
          <p:nvPr/>
        </p:nvSpPr>
        <p:spPr>
          <a:xfrm>
            <a:off x="335923" y="1968414"/>
            <a:ext cx="8424935" cy="4647426"/>
          </a:xfrm>
          <a:prstGeom prst="rect">
            <a:avLst/>
          </a:prstGeom>
          <a:noFill/>
          <a:ln>
            <a:noFill/>
          </a:ln>
        </p:spPr>
        <p:txBody>
          <a:bodyPr wrap="square" rtlCol="0">
            <a:spAutoFit/>
          </a:bodyPr>
          <a:lstStyle/>
          <a:p>
            <a:pPr algn="l"/>
            <a:r>
              <a:rPr lang="ja-JP" altLang="en-US" sz="1600" dirty="0" smtClean="0">
                <a:solidFill>
                  <a:schemeClr val="tx1"/>
                </a:solidFill>
                <a:latin typeface="+mj-ea"/>
                <a:ea typeface="+mj-ea"/>
              </a:rPr>
              <a:t>□事前調査の方法（新規則第</a:t>
            </a:r>
            <a:r>
              <a:rPr lang="en-US" altLang="ja-JP" sz="1600" dirty="0" smtClean="0">
                <a:solidFill>
                  <a:schemeClr val="tx1"/>
                </a:solidFill>
                <a:latin typeface="+mj-ea"/>
                <a:ea typeface="+mj-ea"/>
              </a:rPr>
              <a:t>16</a:t>
            </a:r>
            <a:r>
              <a:rPr lang="ja-JP" altLang="en-US" sz="1600" dirty="0" smtClean="0">
                <a:solidFill>
                  <a:schemeClr val="tx1"/>
                </a:solidFill>
                <a:latin typeface="+mj-ea"/>
                <a:ea typeface="+mj-ea"/>
              </a:rPr>
              <a:t>条の</a:t>
            </a:r>
            <a:r>
              <a:rPr lang="en-US" altLang="ja-JP" sz="1600" dirty="0" smtClean="0">
                <a:solidFill>
                  <a:schemeClr val="tx1"/>
                </a:solidFill>
                <a:latin typeface="+mj-ea"/>
                <a:ea typeface="+mj-ea"/>
              </a:rPr>
              <a:t>5</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法第</a:t>
            </a:r>
            <a:r>
              <a:rPr lang="en-US" altLang="ja-JP" sz="1600" dirty="0" smtClean="0">
                <a:solidFill>
                  <a:schemeClr val="tx1"/>
                </a:solidFill>
                <a:latin typeface="+mj-ea"/>
                <a:ea typeface="+mj-ea"/>
              </a:rPr>
              <a:t>18</a:t>
            </a:r>
            <a:r>
              <a:rPr lang="ja-JP" altLang="en-US" sz="1600" dirty="0" smtClean="0">
                <a:solidFill>
                  <a:schemeClr val="tx1"/>
                </a:solidFill>
                <a:latin typeface="+mj-ea"/>
                <a:ea typeface="+mj-ea"/>
              </a:rPr>
              <a:t>条の</a:t>
            </a:r>
            <a:r>
              <a:rPr lang="en-US" altLang="ja-JP" sz="1600" dirty="0" smtClean="0">
                <a:solidFill>
                  <a:schemeClr val="tx1"/>
                </a:solidFill>
                <a:latin typeface="+mj-ea"/>
                <a:ea typeface="+mj-ea"/>
              </a:rPr>
              <a:t>15</a:t>
            </a:r>
            <a:r>
              <a:rPr lang="ja-JP" altLang="en-US" sz="1600" dirty="0" smtClean="0">
                <a:solidFill>
                  <a:schemeClr val="tx1"/>
                </a:solidFill>
                <a:latin typeface="+mj-ea"/>
                <a:ea typeface="+mj-ea"/>
              </a:rPr>
              <a:t>第</a:t>
            </a:r>
            <a:r>
              <a:rPr lang="en-US" altLang="ja-JP" sz="1600" dirty="0" smtClean="0">
                <a:solidFill>
                  <a:schemeClr val="tx1"/>
                </a:solidFill>
                <a:latin typeface="+mj-ea"/>
                <a:ea typeface="+mj-ea"/>
              </a:rPr>
              <a:t>1</a:t>
            </a:r>
            <a:r>
              <a:rPr lang="ja-JP" altLang="en-US" sz="1600" dirty="0" smtClean="0">
                <a:solidFill>
                  <a:schemeClr val="tx1"/>
                </a:solidFill>
                <a:latin typeface="+mj-ea"/>
                <a:ea typeface="+mj-ea"/>
              </a:rPr>
              <a:t>項の環境省令で定める方法は、次のとおりとする。</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一　設計図書その他の</a:t>
            </a:r>
            <a:r>
              <a:rPr lang="ja-JP" altLang="en-US" sz="1600" dirty="0" smtClean="0">
                <a:solidFill>
                  <a:srgbClr val="FF0000"/>
                </a:solidFill>
                <a:latin typeface="+mj-ea"/>
                <a:ea typeface="+mj-ea"/>
              </a:rPr>
              <a:t>書面による調査</a:t>
            </a:r>
            <a:r>
              <a:rPr lang="ja-JP" altLang="en-US" sz="1600" dirty="0" smtClean="0">
                <a:solidFill>
                  <a:schemeClr val="tx1"/>
                </a:solidFill>
                <a:latin typeface="+mj-ea"/>
                <a:ea typeface="+mj-ea"/>
              </a:rPr>
              <a:t>及び特定建築材料の有無の</a:t>
            </a:r>
            <a:r>
              <a:rPr lang="ja-JP" altLang="en-US" sz="1600" dirty="0" smtClean="0">
                <a:solidFill>
                  <a:srgbClr val="FF0000"/>
                </a:solidFill>
                <a:latin typeface="+mj-ea"/>
                <a:ea typeface="+mj-ea"/>
              </a:rPr>
              <a:t>目視による調査</a:t>
            </a:r>
            <a:r>
              <a:rPr lang="ja-JP" altLang="en-US" sz="1600" dirty="0" smtClean="0">
                <a:solidFill>
                  <a:schemeClr val="tx1"/>
                </a:solidFill>
                <a:latin typeface="+mj-ea"/>
                <a:ea typeface="+mj-ea"/>
              </a:rPr>
              <a:t>を行うこと。</a:t>
            </a:r>
            <a:endParaRPr lang="en-US" altLang="ja-JP" sz="1600" dirty="0" smtClean="0">
              <a:solidFill>
                <a:schemeClr val="tx1"/>
              </a:solidFill>
              <a:latin typeface="+mj-ea"/>
              <a:ea typeface="+mj-ea"/>
            </a:endParaRPr>
          </a:p>
          <a:p>
            <a:pPr algn="l"/>
            <a:r>
              <a:rPr lang="ja-JP" altLang="en-US" sz="1200" dirty="0" smtClean="0">
                <a:solidFill>
                  <a:schemeClr val="tx1"/>
                </a:solidFill>
                <a:latin typeface="+mj-ea"/>
                <a:ea typeface="+mj-ea"/>
              </a:rPr>
              <a:t>　　　　</a:t>
            </a:r>
            <a:r>
              <a:rPr lang="en-US" altLang="ja-JP" sz="1200" dirty="0" smtClean="0">
                <a:solidFill>
                  <a:schemeClr val="tx1"/>
                </a:solidFill>
                <a:latin typeface="+mj-ea"/>
                <a:ea typeface="+mj-ea"/>
              </a:rPr>
              <a:t>※</a:t>
            </a:r>
            <a:r>
              <a:rPr lang="ja-JP" altLang="en-US" sz="1200" dirty="0" smtClean="0">
                <a:solidFill>
                  <a:schemeClr val="tx1"/>
                </a:solidFill>
                <a:latin typeface="+mj-ea"/>
                <a:ea typeface="+mj-ea"/>
              </a:rPr>
              <a:t>解体等工事が平成</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年</a:t>
            </a:r>
            <a:r>
              <a:rPr lang="en-US" altLang="ja-JP" sz="1200" dirty="0" smtClean="0">
                <a:solidFill>
                  <a:schemeClr val="tx1"/>
                </a:solidFill>
                <a:latin typeface="+mj-ea"/>
                <a:ea typeface="+mj-ea"/>
              </a:rPr>
              <a:t>9</a:t>
            </a:r>
            <a:r>
              <a:rPr lang="ja-JP" altLang="en-US" sz="1200" dirty="0" smtClean="0">
                <a:solidFill>
                  <a:schemeClr val="tx1"/>
                </a:solidFill>
                <a:latin typeface="+mj-ea"/>
                <a:ea typeface="+mj-ea"/>
              </a:rPr>
              <a:t>月</a:t>
            </a:r>
            <a:r>
              <a:rPr lang="en-US" altLang="ja-JP" sz="1200" dirty="0" smtClean="0">
                <a:solidFill>
                  <a:schemeClr val="tx1"/>
                </a:solidFill>
                <a:latin typeface="+mj-ea"/>
                <a:ea typeface="+mj-ea"/>
              </a:rPr>
              <a:t>1</a:t>
            </a:r>
            <a:r>
              <a:rPr lang="ja-JP" altLang="en-US" sz="1200" dirty="0">
                <a:solidFill>
                  <a:schemeClr val="tx1"/>
                </a:solidFill>
                <a:latin typeface="+mj-ea"/>
                <a:ea typeface="+mj-ea"/>
              </a:rPr>
              <a:t>日以後に設置の工事に着手した建築物等を解体し、改造し、又は補修する</a:t>
            </a:r>
            <a:r>
              <a:rPr lang="ja-JP" altLang="en-US" sz="1200" dirty="0" smtClean="0">
                <a:solidFill>
                  <a:schemeClr val="tx1"/>
                </a:solidFill>
                <a:latin typeface="+mj-ea"/>
                <a:ea typeface="+mj-ea"/>
              </a:rPr>
              <a:t>作業を</a:t>
            </a:r>
            <a:r>
              <a:rPr lang="ja-JP" altLang="en-US" sz="1200" dirty="0">
                <a:solidFill>
                  <a:schemeClr val="tx1"/>
                </a:solidFill>
                <a:latin typeface="+mj-ea"/>
                <a:ea typeface="+mj-ea"/>
              </a:rPr>
              <a:t>伴う</a:t>
            </a:r>
            <a:r>
              <a:rPr lang="ja-JP" altLang="en-US" sz="1200" dirty="0" smtClean="0">
                <a:solidFill>
                  <a:schemeClr val="tx1"/>
                </a:solidFill>
                <a:latin typeface="+mj-ea"/>
                <a:ea typeface="+mj-ea"/>
              </a:rPr>
              <a:t>建設</a:t>
            </a:r>
            <a:endParaRPr lang="en-US" altLang="ja-JP" sz="1200" dirty="0" smtClean="0">
              <a:solidFill>
                <a:schemeClr val="tx1"/>
              </a:solidFill>
              <a:latin typeface="+mj-ea"/>
              <a:ea typeface="+mj-ea"/>
            </a:endParaRPr>
          </a:p>
          <a:p>
            <a:pPr algn="l"/>
            <a:r>
              <a:rPr lang="ja-JP" altLang="en-US" sz="1200" dirty="0">
                <a:solidFill>
                  <a:schemeClr val="tx1"/>
                </a:solidFill>
                <a:latin typeface="+mj-ea"/>
                <a:ea typeface="+mj-ea"/>
              </a:rPr>
              <a:t>　</a:t>
            </a:r>
            <a:r>
              <a:rPr lang="ja-JP" altLang="en-US" sz="1200" dirty="0" smtClean="0">
                <a:solidFill>
                  <a:schemeClr val="tx1"/>
                </a:solidFill>
                <a:latin typeface="+mj-ea"/>
                <a:ea typeface="+mj-ea"/>
              </a:rPr>
              <a:t>　　　　 工事</a:t>
            </a:r>
            <a:r>
              <a:rPr lang="ja-JP" altLang="en-US" sz="1200" dirty="0">
                <a:solidFill>
                  <a:schemeClr val="tx1"/>
                </a:solidFill>
                <a:latin typeface="+mj-ea"/>
                <a:ea typeface="+mj-ea"/>
              </a:rPr>
              <a:t>に該当することが設計図書等の書面により明らかである場合は、特定建築材料の有無の目視に</a:t>
            </a:r>
            <a:r>
              <a:rPr lang="ja-JP" altLang="en-US" sz="1200" dirty="0" smtClean="0">
                <a:solidFill>
                  <a:schemeClr val="tx1"/>
                </a:solidFill>
                <a:latin typeface="+mj-ea"/>
                <a:ea typeface="+mj-ea"/>
              </a:rPr>
              <a:t>よる調査</a:t>
            </a:r>
            <a:r>
              <a:rPr lang="ja-JP" altLang="en-US" sz="1200" dirty="0">
                <a:solidFill>
                  <a:schemeClr val="tx1"/>
                </a:solidFill>
                <a:latin typeface="+mj-ea"/>
                <a:ea typeface="+mj-ea"/>
              </a:rPr>
              <a:t>は</a:t>
            </a:r>
            <a:r>
              <a:rPr lang="ja-JP" altLang="en-US" sz="1200" dirty="0" smtClean="0">
                <a:solidFill>
                  <a:schemeClr val="tx1"/>
                </a:solidFill>
                <a:latin typeface="+mj-ea"/>
                <a:ea typeface="+mj-ea"/>
              </a:rPr>
              <a:t>不要。</a:t>
            </a:r>
            <a:endParaRPr lang="en-US" altLang="ja-JP" sz="1200" dirty="0" smtClean="0">
              <a:solidFill>
                <a:schemeClr val="tx1"/>
              </a:solidFill>
              <a:latin typeface="+mj-ea"/>
              <a:ea typeface="+mj-ea"/>
            </a:endParaRPr>
          </a:p>
          <a:p>
            <a:pPr algn="l"/>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二　（略）前号に規定する調査については、</a:t>
            </a:r>
            <a:r>
              <a:rPr lang="ja-JP" altLang="en-US" sz="1600" dirty="0" smtClean="0">
                <a:solidFill>
                  <a:srgbClr val="FF0000"/>
                </a:solidFill>
                <a:latin typeface="+mj-ea"/>
                <a:ea typeface="+mj-ea"/>
              </a:rPr>
              <a:t>当該調査を適切に行うために必要な知識を有する</a:t>
            </a:r>
            <a:endParaRPr lang="en-US" altLang="ja-JP" sz="1600" dirty="0" smtClean="0">
              <a:solidFill>
                <a:srgbClr val="FF0000"/>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smtClean="0">
                <a:solidFill>
                  <a:srgbClr val="FF0000"/>
                </a:solidFill>
                <a:latin typeface="+mj-ea"/>
                <a:ea typeface="+mj-ea"/>
              </a:rPr>
              <a:t>者として環境大臣が定める者</a:t>
            </a:r>
            <a:r>
              <a:rPr lang="ja-JP" altLang="en-US" sz="1600" dirty="0" smtClean="0">
                <a:solidFill>
                  <a:schemeClr val="tx1"/>
                </a:solidFill>
                <a:latin typeface="+mj-ea"/>
                <a:ea typeface="+mj-ea"/>
              </a:rPr>
              <a:t>に行わせること。</a:t>
            </a:r>
            <a:endParaRPr lang="en-US" altLang="ja-JP" sz="1600" dirty="0" smtClean="0">
              <a:solidFill>
                <a:schemeClr val="tx1"/>
              </a:solidFill>
              <a:latin typeface="+mj-ea"/>
              <a:ea typeface="+mj-ea"/>
            </a:endParaRPr>
          </a:p>
          <a:p>
            <a:pPr algn="l"/>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三　一の調査により解体等工事が特定工事に該当するか否かが明らかにならなかったときは、</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a:t>
            </a:r>
            <a:r>
              <a:rPr lang="ja-JP" altLang="en-US" sz="1600" dirty="0" smtClean="0">
                <a:solidFill>
                  <a:srgbClr val="FF0000"/>
                </a:solidFill>
                <a:latin typeface="+mj-ea"/>
                <a:ea typeface="+mj-ea"/>
              </a:rPr>
              <a:t>分析による調査</a:t>
            </a:r>
            <a:r>
              <a:rPr lang="ja-JP" altLang="en-US" sz="1600" dirty="0" smtClean="0">
                <a:solidFill>
                  <a:schemeClr val="tx1"/>
                </a:solidFill>
                <a:latin typeface="+mj-ea"/>
                <a:ea typeface="+mj-ea"/>
              </a:rPr>
              <a:t>を行うこと。ただし、当該解体等工事が</a:t>
            </a:r>
            <a:r>
              <a:rPr lang="ja-JP" altLang="en-US" sz="1600" dirty="0" smtClean="0">
                <a:solidFill>
                  <a:srgbClr val="FF0000"/>
                </a:solidFill>
                <a:latin typeface="+mj-ea"/>
                <a:ea typeface="+mj-ea"/>
              </a:rPr>
              <a:t>特定工事に該当するものとみなして、</a:t>
            </a:r>
            <a:endParaRPr lang="en-US" altLang="ja-JP" sz="1600" dirty="0" smtClean="0">
              <a:solidFill>
                <a:srgbClr val="FF0000"/>
              </a:solidFill>
              <a:latin typeface="+mj-ea"/>
              <a:ea typeface="+mj-ea"/>
            </a:endParaRPr>
          </a:p>
          <a:p>
            <a:pPr algn="l"/>
            <a:r>
              <a:rPr lang="ja-JP" altLang="en-US" sz="1600" dirty="0">
                <a:solidFill>
                  <a:srgbClr val="FF0000"/>
                </a:solidFill>
                <a:latin typeface="+mj-ea"/>
                <a:ea typeface="+mj-ea"/>
              </a:rPr>
              <a:t>　</a:t>
            </a:r>
            <a:r>
              <a:rPr lang="ja-JP" altLang="en-US" sz="1600" dirty="0" smtClean="0">
                <a:solidFill>
                  <a:srgbClr val="FF0000"/>
                </a:solidFill>
                <a:latin typeface="+mj-ea"/>
                <a:ea typeface="+mj-ea"/>
              </a:rPr>
              <a:t>　　（中略）措置を講ずる場合は、この限りではない</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l"/>
            <a:endParaRPr lang="en-US" altLang="ja-JP" sz="1600" dirty="0">
              <a:solidFill>
                <a:schemeClr val="tx1"/>
              </a:solidFill>
              <a:latin typeface="+mj-ea"/>
              <a:ea typeface="+mj-ea"/>
            </a:endParaRPr>
          </a:p>
          <a:p>
            <a:pPr algn="l"/>
            <a:r>
              <a:rPr lang="ja-JP" altLang="en-US" sz="1600" dirty="0" smtClean="0">
                <a:solidFill>
                  <a:schemeClr val="tx1"/>
                </a:solidFill>
                <a:latin typeface="+mj-ea"/>
                <a:ea typeface="+mj-ea"/>
              </a:rPr>
              <a:t>□事前調査を行う者</a:t>
            </a:r>
            <a:r>
              <a:rPr lang="en-US" altLang="ja-JP" sz="1600" baseline="30000" dirty="0" smtClean="0">
                <a:solidFill>
                  <a:schemeClr val="tx1"/>
                </a:solidFill>
                <a:latin typeface="+mj-ea"/>
                <a:ea typeface="+mj-ea"/>
              </a:rPr>
              <a:t>※</a:t>
            </a:r>
            <a:r>
              <a:rPr lang="ja-JP" altLang="en-US" sz="1600" dirty="0" smtClean="0">
                <a:solidFill>
                  <a:schemeClr val="tx1"/>
                </a:solidFill>
                <a:latin typeface="+mj-ea"/>
                <a:ea typeface="+mj-ea"/>
              </a:rPr>
              <a:t>（一定の知見を有する者）　（令和２年環境省告示第</a:t>
            </a:r>
            <a:r>
              <a:rPr lang="en-US" altLang="ja-JP" sz="1600" dirty="0" smtClean="0">
                <a:solidFill>
                  <a:schemeClr val="tx1"/>
                </a:solidFill>
                <a:latin typeface="+mj-ea"/>
                <a:ea typeface="+mj-ea"/>
              </a:rPr>
              <a:t>76</a:t>
            </a:r>
            <a:r>
              <a:rPr lang="ja-JP" altLang="en-US" sz="1600" dirty="0" smtClean="0">
                <a:solidFill>
                  <a:schemeClr val="tx1"/>
                </a:solidFill>
                <a:latin typeface="+mj-ea"/>
                <a:ea typeface="+mj-ea"/>
              </a:rPr>
              <a:t>号）</a:t>
            </a:r>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　 ○</a:t>
            </a:r>
            <a:r>
              <a:rPr lang="ja-JP" altLang="en-US" sz="1600" dirty="0" smtClean="0">
                <a:solidFill>
                  <a:srgbClr val="FF0000"/>
                </a:solidFill>
                <a:latin typeface="+mj-ea"/>
                <a:ea typeface="+mj-ea"/>
              </a:rPr>
              <a:t>建築物石綿含有建材調査者講習を修了した者</a:t>
            </a:r>
            <a:endParaRPr lang="en-US" altLang="ja-JP" sz="1600" dirty="0" smtClean="0">
              <a:solidFill>
                <a:srgbClr val="FF0000"/>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（一戸建て等石綿含有建材調査者は、一戸建て住宅等に限る）</a:t>
            </a:r>
            <a:endParaRPr lang="en-US" altLang="ja-JP" sz="1600" dirty="0" smtClean="0">
              <a:solidFill>
                <a:schemeClr val="tx1"/>
              </a:solidFill>
              <a:latin typeface="+mj-ea"/>
              <a:ea typeface="+mj-ea"/>
            </a:endParaRPr>
          </a:p>
          <a:p>
            <a:pPr algn="l"/>
            <a:r>
              <a:rPr lang="ja-JP" altLang="en-US" sz="1600" dirty="0" smtClean="0">
                <a:solidFill>
                  <a:schemeClr val="tx1"/>
                </a:solidFill>
                <a:latin typeface="+mj-ea"/>
                <a:ea typeface="+mj-ea"/>
              </a:rPr>
              <a:t>　 ○義務付け適用前に一般社団法人日本アスベスト調査診断協会に登録された者</a:t>
            </a:r>
            <a:endParaRPr lang="en-US" altLang="ja-JP" sz="1600" dirty="0" smtClean="0">
              <a:solidFill>
                <a:schemeClr val="tx1"/>
              </a:solidFill>
              <a:latin typeface="+mj-ea"/>
              <a:ea typeface="+mj-ea"/>
            </a:endParaRPr>
          </a:p>
          <a:p>
            <a:pPr algn="l"/>
            <a:endParaRPr lang="en-US" altLang="ja-JP" sz="1600" dirty="0">
              <a:solidFill>
                <a:schemeClr val="tx1"/>
              </a:solidFill>
              <a:latin typeface="+mj-ea"/>
              <a:ea typeface="+mj-ea"/>
            </a:endParaRPr>
          </a:p>
          <a:p>
            <a:pPr algn="l"/>
            <a:r>
              <a:rPr lang="en-US" altLang="ja-JP" sz="1600" dirty="0" smtClean="0">
                <a:solidFill>
                  <a:schemeClr val="tx1"/>
                </a:solidFill>
                <a:latin typeface="+mj-ea"/>
                <a:ea typeface="+mj-ea"/>
              </a:rPr>
              <a:t>※</a:t>
            </a:r>
            <a:r>
              <a:rPr lang="ja-JP" altLang="en-US" sz="1600" dirty="0" smtClean="0">
                <a:solidFill>
                  <a:schemeClr val="tx1"/>
                </a:solidFill>
                <a:latin typeface="+mj-ea"/>
                <a:ea typeface="+mj-ea"/>
              </a:rPr>
              <a:t>令和５年１０月１日から適用</a:t>
            </a:r>
            <a:endParaRPr lang="en-US" altLang="ja-JP" sz="1600" dirty="0" smtClean="0">
              <a:solidFill>
                <a:schemeClr val="tx1"/>
              </a:solidFill>
              <a:latin typeface="+mj-ea"/>
              <a:ea typeface="+mj-ea"/>
            </a:endParaRP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70205132"/>
      </p:ext>
    </p:extLst>
  </p:cSld>
  <p:clrMapOvr>
    <a:masterClrMapping/>
  </p:clrMapOvr>
  <mc:AlternateContent xmlns:mc="http://schemas.openxmlformats.org/markup-compatibility/2006" xmlns:p14="http://schemas.microsoft.com/office/powerpoint/2010/main">
    <mc:Choice Requires="p14">
      <p:transition spd="slow" p14:dur="2000" advTm="104703"/>
    </mc:Choice>
    <mc:Fallback xmlns="">
      <p:transition spd="slow" advTm="104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95884" y="6249620"/>
            <a:ext cx="2133600" cy="476251"/>
          </a:xfrm>
        </p:spPr>
        <p:txBody>
          <a:bodyPr/>
          <a:lstStyle/>
          <a:p>
            <a:fld id="{2AA345FF-F491-48AC-8FD0-B249C49F2375}" type="slidenum">
              <a:rPr kumimoji="1" lang="ja-JP" altLang="en-US" smtClean="0">
                <a:latin typeface="+mj-ea"/>
                <a:ea typeface="+mj-ea"/>
              </a:rPr>
              <a:t>8</a:t>
            </a:fld>
            <a:endParaRPr kumimoji="1" lang="ja-JP" altLang="en-US" dirty="0">
              <a:latin typeface="+mj-ea"/>
              <a:ea typeface="+mj-ea"/>
            </a:endParaRPr>
          </a:p>
        </p:txBody>
      </p:sp>
      <p:sp>
        <p:nvSpPr>
          <p:cNvPr id="7" name="テキスト ボックス 1"/>
          <p:cNvSpPr txBox="1">
            <a:spLocks noChangeArrowheads="1"/>
          </p:cNvSpPr>
          <p:nvPr/>
        </p:nvSpPr>
        <p:spPr bwMode="auto">
          <a:xfrm>
            <a:off x="0" y="10505"/>
            <a:ext cx="9144000" cy="584775"/>
          </a:xfrm>
          <a:prstGeom prst="rect">
            <a:avLst/>
          </a:prstGeom>
          <a:solidFill>
            <a:schemeClr val="accent5">
              <a:lumMod val="90000"/>
            </a:schemeClr>
          </a:solidFill>
          <a:ln>
            <a:noFill/>
          </a:ln>
          <a:extLst/>
        </p:spPr>
        <p:txBody>
          <a:bodyPr wrap="squar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dirty="0" smtClean="0">
                <a:latin typeface="+mj-ea"/>
                <a:ea typeface="+mj-ea"/>
                <a:cs typeface="メイリオ" pitchFamily="50" charset="-128"/>
              </a:rPr>
              <a:t>　改正後の解体等工事に係る規制概要</a:t>
            </a:r>
            <a:endParaRPr lang="en-US" altLang="ja-JP" dirty="0" smtClean="0">
              <a:latin typeface="+mj-ea"/>
              <a:ea typeface="+mj-ea"/>
            </a:endParaRPr>
          </a:p>
        </p:txBody>
      </p:sp>
      <p:sp>
        <p:nvSpPr>
          <p:cNvPr id="9" name="テキスト ボックス 8"/>
          <p:cNvSpPr txBox="1"/>
          <p:nvPr/>
        </p:nvSpPr>
        <p:spPr>
          <a:xfrm>
            <a:off x="4218157" y="599484"/>
            <a:ext cx="707685" cy="338554"/>
          </a:xfrm>
          <a:prstGeom prst="rect">
            <a:avLst/>
          </a:prstGeom>
          <a:noFill/>
          <a:ln>
            <a:solidFill>
              <a:schemeClr val="bg1">
                <a:lumMod val="85000"/>
              </a:schemeClr>
            </a:solidFill>
          </a:ln>
        </p:spPr>
        <p:txBody>
          <a:bodyPr wrap="square" rtlCol="0">
            <a:spAutoFit/>
          </a:bodyPr>
          <a:lstStyle/>
          <a:p>
            <a:r>
              <a:rPr lang="ja-JP" altLang="en-US" sz="1600" dirty="0" smtClean="0">
                <a:solidFill>
                  <a:schemeClr val="bg1">
                    <a:lumMod val="85000"/>
                  </a:schemeClr>
                </a:solidFill>
                <a:latin typeface="+mj-ea"/>
                <a:ea typeface="+mj-ea"/>
              </a:rPr>
              <a:t>発注</a:t>
            </a:r>
            <a:endParaRPr lang="en-US" altLang="ja-JP" sz="1600" dirty="0" smtClean="0">
              <a:solidFill>
                <a:schemeClr val="bg1">
                  <a:lumMod val="85000"/>
                </a:schemeClr>
              </a:solidFill>
              <a:latin typeface="+mj-ea"/>
              <a:ea typeface="+mj-ea"/>
            </a:endParaRPr>
          </a:p>
        </p:txBody>
      </p:sp>
      <p:sp>
        <p:nvSpPr>
          <p:cNvPr id="6" name="テキスト ボックス 5"/>
          <p:cNvSpPr txBox="1"/>
          <p:nvPr/>
        </p:nvSpPr>
        <p:spPr>
          <a:xfrm>
            <a:off x="349043" y="1164153"/>
            <a:ext cx="8424935" cy="338554"/>
          </a:xfrm>
          <a:prstGeom prst="rect">
            <a:avLst/>
          </a:prstGeom>
          <a:noFill/>
          <a:ln>
            <a:solidFill>
              <a:schemeClr val="bg1">
                <a:lumMod val="85000"/>
              </a:schemeClr>
            </a:solidFill>
          </a:ln>
        </p:spPr>
        <p:txBody>
          <a:bodyPr wrap="square" rtlCol="0">
            <a:spAutoFit/>
          </a:bodyPr>
          <a:lstStyle/>
          <a:p>
            <a:pPr algn="l"/>
            <a:r>
              <a:rPr lang="ja-JP" altLang="en-US" sz="1600" dirty="0">
                <a:solidFill>
                  <a:schemeClr val="bg1">
                    <a:lumMod val="85000"/>
                  </a:schemeClr>
                </a:solidFill>
                <a:latin typeface="+mj-ea"/>
                <a:ea typeface="+mj-ea"/>
              </a:rPr>
              <a:t>事前</a:t>
            </a:r>
            <a:r>
              <a:rPr lang="ja-JP" altLang="en-US" sz="1600" dirty="0" smtClean="0">
                <a:solidFill>
                  <a:schemeClr val="bg1">
                    <a:lumMod val="85000"/>
                  </a:schemeClr>
                </a:solidFill>
                <a:latin typeface="+mj-ea"/>
                <a:ea typeface="+mj-ea"/>
              </a:rPr>
              <a:t>調査（特定建築材料の使用の有無）（元請又は自主施工者）</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項、第</a:t>
            </a:r>
            <a:r>
              <a:rPr lang="en-US" altLang="ja-JP" sz="1200" dirty="0" smtClean="0">
                <a:solidFill>
                  <a:schemeClr val="bg1">
                    <a:lumMod val="85000"/>
                  </a:schemeClr>
                </a:solidFill>
                <a:latin typeface="+mj-ea"/>
                <a:ea typeface="+mj-ea"/>
              </a:rPr>
              <a:t>4</a:t>
            </a:r>
            <a:r>
              <a:rPr lang="ja-JP" altLang="en-US" sz="1200" dirty="0">
                <a:solidFill>
                  <a:schemeClr val="bg1">
                    <a:lumMod val="85000"/>
                  </a:schemeClr>
                </a:solidFill>
                <a:latin typeface="+mj-ea"/>
                <a:ea typeface="+mj-ea"/>
              </a:rPr>
              <a:t>項</a:t>
            </a:r>
            <a:r>
              <a:rPr lang="ja-JP" altLang="en-US" sz="1200" dirty="0" smtClean="0">
                <a:solidFill>
                  <a:schemeClr val="bg1">
                    <a:lumMod val="85000"/>
                  </a:schemeClr>
                </a:solidFill>
                <a:latin typeface="+mj-ea"/>
                <a:ea typeface="+mj-ea"/>
              </a:rPr>
              <a:t>）</a:t>
            </a:r>
            <a:endParaRPr lang="en-US" altLang="ja-JP" sz="1200" dirty="0" smtClean="0">
              <a:solidFill>
                <a:schemeClr val="bg1">
                  <a:lumMod val="85000"/>
                </a:schemeClr>
              </a:solidFill>
              <a:latin typeface="+mj-ea"/>
              <a:ea typeface="+mj-ea"/>
            </a:endParaRPr>
          </a:p>
        </p:txBody>
      </p:sp>
      <p:sp>
        <p:nvSpPr>
          <p:cNvPr id="3" name="下矢印 2"/>
          <p:cNvSpPr/>
          <p:nvPr/>
        </p:nvSpPr>
        <p:spPr bwMode="auto">
          <a:xfrm>
            <a:off x="4443482" y="953536"/>
            <a:ext cx="222349" cy="216365"/>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tx2"/>
              </a:solidFill>
              <a:effectLst/>
              <a:latin typeface="Arial" charset="0"/>
              <a:ea typeface="ＭＳ Ｐゴシック" pitchFamily="50" charset="-128"/>
            </a:endParaRPr>
          </a:p>
        </p:txBody>
      </p:sp>
      <p:sp>
        <p:nvSpPr>
          <p:cNvPr id="26" name="テキスト ボックス 25"/>
          <p:cNvSpPr txBox="1"/>
          <p:nvPr/>
        </p:nvSpPr>
        <p:spPr>
          <a:xfrm>
            <a:off x="312794" y="1485290"/>
            <a:ext cx="3881804" cy="276999"/>
          </a:xfrm>
          <a:prstGeom prst="rect">
            <a:avLst/>
          </a:prstGeom>
          <a:noFill/>
          <a:ln>
            <a:noFill/>
          </a:ln>
        </p:spPr>
        <p:txBody>
          <a:bodyPr wrap="square" rtlCol="0">
            <a:spAutoFit/>
          </a:bodyPr>
          <a:lstStyle/>
          <a:p>
            <a:pPr algn="l"/>
            <a:r>
              <a:rPr lang="en-US" altLang="ja-JP" sz="1200" dirty="0" smtClean="0">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　特定建築材料（レベル１～３建材）あり＝特定工事</a:t>
            </a:r>
            <a:endParaRPr lang="en-US" altLang="ja-JP" sz="1200" dirty="0" smtClean="0">
              <a:solidFill>
                <a:schemeClr val="bg1">
                  <a:lumMod val="85000"/>
                </a:schemeClr>
              </a:solidFill>
              <a:latin typeface="+mj-ea"/>
              <a:ea typeface="+mj-ea"/>
            </a:endParaRPr>
          </a:p>
        </p:txBody>
      </p:sp>
      <p:sp>
        <p:nvSpPr>
          <p:cNvPr id="27" name="テキスト ボックス 26"/>
          <p:cNvSpPr txBox="1"/>
          <p:nvPr/>
        </p:nvSpPr>
        <p:spPr>
          <a:xfrm>
            <a:off x="339026" y="1828142"/>
            <a:ext cx="8424935" cy="338554"/>
          </a:xfrm>
          <a:prstGeom prst="rect">
            <a:avLst/>
          </a:prstGeom>
          <a:noFill/>
          <a:ln>
            <a:solidFill>
              <a:schemeClr val="bg1">
                <a:lumMod val="85000"/>
              </a:schemeClr>
            </a:solidFill>
          </a:ln>
        </p:spPr>
        <p:txBody>
          <a:bodyPr wrap="square" rtlCol="0">
            <a:spAutoFit/>
          </a:bodyPr>
          <a:lstStyle/>
          <a:p>
            <a:pPr algn="l"/>
            <a:r>
              <a:rPr lang="ja-JP" altLang="en-US" sz="1600" dirty="0">
                <a:solidFill>
                  <a:schemeClr val="bg1">
                    <a:lumMod val="85000"/>
                  </a:schemeClr>
                </a:solidFill>
                <a:latin typeface="+mj-ea"/>
                <a:ea typeface="+mj-ea"/>
              </a:rPr>
              <a:t>事前</a:t>
            </a:r>
            <a:r>
              <a:rPr lang="ja-JP" altLang="en-US" sz="1600" dirty="0" smtClean="0">
                <a:solidFill>
                  <a:schemeClr val="bg1">
                    <a:lumMod val="85000"/>
                  </a:schemeClr>
                </a:solidFill>
                <a:latin typeface="+mj-ea"/>
                <a:ea typeface="+mj-ea"/>
              </a:rPr>
              <a:t>調査結果・届出内容の発注者への説明</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p:txBody>
      </p:sp>
      <p:sp>
        <p:nvSpPr>
          <p:cNvPr id="28" name="下矢印 27"/>
          <p:cNvSpPr/>
          <p:nvPr/>
        </p:nvSpPr>
        <p:spPr bwMode="auto">
          <a:xfrm>
            <a:off x="4440316" y="1592746"/>
            <a:ext cx="222349" cy="216365"/>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29" name="テキスト ボックス 28"/>
          <p:cNvSpPr txBox="1"/>
          <p:nvPr/>
        </p:nvSpPr>
        <p:spPr>
          <a:xfrm>
            <a:off x="349042" y="2898121"/>
            <a:ext cx="4943038" cy="338554"/>
          </a:xfrm>
          <a:prstGeom prst="rect">
            <a:avLst/>
          </a:prstGeom>
          <a:noFill/>
          <a:ln>
            <a:solidFill>
              <a:schemeClr val="tx1"/>
            </a:solidFill>
          </a:ln>
        </p:spPr>
        <p:txBody>
          <a:bodyPr wrap="square" rtlCol="0">
            <a:spAutoFit/>
          </a:bodyPr>
          <a:lstStyle/>
          <a:p>
            <a:pPr algn="l"/>
            <a:r>
              <a:rPr lang="ja-JP" altLang="en-US" sz="1600" dirty="0" smtClean="0">
                <a:solidFill>
                  <a:schemeClr val="tx1"/>
                </a:solidFill>
                <a:latin typeface="+mj-ea"/>
                <a:ea typeface="+mj-ea"/>
              </a:rPr>
              <a:t>都道府県への届出（発注者、自主施工者）　</a:t>
            </a:r>
            <a:r>
              <a:rPr lang="ja-JP" altLang="en-US" sz="1200" dirty="0" smtClean="0">
                <a:solidFill>
                  <a:schemeClr val="tx1"/>
                </a:solidFill>
                <a:latin typeface="+mj-ea"/>
                <a:ea typeface="+mj-ea"/>
              </a:rPr>
              <a:t>（第</a:t>
            </a:r>
            <a:r>
              <a:rPr lang="en-US" altLang="ja-JP" sz="1200" dirty="0" smtClean="0">
                <a:solidFill>
                  <a:schemeClr val="tx1"/>
                </a:solidFill>
                <a:latin typeface="+mj-ea"/>
                <a:ea typeface="+mj-ea"/>
              </a:rPr>
              <a:t>18</a:t>
            </a:r>
            <a:r>
              <a:rPr lang="ja-JP" altLang="en-US" sz="1200" dirty="0" smtClean="0">
                <a:solidFill>
                  <a:schemeClr val="tx1"/>
                </a:solidFill>
                <a:latin typeface="+mj-ea"/>
                <a:ea typeface="+mj-ea"/>
              </a:rPr>
              <a:t>条の</a:t>
            </a:r>
            <a:r>
              <a:rPr lang="en-US" altLang="ja-JP" sz="1200" dirty="0" smtClean="0">
                <a:solidFill>
                  <a:schemeClr val="tx1"/>
                </a:solidFill>
                <a:latin typeface="+mj-ea"/>
                <a:ea typeface="+mj-ea"/>
              </a:rPr>
              <a:t>17</a:t>
            </a:r>
            <a:r>
              <a:rPr lang="ja-JP" altLang="en-US" sz="1200" dirty="0" smtClean="0">
                <a:solidFill>
                  <a:schemeClr val="tx1"/>
                </a:solidFill>
                <a:latin typeface="+mj-ea"/>
                <a:ea typeface="+mj-ea"/>
              </a:rPr>
              <a:t>）</a:t>
            </a:r>
            <a:endParaRPr lang="en-US" altLang="ja-JP" sz="1200" dirty="0" smtClean="0">
              <a:solidFill>
                <a:schemeClr val="tx1"/>
              </a:solidFill>
              <a:latin typeface="+mj-ea"/>
              <a:ea typeface="+mj-ea"/>
            </a:endParaRPr>
          </a:p>
        </p:txBody>
      </p:sp>
      <p:sp>
        <p:nvSpPr>
          <p:cNvPr id="30" name="テキスト ボックス 29"/>
          <p:cNvSpPr txBox="1"/>
          <p:nvPr/>
        </p:nvSpPr>
        <p:spPr>
          <a:xfrm>
            <a:off x="349043" y="3575918"/>
            <a:ext cx="8424935" cy="1077218"/>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事前調査結果の</a:t>
            </a:r>
            <a:endParaRPr lang="en-US" altLang="ja-JP" sz="1600" dirty="0" smtClean="0">
              <a:solidFill>
                <a:schemeClr val="bg1">
                  <a:lumMod val="85000"/>
                </a:schemeClr>
              </a:solidFill>
              <a:latin typeface="+mj-ea"/>
              <a:ea typeface="+mj-ea"/>
            </a:endParaRPr>
          </a:p>
          <a:p>
            <a:pPr algn="l"/>
            <a:r>
              <a:rPr lang="ja-JP" altLang="en-US" sz="1600" dirty="0">
                <a:solidFill>
                  <a:schemeClr val="bg1">
                    <a:lumMod val="85000"/>
                  </a:schemeClr>
                </a:solidFill>
                <a:latin typeface="+mj-ea"/>
                <a:ea typeface="+mj-ea"/>
              </a:rPr>
              <a:t>　</a:t>
            </a:r>
            <a:r>
              <a:rPr lang="ja-JP" altLang="en-US" sz="1600" dirty="0" smtClean="0">
                <a:solidFill>
                  <a:schemeClr val="bg1">
                    <a:lumMod val="85000"/>
                  </a:schemeClr>
                </a:solidFill>
                <a:latin typeface="+mj-ea"/>
                <a:ea typeface="+mj-ea"/>
              </a:rPr>
              <a:t>・記録の作成、保存（元請、自主施工者）</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a:solidFill>
                  <a:schemeClr val="bg1">
                    <a:lumMod val="85000"/>
                  </a:schemeClr>
                </a:solidFill>
                <a:latin typeface="+mj-ea"/>
                <a:ea typeface="+mj-ea"/>
              </a:rPr>
              <a:t>3</a:t>
            </a:r>
            <a:r>
              <a:rPr lang="ja-JP" altLang="en-US" sz="1200" dirty="0" smtClean="0">
                <a:solidFill>
                  <a:schemeClr val="bg1">
                    <a:lumMod val="85000"/>
                  </a:schemeClr>
                </a:solidFill>
                <a:latin typeface="+mj-ea"/>
                <a:ea typeface="+mj-ea"/>
              </a:rPr>
              <a:t>項、第</a:t>
            </a:r>
            <a:r>
              <a:rPr lang="en-US" altLang="ja-JP" sz="1200" dirty="0" smtClean="0">
                <a:solidFill>
                  <a:schemeClr val="bg1">
                    <a:lumMod val="85000"/>
                  </a:schemeClr>
                </a:solidFill>
                <a:latin typeface="+mj-ea"/>
                <a:ea typeface="+mj-ea"/>
              </a:rPr>
              <a:t>4</a:t>
            </a:r>
            <a:r>
              <a:rPr lang="ja-JP" altLang="en-US" sz="1200" dirty="0" smtClean="0">
                <a:solidFill>
                  <a:schemeClr val="bg1">
                    <a:lumMod val="85000"/>
                  </a:schemeClr>
                </a:solidFill>
                <a:latin typeface="+mj-ea"/>
                <a:ea typeface="+mj-ea"/>
              </a:rPr>
              <a:t>項）</a:t>
            </a:r>
            <a:endParaRPr lang="en-US" altLang="ja-JP" sz="1200" dirty="0">
              <a:solidFill>
                <a:schemeClr val="bg1">
                  <a:lumMod val="85000"/>
                </a:schemeClr>
              </a:solidFill>
              <a:latin typeface="+mj-ea"/>
              <a:ea typeface="+mj-ea"/>
            </a:endParaRPr>
          </a:p>
          <a:p>
            <a:pPr algn="l"/>
            <a:r>
              <a:rPr lang="ja-JP" altLang="en-US" sz="1600" dirty="0" smtClean="0">
                <a:solidFill>
                  <a:schemeClr val="bg1">
                    <a:lumMod val="85000"/>
                  </a:schemeClr>
                </a:solidFill>
                <a:latin typeface="+mj-ea"/>
                <a:ea typeface="+mj-ea"/>
              </a:rPr>
              <a:t>　・都道府県知事への報告（元請、自主施工者）</a:t>
            </a:r>
            <a:r>
              <a:rPr lang="ja-JP" altLang="en-US" sz="1200" dirty="0">
                <a:solidFill>
                  <a:schemeClr val="bg1">
                    <a:lumMod val="85000"/>
                  </a:schemeClr>
                </a:solidFill>
                <a:latin typeface="+mj-ea"/>
              </a:rPr>
              <a:t>　（第</a:t>
            </a:r>
            <a:r>
              <a:rPr lang="en-US" altLang="ja-JP" sz="1200" dirty="0">
                <a:solidFill>
                  <a:schemeClr val="bg1">
                    <a:lumMod val="85000"/>
                  </a:schemeClr>
                </a:solidFill>
                <a:latin typeface="+mj-ea"/>
              </a:rPr>
              <a:t>18</a:t>
            </a:r>
            <a:r>
              <a:rPr lang="ja-JP" altLang="en-US" sz="1200" dirty="0">
                <a:solidFill>
                  <a:schemeClr val="bg1">
                    <a:lumMod val="85000"/>
                  </a:schemeClr>
                </a:solidFill>
                <a:latin typeface="+mj-ea"/>
              </a:rPr>
              <a:t>条の</a:t>
            </a:r>
            <a:r>
              <a:rPr lang="en-US" altLang="ja-JP" sz="1200" dirty="0">
                <a:solidFill>
                  <a:schemeClr val="bg1">
                    <a:lumMod val="85000"/>
                  </a:schemeClr>
                </a:solidFill>
                <a:latin typeface="+mj-ea"/>
              </a:rPr>
              <a:t>15</a:t>
            </a:r>
            <a:r>
              <a:rPr lang="ja-JP" altLang="en-US" sz="1200" dirty="0" smtClean="0">
                <a:solidFill>
                  <a:schemeClr val="bg1">
                    <a:lumMod val="85000"/>
                  </a:schemeClr>
                </a:solidFill>
                <a:latin typeface="+mj-ea"/>
              </a:rPr>
              <a:t>第</a:t>
            </a:r>
            <a:r>
              <a:rPr lang="en-US" altLang="ja-JP" sz="1200" dirty="0">
                <a:solidFill>
                  <a:schemeClr val="bg1">
                    <a:lumMod val="85000"/>
                  </a:schemeClr>
                </a:solidFill>
                <a:latin typeface="+mj-ea"/>
              </a:rPr>
              <a:t>6</a:t>
            </a:r>
            <a:r>
              <a:rPr lang="ja-JP" altLang="en-US" sz="1200" dirty="0" smtClean="0">
                <a:solidFill>
                  <a:schemeClr val="bg1">
                    <a:lumMod val="85000"/>
                  </a:schemeClr>
                </a:solidFill>
                <a:latin typeface="+mj-ea"/>
              </a:rPr>
              <a:t>項）</a:t>
            </a:r>
            <a:endParaRPr lang="en-US" altLang="ja-JP" sz="1200" dirty="0" smtClean="0">
              <a:solidFill>
                <a:schemeClr val="bg1">
                  <a:lumMod val="85000"/>
                </a:schemeClr>
              </a:solidFill>
              <a:latin typeface="+mj-ea"/>
            </a:endParaRPr>
          </a:p>
          <a:p>
            <a:pPr algn="l"/>
            <a:r>
              <a:rPr lang="ja-JP" altLang="en-US" sz="1600" dirty="0">
                <a:solidFill>
                  <a:schemeClr val="bg1">
                    <a:lumMod val="85000"/>
                  </a:schemeClr>
                </a:solidFill>
                <a:latin typeface="+mj-ea"/>
              </a:rPr>
              <a:t>　</a:t>
            </a:r>
            <a:r>
              <a:rPr lang="ja-JP" altLang="en-US" sz="1600" dirty="0" smtClean="0">
                <a:solidFill>
                  <a:schemeClr val="bg1">
                    <a:lumMod val="85000"/>
                  </a:schemeClr>
                </a:solidFill>
                <a:latin typeface="+mj-ea"/>
              </a:rPr>
              <a:t>・下請負人への説明（元請）</a:t>
            </a:r>
            <a:r>
              <a:rPr lang="ja-JP" altLang="en-US" sz="1200" dirty="0">
                <a:solidFill>
                  <a:schemeClr val="bg1">
                    <a:lumMod val="85000"/>
                  </a:schemeClr>
                </a:solidFill>
                <a:latin typeface="+mj-ea"/>
              </a:rPr>
              <a:t>　（第</a:t>
            </a:r>
            <a:r>
              <a:rPr lang="en-US" altLang="ja-JP" sz="1200" dirty="0">
                <a:solidFill>
                  <a:schemeClr val="bg1">
                    <a:lumMod val="85000"/>
                  </a:schemeClr>
                </a:solidFill>
                <a:latin typeface="+mj-ea"/>
              </a:rPr>
              <a:t>18</a:t>
            </a:r>
            <a:r>
              <a:rPr lang="ja-JP" altLang="en-US" sz="1200" dirty="0">
                <a:solidFill>
                  <a:schemeClr val="bg1">
                    <a:lumMod val="85000"/>
                  </a:schemeClr>
                </a:solidFill>
                <a:latin typeface="+mj-ea"/>
              </a:rPr>
              <a:t>条の</a:t>
            </a:r>
            <a:r>
              <a:rPr lang="en-US" altLang="ja-JP" sz="1200" dirty="0" smtClean="0">
                <a:solidFill>
                  <a:schemeClr val="bg1">
                    <a:lumMod val="85000"/>
                  </a:schemeClr>
                </a:solidFill>
                <a:latin typeface="+mj-ea"/>
              </a:rPr>
              <a:t>16</a:t>
            </a:r>
            <a:r>
              <a:rPr lang="ja-JP" altLang="en-US" sz="1200" dirty="0" smtClean="0">
                <a:solidFill>
                  <a:schemeClr val="bg1">
                    <a:lumMod val="85000"/>
                  </a:schemeClr>
                </a:solidFill>
                <a:latin typeface="+mj-ea"/>
              </a:rPr>
              <a:t>第</a:t>
            </a:r>
            <a:r>
              <a:rPr lang="en-US" altLang="ja-JP" sz="1200" dirty="0" smtClean="0">
                <a:solidFill>
                  <a:schemeClr val="bg1">
                    <a:lumMod val="85000"/>
                  </a:schemeClr>
                </a:solidFill>
                <a:latin typeface="+mj-ea"/>
              </a:rPr>
              <a:t>3</a:t>
            </a:r>
            <a:r>
              <a:rPr lang="ja-JP" altLang="en-US" sz="1200" dirty="0" smtClean="0">
                <a:solidFill>
                  <a:schemeClr val="bg1">
                    <a:lumMod val="85000"/>
                  </a:schemeClr>
                </a:solidFill>
                <a:latin typeface="+mj-ea"/>
              </a:rPr>
              <a:t>項）</a:t>
            </a:r>
            <a:endParaRPr lang="en-US" altLang="ja-JP" sz="1200" dirty="0">
              <a:solidFill>
                <a:schemeClr val="bg1">
                  <a:lumMod val="85000"/>
                </a:schemeClr>
              </a:solidFill>
              <a:latin typeface="+mj-ea"/>
            </a:endParaRPr>
          </a:p>
        </p:txBody>
      </p:sp>
      <p:sp>
        <p:nvSpPr>
          <p:cNvPr id="31" name="下矢印 30"/>
          <p:cNvSpPr/>
          <p:nvPr/>
        </p:nvSpPr>
        <p:spPr bwMode="auto">
          <a:xfrm>
            <a:off x="6516216" y="2226284"/>
            <a:ext cx="360040" cy="1349634"/>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2" name="下矢印 31"/>
          <p:cNvSpPr/>
          <p:nvPr/>
        </p:nvSpPr>
        <p:spPr bwMode="auto">
          <a:xfrm>
            <a:off x="472079" y="2226284"/>
            <a:ext cx="270736" cy="646629"/>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3" name="テキスト ボックス 32"/>
          <p:cNvSpPr txBox="1"/>
          <p:nvPr/>
        </p:nvSpPr>
        <p:spPr>
          <a:xfrm>
            <a:off x="971600" y="2409790"/>
            <a:ext cx="4183027" cy="276999"/>
          </a:xfrm>
          <a:prstGeom prst="rect">
            <a:avLst/>
          </a:prstGeom>
          <a:noFill/>
          <a:ln>
            <a:noFill/>
          </a:ln>
        </p:spPr>
        <p:txBody>
          <a:bodyPr wrap="square" rtlCol="0">
            <a:spAutoFit/>
          </a:bodyPr>
          <a:lstStyle/>
          <a:p>
            <a:pPr algn="l"/>
            <a:r>
              <a:rPr lang="en-US" altLang="ja-JP" sz="1200" dirty="0" smtClean="0">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　届出対象特定工事（レベル１～２建材）に該当する場合</a:t>
            </a:r>
            <a:endParaRPr lang="en-US" altLang="ja-JP" sz="1200" dirty="0" smtClean="0">
              <a:solidFill>
                <a:schemeClr val="bg1">
                  <a:lumMod val="85000"/>
                </a:schemeClr>
              </a:solidFill>
              <a:latin typeface="+mj-ea"/>
              <a:ea typeface="+mj-ea"/>
            </a:endParaRPr>
          </a:p>
        </p:txBody>
      </p:sp>
      <p:sp>
        <p:nvSpPr>
          <p:cNvPr id="34" name="テキスト ボックス 33"/>
          <p:cNvSpPr txBox="1"/>
          <p:nvPr/>
        </p:nvSpPr>
        <p:spPr>
          <a:xfrm>
            <a:off x="339025" y="5106670"/>
            <a:ext cx="8424935" cy="584775"/>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事前調査結果の掲示（元請、自主施工者）　</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15</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5</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a:p>
            <a:pPr algn="l"/>
            <a:r>
              <a:rPr lang="ja-JP" altLang="en-US" sz="1600" dirty="0">
                <a:solidFill>
                  <a:schemeClr val="bg1">
                    <a:lumMod val="85000"/>
                  </a:schemeClr>
                </a:solidFill>
                <a:latin typeface="+mj-ea"/>
                <a:ea typeface="+mj-ea"/>
              </a:rPr>
              <a:t>特定</a:t>
            </a:r>
            <a:r>
              <a:rPr lang="ja-JP" altLang="en-US" sz="1600" dirty="0" smtClean="0">
                <a:solidFill>
                  <a:schemeClr val="bg1">
                    <a:lumMod val="85000"/>
                  </a:schemeClr>
                </a:solidFill>
                <a:latin typeface="+mj-ea"/>
                <a:ea typeface="+mj-ea"/>
              </a:rPr>
              <a:t>粉</a:t>
            </a:r>
            <a:r>
              <a:rPr lang="ja-JP" altLang="en-US" sz="1600" dirty="0" err="1" smtClean="0">
                <a:solidFill>
                  <a:schemeClr val="bg1">
                    <a:lumMod val="85000"/>
                  </a:schemeClr>
                </a:solidFill>
                <a:latin typeface="+mj-ea"/>
                <a:ea typeface="+mj-ea"/>
              </a:rPr>
              <a:t>じん排</a:t>
            </a:r>
            <a:r>
              <a:rPr lang="ja-JP" altLang="en-US" sz="1600" dirty="0" smtClean="0">
                <a:solidFill>
                  <a:schemeClr val="bg1">
                    <a:lumMod val="85000"/>
                  </a:schemeClr>
                </a:solidFill>
                <a:latin typeface="+mj-ea"/>
                <a:ea typeface="+mj-ea"/>
              </a:rPr>
              <a:t>出等作業に係る作業基準の遵守（元請、下請、自主施工者）</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a:solidFill>
                  <a:schemeClr val="bg1">
                    <a:lumMod val="85000"/>
                  </a:schemeClr>
                </a:solidFill>
                <a:latin typeface="+mj-ea"/>
                <a:ea typeface="+mj-ea"/>
              </a:rPr>
              <a:t>条</a:t>
            </a:r>
            <a:r>
              <a:rPr lang="ja-JP" altLang="en-US" sz="1200" dirty="0" smtClean="0">
                <a:solidFill>
                  <a:schemeClr val="bg1">
                    <a:lumMod val="85000"/>
                  </a:schemeClr>
                </a:solidFill>
                <a:latin typeface="+mj-ea"/>
                <a:ea typeface="+mj-ea"/>
              </a:rPr>
              <a:t>の</a:t>
            </a:r>
            <a:r>
              <a:rPr lang="en-US" altLang="ja-JP" sz="1200" dirty="0" smtClean="0">
                <a:solidFill>
                  <a:schemeClr val="bg1">
                    <a:lumMod val="85000"/>
                  </a:schemeClr>
                </a:solidFill>
                <a:latin typeface="+mj-ea"/>
                <a:ea typeface="+mj-ea"/>
              </a:rPr>
              <a:t>19</a:t>
            </a:r>
            <a:r>
              <a:rPr lang="ja-JP" altLang="en-US" sz="1200" dirty="0" err="1">
                <a:solidFill>
                  <a:schemeClr val="bg1">
                    <a:lumMod val="85000"/>
                  </a:schemeClr>
                </a:solidFill>
                <a:latin typeface="+mj-ea"/>
                <a:ea typeface="+mj-ea"/>
              </a:rPr>
              <a:t>、</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smtClean="0">
                <a:solidFill>
                  <a:schemeClr val="bg1">
                    <a:lumMod val="85000"/>
                  </a:schemeClr>
                </a:solidFill>
                <a:latin typeface="+mj-ea"/>
                <a:ea typeface="+mj-ea"/>
              </a:rPr>
              <a:t>20</a:t>
            </a:r>
            <a:r>
              <a:rPr lang="ja-JP" altLang="en-US" sz="1200" dirty="0" smtClean="0">
                <a:solidFill>
                  <a:schemeClr val="bg1">
                    <a:lumMod val="85000"/>
                  </a:schemeClr>
                </a:solidFill>
                <a:latin typeface="+mj-ea"/>
                <a:ea typeface="+mj-ea"/>
              </a:rPr>
              <a:t>）</a:t>
            </a:r>
            <a:endParaRPr lang="en-US" altLang="ja-JP" sz="1200" dirty="0" smtClean="0">
              <a:solidFill>
                <a:schemeClr val="bg1">
                  <a:lumMod val="85000"/>
                </a:schemeClr>
              </a:solidFill>
              <a:latin typeface="+mj-ea"/>
              <a:ea typeface="+mj-ea"/>
            </a:endParaRPr>
          </a:p>
        </p:txBody>
      </p:sp>
      <p:sp>
        <p:nvSpPr>
          <p:cNvPr id="35" name="下矢印 34"/>
          <p:cNvSpPr/>
          <p:nvPr/>
        </p:nvSpPr>
        <p:spPr bwMode="auto">
          <a:xfrm>
            <a:off x="477560" y="3274525"/>
            <a:ext cx="246543" cy="298491"/>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6" name="下矢印 35"/>
          <p:cNvSpPr/>
          <p:nvPr/>
        </p:nvSpPr>
        <p:spPr bwMode="auto">
          <a:xfrm>
            <a:off x="4440317" y="4693807"/>
            <a:ext cx="222349" cy="412863"/>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sp>
        <p:nvSpPr>
          <p:cNvPr id="37" name="テキスト ボックス 36"/>
          <p:cNvSpPr txBox="1"/>
          <p:nvPr/>
        </p:nvSpPr>
        <p:spPr>
          <a:xfrm>
            <a:off x="344972" y="6084585"/>
            <a:ext cx="8424935" cy="584775"/>
          </a:xfrm>
          <a:prstGeom prst="rect">
            <a:avLst/>
          </a:prstGeom>
          <a:noFill/>
          <a:ln>
            <a:solidFill>
              <a:schemeClr val="bg1">
                <a:lumMod val="85000"/>
              </a:schemeClr>
            </a:solidFill>
          </a:ln>
        </p:spPr>
        <p:txBody>
          <a:bodyPr wrap="square" rtlCol="0">
            <a:spAutoFit/>
          </a:bodyPr>
          <a:lstStyle/>
          <a:p>
            <a:pPr algn="l"/>
            <a:r>
              <a:rPr lang="ja-JP" altLang="en-US" sz="1600" dirty="0" smtClean="0">
                <a:solidFill>
                  <a:schemeClr val="bg1">
                    <a:lumMod val="85000"/>
                  </a:schemeClr>
                </a:solidFill>
                <a:latin typeface="+mj-ea"/>
                <a:ea typeface="+mj-ea"/>
              </a:rPr>
              <a:t>特定粉</a:t>
            </a:r>
            <a:r>
              <a:rPr lang="ja-JP" altLang="en-US" sz="1600" dirty="0" err="1" smtClean="0">
                <a:solidFill>
                  <a:schemeClr val="bg1">
                    <a:lumMod val="85000"/>
                  </a:schemeClr>
                </a:solidFill>
                <a:latin typeface="+mj-ea"/>
                <a:ea typeface="+mj-ea"/>
              </a:rPr>
              <a:t>じん排</a:t>
            </a:r>
            <a:r>
              <a:rPr lang="ja-JP" altLang="en-US" sz="1600" dirty="0" smtClean="0">
                <a:solidFill>
                  <a:schemeClr val="bg1">
                    <a:lumMod val="85000"/>
                  </a:schemeClr>
                </a:solidFill>
                <a:latin typeface="+mj-ea"/>
                <a:ea typeface="+mj-ea"/>
              </a:rPr>
              <a:t>出等作業の記録の作成、保存（元請、自主施工者）　</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18</a:t>
            </a:r>
            <a:r>
              <a:rPr lang="ja-JP" altLang="en-US" sz="1200" dirty="0" smtClean="0">
                <a:solidFill>
                  <a:schemeClr val="bg1">
                    <a:lumMod val="85000"/>
                  </a:schemeClr>
                </a:solidFill>
                <a:latin typeface="+mj-ea"/>
                <a:ea typeface="+mj-ea"/>
              </a:rPr>
              <a:t>条の</a:t>
            </a:r>
            <a:r>
              <a:rPr lang="en-US" altLang="ja-JP" sz="1200" dirty="0">
                <a:solidFill>
                  <a:schemeClr val="bg1">
                    <a:lumMod val="85000"/>
                  </a:schemeClr>
                </a:solidFill>
                <a:latin typeface="+mj-ea"/>
                <a:ea typeface="+mj-ea"/>
              </a:rPr>
              <a:t>23</a:t>
            </a:r>
            <a:r>
              <a:rPr lang="ja-JP" altLang="en-US" sz="1200" dirty="0" smtClean="0">
                <a:solidFill>
                  <a:schemeClr val="bg1">
                    <a:lumMod val="85000"/>
                  </a:schemeClr>
                </a:solidFill>
                <a:latin typeface="+mj-ea"/>
                <a:ea typeface="+mj-ea"/>
              </a:rPr>
              <a:t>第</a:t>
            </a:r>
            <a:r>
              <a:rPr lang="en-US" altLang="ja-JP" sz="1200" dirty="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項、第</a:t>
            </a:r>
            <a:r>
              <a:rPr lang="en-US" altLang="ja-JP" sz="1200" dirty="0" smtClean="0">
                <a:solidFill>
                  <a:schemeClr val="bg1">
                    <a:lumMod val="85000"/>
                  </a:schemeClr>
                </a:solidFill>
                <a:latin typeface="+mj-ea"/>
                <a:ea typeface="+mj-ea"/>
              </a:rPr>
              <a:t>2</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a:p>
            <a:pPr algn="l"/>
            <a:r>
              <a:rPr lang="ja-JP" altLang="en-US" sz="1600" dirty="0" smtClean="0">
                <a:solidFill>
                  <a:schemeClr val="bg1">
                    <a:lumMod val="85000"/>
                  </a:schemeClr>
                </a:solidFill>
                <a:latin typeface="+mj-ea"/>
                <a:ea typeface="+mj-ea"/>
              </a:rPr>
              <a:t>作業終了後の発注者への報告、報告書面の保存（元請）</a:t>
            </a:r>
            <a:r>
              <a:rPr lang="ja-JP" altLang="en-US" sz="1200" dirty="0" smtClean="0">
                <a:solidFill>
                  <a:schemeClr val="bg1">
                    <a:lumMod val="85000"/>
                  </a:schemeClr>
                </a:solidFill>
                <a:latin typeface="+mj-ea"/>
                <a:ea typeface="+mj-ea"/>
              </a:rPr>
              <a:t>　（第</a:t>
            </a:r>
            <a:r>
              <a:rPr lang="en-US" altLang="ja-JP" sz="1200" dirty="0" smtClean="0">
                <a:solidFill>
                  <a:schemeClr val="bg1">
                    <a:lumMod val="85000"/>
                  </a:schemeClr>
                </a:solidFill>
                <a:latin typeface="+mj-ea"/>
                <a:ea typeface="+mj-ea"/>
              </a:rPr>
              <a:t>18</a:t>
            </a:r>
            <a:r>
              <a:rPr lang="ja-JP" altLang="en-US" sz="1200" dirty="0">
                <a:solidFill>
                  <a:schemeClr val="bg1">
                    <a:lumMod val="85000"/>
                  </a:schemeClr>
                </a:solidFill>
                <a:latin typeface="+mj-ea"/>
                <a:ea typeface="+mj-ea"/>
              </a:rPr>
              <a:t>条</a:t>
            </a:r>
            <a:r>
              <a:rPr lang="ja-JP" altLang="en-US" sz="1200" dirty="0" smtClean="0">
                <a:solidFill>
                  <a:schemeClr val="bg1">
                    <a:lumMod val="85000"/>
                  </a:schemeClr>
                </a:solidFill>
                <a:latin typeface="+mj-ea"/>
                <a:ea typeface="+mj-ea"/>
              </a:rPr>
              <a:t>の</a:t>
            </a:r>
            <a:r>
              <a:rPr lang="en-US" altLang="ja-JP" sz="1200" dirty="0" smtClean="0">
                <a:solidFill>
                  <a:schemeClr val="bg1">
                    <a:lumMod val="85000"/>
                  </a:schemeClr>
                </a:solidFill>
                <a:latin typeface="+mj-ea"/>
                <a:ea typeface="+mj-ea"/>
              </a:rPr>
              <a:t>23</a:t>
            </a:r>
            <a:r>
              <a:rPr lang="ja-JP" altLang="en-US" sz="1200" dirty="0" smtClean="0">
                <a:solidFill>
                  <a:schemeClr val="bg1">
                    <a:lumMod val="85000"/>
                  </a:schemeClr>
                </a:solidFill>
                <a:latin typeface="+mj-ea"/>
                <a:ea typeface="+mj-ea"/>
              </a:rPr>
              <a:t>第</a:t>
            </a:r>
            <a:r>
              <a:rPr lang="en-US" altLang="ja-JP" sz="1200" dirty="0" smtClean="0">
                <a:solidFill>
                  <a:schemeClr val="bg1">
                    <a:lumMod val="85000"/>
                  </a:schemeClr>
                </a:solidFill>
                <a:latin typeface="+mj-ea"/>
                <a:ea typeface="+mj-ea"/>
              </a:rPr>
              <a:t>1</a:t>
            </a:r>
            <a:r>
              <a:rPr lang="ja-JP" altLang="en-US" sz="1200" dirty="0" smtClean="0">
                <a:solidFill>
                  <a:schemeClr val="bg1">
                    <a:lumMod val="85000"/>
                  </a:schemeClr>
                </a:solidFill>
                <a:latin typeface="+mj-ea"/>
                <a:ea typeface="+mj-ea"/>
              </a:rPr>
              <a:t>項）</a:t>
            </a:r>
            <a:endParaRPr lang="en-US" altLang="ja-JP" sz="1200" dirty="0" smtClean="0">
              <a:solidFill>
                <a:schemeClr val="bg1">
                  <a:lumMod val="85000"/>
                </a:schemeClr>
              </a:solidFill>
              <a:latin typeface="+mj-ea"/>
              <a:ea typeface="+mj-ea"/>
            </a:endParaRPr>
          </a:p>
        </p:txBody>
      </p:sp>
      <p:sp>
        <p:nvSpPr>
          <p:cNvPr id="38" name="下矢印 37"/>
          <p:cNvSpPr/>
          <p:nvPr/>
        </p:nvSpPr>
        <p:spPr bwMode="auto">
          <a:xfrm>
            <a:off x="4469470" y="5777457"/>
            <a:ext cx="211860" cy="244579"/>
          </a:xfrm>
          <a:prstGeom prst="downArrow">
            <a:avLst/>
          </a:prstGeom>
          <a:solidFill>
            <a:schemeClr val="bg1">
              <a:lumMod val="85000"/>
            </a:schemeClr>
          </a:solidFill>
          <a:ln>
            <a:noFill/>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3200" b="0" i="0" u="none" strike="noStrike" cap="none" normalizeH="0" baseline="0" smtClean="0">
              <a:ln>
                <a:noFill/>
              </a:ln>
              <a:solidFill>
                <a:schemeClr val="bg1">
                  <a:lumMod val="85000"/>
                </a:schemeClr>
              </a:solidFill>
              <a:effectLst/>
              <a:latin typeface="Arial" charset="0"/>
              <a:ea typeface="ＭＳ Ｐゴシック" pitchFamily="50" charset="-128"/>
            </a:endParaRP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6350745"/>
      </p:ext>
    </p:extLst>
  </p:cSld>
  <p:clrMapOvr>
    <a:masterClrMapping/>
  </p:clrMapOvr>
  <mc:AlternateContent xmlns:mc="http://schemas.openxmlformats.org/markup-compatibility/2006" xmlns:p14="http://schemas.microsoft.com/office/powerpoint/2010/main">
    <mc:Choice Requires="p14">
      <p:transition spd="slow" p14:dur="2000" advTm="9204"/>
    </mc:Choice>
    <mc:Fallback xmlns="">
      <p:transition spd="slow" advTm="9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a:spLocks noGrp="1"/>
          </p:cNvSpPr>
          <p:nvPr>
            <p:ph type="sldNum" sz="quarter" idx="12"/>
          </p:nvPr>
        </p:nvSpPr>
        <p:spPr>
          <a:xfrm>
            <a:off x="6980386" y="6310208"/>
            <a:ext cx="2133600" cy="476250"/>
          </a:xfrm>
        </p:spPr>
        <p:txBody>
          <a:bodyPr/>
          <a:lstStyle/>
          <a:p>
            <a:fld id="{2AA345FF-F491-48AC-8FD0-B249C49F2375}" type="slidenum">
              <a:rPr kumimoji="1" lang="ja-JP" altLang="en-US" smtClean="0">
                <a:latin typeface="+mj-ea"/>
                <a:ea typeface="+mj-ea"/>
              </a:rPr>
              <a:t>9</a:t>
            </a:fld>
            <a:endParaRPr kumimoji="1" lang="ja-JP" altLang="en-US" dirty="0">
              <a:latin typeface="+mj-ea"/>
              <a:ea typeface="+mj-ea"/>
            </a:endParaRPr>
          </a:p>
        </p:txBody>
      </p:sp>
      <p:sp>
        <p:nvSpPr>
          <p:cNvPr id="9" name="テキスト ボックス 8"/>
          <p:cNvSpPr txBox="1"/>
          <p:nvPr/>
        </p:nvSpPr>
        <p:spPr>
          <a:xfrm>
            <a:off x="335923" y="332656"/>
            <a:ext cx="8424935" cy="1569660"/>
          </a:xfrm>
          <a:prstGeom prst="rect">
            <a:avLst/>
          </a:prstGeom>
          <a:solidFill>
            <a:schemeClr val="accent5"/>
          </a:solidFill>
          <a:ln>
            <a:solidFill>
              <a:schemeClr val="tx1"/>
            </a:solidFill>
          </a:ln>
        </p:spPr>
        <p:txBody>
          <a:bodyPr wrap="square" rtlCol="0">
            <a:spAutoFit/>
          </a:bodyPr>
          <a:lstStyle/>
          <a:p>
            <a:pPr algn="l"/>
            <a:r>
              <a:rPr lang="ja-JP" altLang="en-US" sz="1600" b="1" dirty="0" smtClean="0">
                <a:solidFill>
                  <a:schemeClr val="tx1"/>
                </a:solidFill>
                <a:latin typeface="+mj-ea"/>
                <a:ea typeface="+mj-ea"/>
              </a:rPr>
              <a:t>＜特定粉</a:t>
            </a:r>
            <a:r>
              <a:rPr lang="ja-JP" altLang="en-US" sz="1600" b="1" dirty="0" err="1" smtClean="0">
                <a:solidFill>
                  <a:schemeClr val="tx1"/>
                </a:solidFill>
                <a:latin typeface="+mj-ea"/>
                <a:ea typeface="+mj-ea"/>
              </a:rPr>
              <a:t>じん排</a:t>
            </a:r>
            <a:r>
              <a:rPr lang="ja-JP" altLang="en-US" sz="1600" b="1" dirty="0" smtClean="0">
                <a:solidFill>
                  <a:schemeClr val="tx1"/>
                </a:solidFill>
                <a:latin typeface="+mj-ea"/>
                <a:ea typeface="+mj-ea"/>
              </a:rPr>
              <a:t>出等作業の実施届出書＞</a:t>
            </a:r>
            <a:endParaRPr lang="en-US" altLang="ja-JP" sz="1600" b="1" dirty="0" smtClean="0">
              <a:solidFill>
                <a:schemeClr val="tx1"/>
              </a:solidFill>
              <a:latin typeface="+mj-ea"/>
              <a:ea typeface="+mj-ea"/>
            </a:endParaRPr>
          </a:p>
          <a:p>
            <a:pPr algn="l"/>
            <a:r>
              <a:rPr lang="ja-JP" altLang="en-US" sz="1600" dirty="0">
                <a:solidFill>
                  <a:schemeClr val="tx1"/>
                </a:solidFill>
                <a:latin typeface="+mj-ea"/>
                <a:ea typeface="+mj-ea"/>
              </a:rPr>
              <a:t>特定工事のうち、特定粉</a:t>
            </a:r>
            <a:r>
              <a:rPr lang="ja-JP" altLang="en-US" sz="1600" dirty="0" err="1">
                <a:solidFill>
                  <a:schemeClr val="tx1"/>
                </a:solidFill>
                <a:latin typeface="+mj-ea"/>
                <a:ea typeface="+mj-ea"/>
              </a:rPr>
              <a:t>じんを</a:t>
            </a:r>
            <a:r>
              <a:rPr lang="ja-JP" altLang="en-US" sz="1600" dirty="0">
                <a:solidFill>
                  <a:schemeClr val="tx1"/>
                </a:solidFill>
                <a:latin typeface="+mj-ea"/>
                <a:ea typeface="+mj-ea"/>
              </a:rPr>
              <a:t>多量に発生し、又は飛散させる原因となる特定建築材料として政令で</a:t>
            </a:r>
            <a:r>
              <a:rPr lang="ja-JP" altLang="en-US" sz="1600" dirty="0" smtClean="0">
                <a:solidFill>
                  <a:schemeClr val="tx1"/>
                </a:solidFill>
                <a:latin typeface="+mj-ea"/>
                <a:ea typeface="+mj-ea"/>
              </a:rPr>
              <a:t>定める</a:t>
            </a:r>
            <a:r>
              <a:rPr lang="ja-JP" altLang="en-US" sz="1600" dirty="0">
                <a:solidFill>
                  <a:schemeClr val="tx1"/>
                </a:solidFill>
                <a:latin typeface="+mj-ea"/>
                <a:ea typeface="+mj-ea"/>
              </a:rPr>
              <a:t>ものに係る特定粉じん排出等作業を伴うもの（届出対象特定工事）の</a:t>
            </a:r>
            <a:r>
              <a:rPr lang="ja-JP" altLang="en-US" sz="1600" dirty="0">
                <a:solidFill>
                  <a:srgbClr val="FF0000"/>
                </a:solidFill>
                <a:latin typeface="+mj-ea"/>
                <a:ea typeface="+mj-ea"/>
              </a:rPr>
              <a:t>発注者又は自主</a:t>
            </a:r>
            <a:r>
              <a:rPr lang="ja-JP" altLang="en-US" sz="1600" dirty="0" smtClean="0">
                <a:solidFill>
                  <a:srgbClr val="FF0000"/>
                </a:solidFill>
                <a:latin typeface="+mj-ea"/>
                <a:ea typeface="+mj-ea"/>
              </a:rPr>
              <a:t>施工者は</a:t>
            </a:r>
            <a:r>
              <a:rPr lang="ja-JP" altLang="en-US" sz="1600" dirty="0">
                <a:solidFill>
                  <a:srgbClr val="FF0000"/>
                </a:solidFill>
                <a:latin typeface="+mj-ea"/>
                <a:ea typeface="+mj-ea"/>
              </a:rPr>
              <a:t>、当該定粉じん排出等作業の開始の日の</a:t>
            </a:r>
            <a:r>
              <a:rPr lang="en-US" altLang="ja-JP" sz="1600" dirty="0">
                <a:solidFill>
                  <a:srgbClr val="FF0000"/>
                </a:solidFill>
                <a:latin typeface="+mj-ea"/>
                <a:ea typeface="+mj-ea"/>
              </a:rPr>
              <a:t>14</a:t>
            </a:r>
            <a:r>
              <a:rPr lang="ja-JP" altLang="en-US" sz="1600" dirty="0">
                <a:solidFill>
                  <a:srgbClr val="FF0000"/>
                </a:solidFill>
                <a:latin typeface="+mj-ea"/>
                <a:ea typeface="+mj-ea"/>
              </a:rPr>
              <a:t>日前まで</a:t>
            </a:r>
            <a:r>
              <a:rPr lang="ja-JP" altLang="en-US" sz="1600" dirty="0">
                <a:solidFill>
                  <a:schemeClr val="tx1"/>
                </a:solidFill>
                <a:latin typeface="+mj-ea"/>
                <a:ea typeface="+mj-ea"/>
              </a:rPr>
              <a:t>に、環境省令で定めるところにより、</a:t>
            </a:r>
            <a:r>
              <a:rPr lang="ja-JP" altLang="en-US" sz="1600" dirty="0" smtClean="0">
                <a:solidFill>
                  <a:schemeClr val="tx1"/>
                </a:solidFill>
                <a:latin typeface="+mj-ea"/>
                <a:ea typeface="+mj-ea"/>
              </a:rPr>
              <a:t>都道府県知事</a:t>
            </a:r>
            <a:r>
              <a:rPr lang="ja-JP" altLang="en-US" sz="1600" dirty="0">
                <a:solidFill>
                  <a:schemeClr val="tx1"/>
                </a:solidFill>
                <a:latin typeface="+mj-ea"/>
                <a:ea typeface="+mj-ea"/>
              </a:rPr>
              <a:t>に届け出なければならない</a:t>
            </a:r>
            <a:r>
              <a:rPr lang="ja-JP" altLang="en-US" sz="1600" dirty="0" smtClean="0">
                <a:solidFill>
                  <a:schemeClr val="tx1"/>
                </a:solidFill>
                <a:latin typeface="+mj-ea"/>
                <a:ea typeface="+mj-ea"/>
              </a:rPr>
              <a:t>。</a:t>
            </a:r>
            <a:endParaRPr lang="en-US" altLang="ja-JP" sz="1600" dirty="0" smtClean="0">
              <a:solidFill>
                <a:schemeClr val="tx1"/>
              </a:solidFill>
              <a:latin typeface="+mj-ea"/>
              <a:ea typeface="+mj-ea"/>
            </a:endParaRPr>
          </a:p>
          <a:p>
            <a:pPr algn="r"/>
            <a:r>
              <a:rPr lang="ja-JP" altLang="en-US" sz="1600" dirty="0" smtClean="0">
                <a:solidFill>
                  <a:schemeClr val="tx1"/>
                </a:solidFill>
                <a:latin typeface="+mj-ea"/>
                <a:ea typeface="+mj-ea"/>
              </a:rPr>
              <a:t> </a:t>
            </a: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17</a:t>
            </a:r>
            <a:r>
              <a:rPr lang="ja-JP" altLang="en-US" sz="1600" dirty="0">
                <a:solidFill>
                  <a:schemeClr val="tx1"/>
                </a:solidFill>
                <a:latin typeface="+mj-ea"/>
                <a:ea typeface="+mj-ea"/>
              </a:rPr>
              <a:t>関係）</a:t>
            </a:r>
          </a:p>
        </p:txBody>
      </p:sp>
      <p:sp>
        <p:nvSpPr>
          <p:cNvPr id="22" name="テキスト ボックス 21"/>
          <p:cNvSpPr txBox="1"/>
          <p:nvPr/>
        </p:nvSpPr>
        <p:spPr>
          <a:xfrm>
            <a:off x="335923" y="2060848"/>
            <a:ext cx="8424935" cy="830997"/>
          </a:xfrm>
          <a:prstGeom prst="rect">
            <a:avLst/>
          </a:prstGeom>
          <a:noFill/>
          <a:ln>
            <a:noFill/>
          </a:ln>
        </p:spPr>
        <p:txBody>
          <a:bodyPr wrap="square" rtlCol="0">
            <a:spAutoFit/>
          </a:bodyPr>
          <a:lstStyle/>
          <a:p>
            <a:pPr algn="l"/>
            <a:r>
              <a:rPr lang="ja-JP" altLang="en-US" sz="1600" dirty="0" smtClean="0">
                <a:solidFill>
                  <a:schemeClr val="tx1"/>
                </a:solidFill>
                <a:latin typeface="+mj-ea"/>
                <a:ea typeface="+mj-ea"/>
              </a:rPr>
              <a:t>□</a:t>
            </a:r>
            <a:r>
              <a:rPr lang="ja-JP" altLang="en-US" sz="1600" dirty="0" smtClean="0">
                <a:latin typeface="+mj-ea"/>
                <a:ea typeface="+mj-ea"/>
              </a:rPr>
              <a:t>特定</a:t>
            </a:r>
            <a:r>
              <a:rPr lang="ja-JP" altLang="en-US" sz="1600" dirty="0">
                <a:latin typeface="+mj-ea"/>
                <a:ea typeface="+mj-ea"/>
              </a:rPr>
              <a:t>粉</a:t>
            </a:r>
            <a:r>
              <a:rPr lang="ja-JP" altLang="en-US" sz="1600" dirty="0" err="1">
                <a:latin typeface="+mj-ea"/>
                <a:ea typeface="+mj-ea"/>
              </a:rPr>
              <a:t>じんを</a:t>
            </a:r>
            <a:r>
              <a:rPr lang="ja-JP" altLang="en-US" sz="1600" dirty="0">
                <a:latin typeface="+mj-ea"/>
                <a:ea typeface="+mj-ea"/>
              </a:rPr>
              <a:t>多量に発生する等の原因となる特定建築材料（新令第</a:t>
            </a:r>
            <a:r>
              <a:rPr lang="en-US" altLang="ja-JP" sz="1600" dirty="0">
                <a:latin typeface="+mj-ea"/>
                <a:ea typeface="+mj-ea"/>
              </a:rPr>
              <a:t>10</a:t>
            </a:r>
            <a:r>
              <a:rPr lang="ja-JP" altLang="en-US" sz="1600" dirty="0">
                <a:latin typeface="+mj-ea"/>
                <a:ea typeface="+mj-ea"/>
              </a:rPr>
              <a:t>条</a:t>
            </a:r>
            <a:r>
              <a:rPr lang="ja-JP" altLang="en-US" sz="1600" dirty="0" smtClean="0">
                <a:latin typeface="+mj-ea"/>
                <a:ea typeface="+mj-ea"/>
              </a:rPr>
              <a:t>の</a:t>
            </a:r>
            <a:r>
              <a:rPr lang="en-US" altLang="ja-JP" sz="1600" dirty="0" smtClean="0">
                <a:latin typeface="+mj-ea"/>
                <a:ea typeface="+mj-ea"/>
              </a:rPr>
              <a:t>2</a:t>
            </a:r>
            <a:r>
              <a:rPr lang="ja-JP" altLang="en-US" sz="1600" dirty="0" smtClean="0">
                <a:latin typeface="+mj-ea"/>
                <a:ea typeface="+mj-ea"/>
              </a:rPr>
              <a:t>）</a:t>
            </a:r>
            <a:endParaRPr lang="en-US" altLang="ja-JP" sz="1600" dirty="0" smtClean="0">
              <a:latin typeface="+mj-ea"/>
              <a:ea typeface="+mj-ea"/>
            </a:endParaRPr>
          </a:p>
          <a:p>
            <a:pPr algn="l"/>
            <a:r>
              <a:rPr lang="ja-JP" altLang="en-US" sz="1600" dirty="0">
                <a:latin typeface="+mj-ea"/>
                <a:ea typeface="+mj-ea"/>
              </a:rPr>
              <a:t>　</a:t>
            </a:r>
            <a:r>
              <a:rPr lang="ja-JP" altLang="en-US" sz="1600" dirty="0" smtClean="0">
                <a:latin typeface="+mj-ea"/>
                <a:ea typeface="+mj-ea"/>
              </a:rPr>
              <a:t> ○吹付け</a:t>
            </a:r>
            <a:r>
              <a:rPr lang="ja-JP" altLang="en-US" sz="1600" dirty="0">
                <a:latin typeface="+mj-ea"/>
                <a:ea typeface="+mj-ea"/>
              </a:rPr>
              <a:t>石綿（いわゆるレベル１建材</a:t>
            </a:r>
            <a:r>
              <a:rPr lang="ja-JP" altLang="en-US" sz="1600" dirty="0" smtClean="0">
                <a:latin typeface="+mj-ea"/>
                <a:ea typeface="+mj-ea"/>
              </a:rPr>
              <a:t>）</a:t>
            </a:r>
            <a:endParaRPr lang="en-US" altLang="ja-JP" sz="1600" dirty="0" smtClean="0">
              <a:latin typeface="+mj-ea"/>
              <a:ea typeface="+mj-ea"/>
            </a:endParaRPr>
          </a:p>
          <a:p>
            <a:pPr algn="l"/>
            <a:r>
              <a:rPr lang="ja-JP" altLang="en-US" sz="1600" dirty="0">
                <a:latin typeface="+mj-ea"/>
                <a:ea typeface="+mj-ea"/>
              </a:rPr>
              <a:t>　</a:t>
            </a:r>
            <a:r>
              <a:rPr lang="en-US" altLang="ja-JP" sz="1600" dirty="0">
                <a:latin typeface="+mj-ea"/>
                <a:ea typeface="+mj-ea"/>
              </a:rPr>
              <a:t> </a:t>
            </a:r>
            <a:r>
              <a:rPr lang="ja-JP" altLang="en-US" sz="1600" dirty="0" smtClean="0">
                <a:latin typeface="+mj-ea"/>
                <a:ea typeface="+mj-ea"/>
              </a:rPr>
              <a:t>○石</a:t>
            </a:r>
            <a:r>
              <a:rPr lang="ja-JP" altLang="en-US" sz="1600" dirty="0">
                <a:latin typeface="+mj-ea"/>
                <a:ea typeface="+mj-ea"/>
              </a:rPr>
              <a:t>綿を含有する断熱材、保温材及び耐火被覆材（いわゆるレベル２建材）</a:t>
            </a:r>
            <a:endParaRPr lang="en-US" altLang="ja-JP" sz="1600" dirty="0" smtClean="0">
              <a:solidFill>
                <a:schemeClr val="tx1"/>
              </a:solidFill>
              <a:latin typeface="+mj-ea"/>
              <a:ea typeface="+mj-ea"/>
            </a:endParaRPr>
          </a:p>
        </p:txBody>
      </p:sp>
      <p:sp>
        <p:nvSpPr>
          <p:cNvPr id="6" name="テキスト ボックス 5"/>
          <p:cNvSpPr txBox="1"/>
          <p:nvPr/>
        </p:nvSpPr>
        <p:spPr>
          <a:xfrm>
            <a:off x="346398" y="4005064"/>
            <a:ext cx="8424935" cy="1323439"/>
          </a:xfrm>
          <a:prstGeom prst="rect">
            <a:avLst/>
          </a:prstGeom>
          <a:solidFill>
            <a:schemeClr val="accent5"/>
          </a:solidFill>
          <a:ln>
            <a:solidFill>
              <a:schemeClr val="tx1"/>
            </a:solidFill>
          </a:ln>
        </p:spPr>
        <p:txBody>
          <a:bodyPr wrap="square" rtlCol="0">
            <a:spAutoFit/>
          </a:bodyPr>
          <a:lstStyle/>
          <a:p>
            <a:pPr algn="l"/>
            <a:r>
              <a:rPr lang="ja-JP" altLang="en-US" sz="1600" b="1" dirty="0" smtClean="0">
                <a:solidFill>
                  <a:schemeClr val="tx1"/>
                </a:solidFill>
                <a:latin typeface="+mj-ea"/>
                <a:ea typeface="+mj-ea"/>
              </a:rPr>
              <a:t>＜特定工事の発注者等の配慮＞　（法改正前から規定）</a:t>
            </a:r>
            <a:endParaRPr lang="en-US" altLang="ja-JP" sz="1600" b="1" dirty="0" smtClean="0">
              <a:solidFill>
                <a:schemeClr val="tx1"/>
              </a:solidFill>
              <a:latin typeface="+mj-ea"/>
              <a:ea typeface="+mj-ea"/>
            </a:endParaRPr>
          </a:p>
          <a:p>
            <a:pPr algn="l"/>
            <a:r>
              <a:rPr lang="ja-JP" altLang="en-US" sz="1600" dirty="0">
                <a:solidFill>
                  <a:schemeClr val="tx1"/>
                </a:solidFill>
                <a:latin typeface="+mj-ea"/>
                <a:ea typeface="+mj-ea"/>
              </a:rPr>
              <a:t>特定工事の発注者は、当該特定工事の元請業者に対し、施工方法、工期、工事費その他当該</a:t>
            </a:r>
            <a:r>
              <a:rPr lang="ja-JP" altLang="en-US" sz="1600" dirty="0" smtClean="0">
                <a:solidFill>
                  <a:schemeClr val="tx1"/>
                </a:solidFill>
                <a:latin typeface="+mj-ea"/>
                <a:ea typeface="+mj-ea"/>
              </a:rPr>
              <a:t>特定工事</a:t>
            </a:r>
            <a:r>
              <a:rPr lang="ja-JP" altLang="en-US" sz="1600" dirty="0">
                <a:solidFill>
                  <a:schemeClr val="tx1"/>
                </a:solidFill>
                <a:latin typeface="+mj-ea"/>
                <a:ea typeface="+mj-ea"/>
              </a:rPr>
              <a:t>の請負契約に関する事項について、作業基準の遵守を妨げるおそれのある条件を付さないように</a:t>
            </a:r>
            <a:r>
              <a:rPr lang="ja-JP" altLang="en-US" sz="1600" dirty="0" smtClean="0">
                <a:solidFill>
                  <a:schemeClr val="tx1"/>
                </a:solidFill>
                <a:latin typeface="+mj-ea"/>
                <a:ea typeface="+mj-ea"/>
              </a:rPr>
              <a:t>配慮</a:t>
            </a:r>
            <a:r>
              <a:rPr lang="ja-JP" altLang="en-US" sz="1600" dirty="0">
                <a:solidFill>
                  <a:schemeClr val="tx1"/>
                </a:solidFill>
                <a:latin typeface="+mj-ea"/>
                <a:ea typeface="+mj-ea"/>
              </a:rPr>
              <a:t>しなければならない。 </a:t>
            </a:r>
            <a:endParaRPr lang="en-US" altLang="ja-JP" sz="1600" dirty="0" smtClean="0">
              <a:solidFill>
                <a:schemeClr val="tx1"/>
              </a:solidFill>
              <a:latin typeface="+mj-ea"/>
              <a:ea typeface="+mj-ea"/>
            </a:endParaRPr>
          </a:p>
          <a:p>
            <a:pPr algn="r"/>
            <a:r>
              <a:rPr lang="ja-JP" altLang="en-US" sz="1600" dirty="0" smtClean="0">
                <a:solidFill>
                  <a:schemeClr val="tx1"/>
                </a:solidFill>
                <a:latin typeface="+mj-ea"/>
                <a:ea typeface="+mj-ea"/>
              </a:rPr>
              <a:t>（</a:t>
            </a:r>
            <a:r>
              <a:rPr lang="ja-JP" altLang="en-US" sz="1600" dirty="0">
                <a:solidFill>
                  <a:schemeClr val="tx1"/>
                </a:solidFill>
                <a:latin typeface="+mj-ea"/>
                <a:ea typeface="+mj-ea"/>
              </a:rPr>
              <a:t>新法第</a:t>
            </a:r>
            <a:r>
              <a:rPr lang="en-US" altLang="ja-JP" sz="1600" dirty="0">
                <a:solidFill>
                  <a:schemeClr val="tx1"/>
                </a:solidFill>
                <a:latin typeface="+mj-ea"/>
                <a:ea typeface="+mj-ea"/>
              </a:rPr>
              <a:t>18</a:t>
            </a:r>
            <a:r>
              <a:rPr lang="ja-JP" altLang="en-US" sz="1600" dirty="0">
                <a:solidFill>
                  <a:schemeClr val="tx1"/>
                </a:solidFill>
                <a:latin typeface="+mj-ea"/>
                <a:ea typeface="+mj-ea"/>
              </a:rPr>
              <a:t>条の</a:t>
            </a:r>
            <a:r>
              <a:rPr lang="en-US" altLang="ja-JP" sz="1600" dirty="0">
                <a:solidFill>
                  <a:schemeClr val="tx1"/>
                </a:solidFill>
                <a:latin typeface="+mj-ea"/>
                <a:ea typeface="+mj-ea"/>
              </a:rPr>
              <a:t>16</a:t>
            </a:r>
            <a:r>
              <a:rPr lang="ja-JP" altLang="en-US" sz="1600" dirty="0">
                <a:solidFill>
                  <a:schemeClr val="tx1"/>
                </a:solidFill>
                <a:latin typeface="+mj-ea"/>
                <a:ea typeface="+mj-ea"/>
              </a:rPr>
              <a:t>第１項関係）</a:t>
            </a:r>
          </a:p>
        </p:txBody>
      </p:sp>
      <p:sp>
        <p:nvSpPr>
          <p:cNvPr id="7" name="テキスト ボックス 6"/>
          <p:cNvSpPr txBox="1"/>
          <p:nvPr/>
        </p:nvSpPr>
        <p:spPr>
          <a:xfrm>
            <a:off x="335923" y="5517232"/>
            <a:ext cx="8424935" cy="338554"/>
          </a:xfrm>
          <a:prstGeom prst="rect">
            <a:avLst/>
          </a:prstGeom>
          <a:noFill/>
          <a:ln>
            <a:noFill/>
          </a:ln>
        </p:spPr>
        <p:txBody>
          <a:bodyPr wrap="square" rtlCol="0">
            <a:spAutoFit/>
          </a:bodyPr>
          <a:lstStyle/>
          <a:p>
            <a:pPr algn="l"/>
            <a:r>
              <a:rPr lang="ja-JP" altLang="en-US" sz="1600" dirty="0">
                <a:solidFill>
                  <a:srgbClr val="FF0000"/>
                </a:solidFill>
                <a:latin typeface="+mj-ea"/>
                <a:ea typeface="+mj-ea"/>
              </a:rPr>
              <a:t>作業基準に沿って工事が適正になされるように発注者は配慮する義務がある。</a:t>
            </a:r>
            <a:endParaRPr lang="en-US" altLang="ja-JP" sz="1600" dirty="0" smtClean="0">
              <a:solidFill>
                <a:srgbClr val="FF0000"/>
              </a:solidFill>
              <a:latin typeface="+mj-ea"/>
              <a:ea typeface="+mj-ea"/>
            </a:endParaRPr>
          </a:p>
        </p:txBody>
      </p:sp>
      <p:sp>
        <p:nvSpPr>
          <p:cNvPr id="8" name="テキスト ボックス 7"/>
          <p:cNvSpPr txBox="1"/>
          <p:nvPr/>
        </p:nvSpPr>
        <p:spPr>
          <a:xfrm>
            <a:off x="2096565" y="3140968"/>
            <a:ext cx="6653096" cy="584775"/>
          </a:xfrm>
          <a:prstGeom prst="rect">
            <a:avLst/>
          </a:prstGeom>
          <a:noFill/>
          <a:ln>
            <a:noFill/>
          </a:ln>
        </p:spPr>
        <p:txBody>
          <a:bodyPr wrap="square" rtlCol="0">
            <a:spAutoFit/>
          </a:bodyPr>
          <a:lstStyle/>
          <a:p>
            <a:pPr algn="l"/>
            <a:r>
              <a:rPr lang="en-US" altLang="ja-JP" sz="1600" dirty="0" smtClean="0">
                <a:solidFill>
                  <a:schemeClr val="tx1"/>
                </a:solidFill>
                <a:latin typeface="+mj-ea"/>
                <a:ea typeface="+mj-ea"/>
              </a:rPr>
              <a:t>※</a:t>
            </a:r>
            <a:r>
              <a:rPr lang="ja-JP" altLang="en-US" sz="1600" dirty="0" smtClean="0">
                <a:solidFill>
                  <a:schemeClr val="tx1"/>
                </a:solidFill>
                <a:latin typeface="+mj-ea"/>
                <a:ea typeface="+mj-ea"/>
              </a:rPr>
              <a:t>都道府県知事は届出の作業方法が作業基準に適合しないと認める場合、</a:t>
            </a:r>
            <a:endParaRPr lang="en-US" altLang="ja-JP" sz="1600" dirty="0" smtClean="0">
              <a:solidFill>
                <a:schemeClr val="tx1"/>
              </a:solidFill>
              <a:latin typeface="+mj-ea"/>
              <a:ea typeface="+mj-ea"/>
            </a:endParaRPr>
          </a:p>
          <a:p>
            <a:pPr algn="l"/>
            <a:r>
              <a:rPr lang="ja-JP" altLang="en-US" sz="1600" dirty="0">
                <a:solidFill>
                  <a:schemeClr val="tx1"/>
                </a:solidFill>
                <a:latin typeface="+mj-ea"/>
                <a:ea typeface="+mj-ea"/>
              </a:rPr>
              <a:t>　</a:t>
            </a:r>
            <a:r>
              <a:rPr lang="ja-JP" altLang="en-US" sz="1600" dirty="0" smtClean="0">
                <a:solidFill>
                  <a:schemeClr val="tx1"/>
                </a:solidFill>
                <a:latin typeface="+mj-ea"/>
                <a:ea typeface="+mj-ea"/>
              </a:rPr>
              <a:t> 届出受理から１４日以内に計画変更を命じる。</a:t>
            </a:r>
            <a:endParaRPr lang="en-US" altLang="ja-JP" sz="1600" dirty="0" smtClean="0">
              <a:solidFill>
                <a:schemeClr val="tx1"/>
              </a:solidFill>
              <a:latin typeface="+mj-ea"/>
              <a:ea typeface="+mj-ea"/>
            </a:endParaRPr>
          </a:p>
        </p:txBody>
      </p:sp>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06995402"/>
      </p:ext>
    </p:extLst>
  </p:cSld>
  <p:clrMapOvr>
    <a:masterClrMapping/>
  </p:clrMapOvr>
  <mc:AlternateContent xmlns:mc="http://schemas.openxmlformats.org/markup-compatibility/2006" xmlns:p14="http://schemas.microsoft.com/office/powerpoint/2010/main">
    <mc:Choice Requires="p14">
      <p:transition spd="slow" p14:dur="2000" advTm="56685"/>
    </mc:Choice>
    <mc:Fallback xmlns="">
      <p:transition spd="slow" advTm="5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標準デザイン">
  <a:themeElements>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3200" b="0" i="0" u="none" strike="noStrike" cap="none" normalizeH="0" baseline="0" smtClean="0">
            <a:ln>
              <a:noFill/>
            </a:ln>
            <a:solidFill>
              <a:schemeClr val="tx2"/>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3200" b="0" i="0" u="none" strike="noStrike" cap="none" normalizeH="0" baseline="0" smtClean="0">
            <a:ln>
              <a:noFill/>
            </a:ln>
            <a:solidFill>
              <a:schemeClr val="tx2"/>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9571</TotalTime>
  <Words>6183</Words>
  <Application>Microsoft Office PowerPoint</Application>
  <PresentationFormat>画面に合わせる (4:3)</PresentationFormat>
  <Paragraphs>617</Paragraphs>
  <Slides>27</Slides>
  <Notes>27</Notes>
  <HiddenSlides>0</HiddenSlides>
  <MMClips>27</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27</vt:i4>
      </vt:variant>
    </vt:vector>
  </HeadingPairs>
  <TitlesOfParts>
    <vt:vector size="34" baseType="lpstr">
      <vt:lpstr>ＭＳ Ｐゴシック</vt:lpstr>
      <vt:lpstr>ＭＳ Ｐ明朝</vt:lpstr>
      <vt:lpstr>メイリオ</vt:lpstr>
      <vt:lpstr>Arial</vt:lpstr>
      <vt:lpstr>Calibri</vt:lpstr>
      <vt:lpstr>Wingdings</vt:lpstr>
      <vt:lpstr>標準デザイン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隔離養生による除去の概略図</vt:lpstr>
      <vt:lpstr>PowerPoint プレゼンテーション</vt:lpstr>
      <vt:lpstr>PowerPoint プレゼンテーション</vt:lpstr>
      <vt:lpstr>PowerPoint プレゼンテーション</vt:lpstr>
    </vt:vector>
  </TitlesOfParts>
  <Company>熊本県</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情報企画課</dc:creator>
  <cp:lastModifiedBy>kumamoto</cp:lastModifiedBy>
  <cp:revision>549</cp:revision>
  <cp:lastPrinted>2019-06-14T09:01:16Z</cp:lastPrinted>
  <dcterms:created xsi:type="dcterms:W3CDTF">2007-03-05T11:55:55Z</dcterms:created>
  <dcterms:modified xsi:type="dcterms:W3CDTF">2021-06-29T00:38:14Z</dcterms:modified>
</cp:coreProperties>
</file>