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5"/>
  </p:notesMasterIdLst>
  <p:handoutMasterIdLst>
    <p:handoutMasterId r:id="rId16"/>
  </p:handoutMasterIdLst>
  <p:sldIdLst>
    <p:sldId id="574" r:id="rId2"/>
    <p:sldId id="799" r:id="rId3"/>
    <p:sldId id="822" r:id="rId4"/>
    <p:sldId id="673" r:id="rId5"/>
    <p:sldId id="674" r:id="rId6"/>
    <p:sldId id="675" r:id="rId7"/>
    <p:sldId id="676" r:id="rId8"/>
    <p:sldId id="796" r:id="rId9"/>
    <p:sldId id="678" r:id="rId10"/>
    <p:sldId id="681" r:id="rId11"/>
    <p:sldId id="682" r:id="rId12"/>
    <p:sldId id="683" r:id="rId13"/>
    <p:sldId id="791" r:id="rId14"/>
  </p:sldIdLst>
  <p:sldSz cx="9144000" cy="6858000" type="screen4x3"/>
  <p:notesSz cx="6797675" cy="9926638"/>
  <p:defaultTextStyle>
    <a:defPPr>
      <a:defRPr lang="ja-JP"/>
    </a:defPPr>
    <a:lvl1pPr algn="ctr" rtl="0" fontAlgn="base">
      <a:spcBef>
        <a:spcPct val="0"/>
      </a:spcBef>
      <a:spcAft>
        <a:spcPct val="0"/>
      </a:spcAft>
      <a:defRPr kumimoji="1" sz="3200" kern="1200">
        <a:solidFill>
          <a:schemeClr val="tx2"/>
        </a:solidFill>
        <a:latin typeface="Arial" charset="0"/>
        <a:ea typeface="ＭＳ Ｐゴシック" pitchFamily="50" charset="-128"/>
        <a:cs typeface="+mn-cs"/>
      </a:defRPr>
    </a:lvl1pPr>
    <a:lvl2pPr marL="4572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2pPr>
    <a:lvl3pPr marL="9144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3pPr>
    <a:lvl4pPr marL="13716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4pPr>
    <a:lvl5pPr marL="18288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5pPr>
    <a:lvl6pPr marL="2286000" algn="l" defTabSz="914400" rtl="0" eaLnBrk="1" latinLnBrk="0" hangingPunct="1">
      <a:defRPr kumimoji="1" sz="3200" kern="1200">
        <a:solidFill>
          <a:schemeClr val="tx2"/>
        </a:solidFill>
        <a:latin typeface="Arial" charset="0"/>
        <a:ea typeface="ＭＳ Ｐゴシック" pitchFamily="50" charset="-128"/>
        <a:cs typeface="+mn-cs"/>
      </a:defRPr>
    </a:lvl6pPr>
    <a:lvl7pPr marL="2743200" algn="l" defTabSz="914400" rtl="0" eaLnBrk="1" latinLnBrk="0" hangingPunct="1">
      <a:defRPr kumimoji="1" sz="3200" kern="1200">
        <a:solidFill>
          <a:schemeClr val="tx2"/>
        </a:solidFill>
        <a:latin typeface="Arial" charset="0"/>
        <a:ea typeface="ＭＳ Ｐゴシック" pitchFamily="50" charset="-128"/>
        <a:cs typeface="+mn-cs"/>
      </a:defRPr>
    </a:lvl7pPr>
    <a:lvl8pPr marL="3200400" algn="l" defTabSz="914400" rtl="0" eaLnBrk="1" latinLnBrk="0" hangingPunct="1">
      <a:defRPr kumimoji="1" sz="3200" kern="1200">
        <a:solidFill>
          <a:schemeClr val="tx2"/>
        </a:solidFill>
        <a:latin typeface="Arial" charset="0"/>
        <a:ea typeface="ＭＳ Ｐゴシック" pitchFamily="50" charset="-128"/>
        <a:cs typeface="+mn-cs"/>
      </a:defRPr>
    </a:lvl8pPr>
    <a:lvl9pPr marL="3657600" algn="l" defTabSz="914400" rtl="0" eaLnBrk="1" latinLnBrk="0" hangingPunct="1">
      <a:defRPr kumimoji="1" sz="3200" kern="1200">
        <a:solidFill>
          <a:schemeClr val="tx2"/>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0C1"/>
    <a:srgbClr val="0066FF"/>
    <a:srgbClr val="FF9933"/>
    <a:srgbClr val="FFCCCC"/>
    <a:srgbClr val="006600"/>
    <a:srgbClr val="FFCCFF"/>
    <a:srgbClr val="FF9999"/>
    <a:srgbClr val="66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68618" autoAdjust="0"/>
  </p:normalViewPr>
  <p:slideViewPr>
    <p:cSldViewPr>
      <p:cViewPr varScale="1">
        <p:scale>
          <a:sx n="70" d="100"/>
          <a:sy n="70"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64"/>
    </p:cViewPr>
  </p:sorterViewPr>
  <p:notesViewPr>
    <p:cSldViewPr>
      <p:cViewPr varScale="1">
        <p:scale>
          <a:sx n="73" d="100"/>
          <a:sy n="73" d="100"/>
        </p:scale>
        <p:origin x="2148" y="54"/>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368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Tree>
    <p:extLst>
      <p:ext uri="{BB962C8B-B14F-4D97-AF65-F5344CB8AC3E}">
        <p14:creationId xmlns:p14="http://schemas.microsoft.com/office/powerpoint/2010/main" val="9860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296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r">
              <a:defRPr sz="1200">
                <a:solidFill>
                  <a:schemeClr val="tx1"/>
                </a:solidFill>
              </a:defRPr>
            </a:lvl1pPr>
          </a:lstStyle>
          <a:p>
            <a:pPr>
              <a:defRPr/>
            </a:pPr>
            <a:endParaRPr lang="en-US" altLang="ja-JP"/>
          </a:p>
        </p:txBody>
      </p:sp>
      <p:sp>
        <p:nvSpPr>
          <p:cNvPr id="2560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97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
        <p:nvSpPr>
          <p:cNvPr id="297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r">
              <a:defRPr sz="1200">
                <a:solidFill>
                  <a:schemeClr val="tx1"/>
                </a:solidFill>
              </a:defRPr>
            </a:lvl1pPr>
          </a:lstStyle>
          <a:p>
            <a:pPr>
              <a:defRPr/>
            </a:pPr>
            <a:fld id="{6EDE05F1-E268-4773-A862-2D81C3BFAD2F}" type="slidenum">
              <a:rPr lang="en-US" altLang="ja-JP"/>
              <a:pPr>
                <a:defRPr/>
              </a:pPr>
              <a:t>‹#›</a:t>
            </a:fld>
            <a:endParaRPr lang="en-US" altLang="ja-JP"/>
          </a:p>
        </p:txBody>
      </p:sp>
    </p:spTree>
    <p:extLst>
      <p:ext uri="{BB962C8B-B14F-4D97-AF65-F5344CB8AC3E}">
        <p14:creationId xmlns:p14="http://schemas.microsoft.com/office/powerpoint/2010/main" val="344527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熊本県環境保全課大気・化学物質班です。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よろしくお願いします。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令和３年４月に大気汚染防止法の一部改正が施行され、アスベストに関する規制が強化されました。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当初は、県内６ヶ所で法改正説明会の開催を予定していましたが新型コロナウイルス感染症の影響により資料の掲載とさせていただきます。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解体、改造又は補修作業からのアスベスト飛散漏えいを防ぐため、本資料及び環境省と厚生労働省が作成した「</a:t>
            </a:r>
            <a:r>
              <a:rPr kumimoji="1" lang="ja-JP" altLang="en-US" sz="1200" b="0" i="0" u="none" strike="noStrike" kern="1200" baseline="0" dirty="0" smtClean="0">
                <a:solidFill>
                  <a:schemeClr val="tx1"/>
                </a:solidFill>
                <a:latin typeface="ＭＳ Ｐ明朝" panose="02020600040205080304" pitchFamily="18" charset="-128"/>
                <a:ea typeface="ＭＳ Ｐ明朝" panose="02020600040205080304" pitchFamily="18" charset="-128"/>
                <a:cs typeface="+mn-cs"/>
              </a:rPr>
              <a:t>建築物等の解体等に係る石綿ばく露防止及び石綿飛散漏えい防止対策徹底マニュアル」の内容</a:t>
            </a:r>
            <a:r>
              <a:rPr kumimoji="1" lang="ja-JP" altLang="en-US" dirty="0" smtClean="0">
                <a:latin typeface="ＭＳ Ｐ明朝" panose="02020600040205080304" pitchFamily="18" charset="-128"/>
                <a:ea typeface="ＭＳ Ｐ明朝" panose="02020600040205080304" pitchFamily="18" charset="-128"/>
              </a:rPr>
              <a:t>を十分に御理解いただき、法令を遵守いただきますようお願いします。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a:t>
            </a:fld>
            <a:endParaRPr lang="en-US" altLang="ja-JP"/>
          </a:p>
        </p:txBody>
      </p:sp>
    </p:spTree>
    <p:extLst>
      <p:ext uri="{BB962C8B-B14F-4D97-AF65-F5344CB8AC3E}">
        <p14:creationId xmlns:p14="http://schemas.microsoft.com/office/powerpoint/2010/main" val="3748102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こちらはレベル２建材である石綿含有断熱材や保温材です。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保温、断熱、結露防止のため、ボイラーやダクトなどで使用されています。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10</a:t>
            </a:fld>
            <a:endParaRPr lang="en-US" altLang="ja-JP"/>
          </a:p>
        </p:txBody>
      </p:sp>
    </p:spTree>
    <p:extLst>
      <p:ext uri="{BB962C8B-B14F-4D97-AF65-F5344CB8AC3E}">
        <p14:creationId xmlns:p14="http://schemas.microsoft.com/office/powerpoint/2010/main" val="287083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こちらは令和３年４月施行の法改正で大気汚染防止法の規制対象となった、レベル３建材である石綿含有成形板等です。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レベル３建材はアスベストが練りこまれて成形された建材であり、外装材、内装材及び床材として多種多様に利用されました。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石こうボードやケイ酸カルシウム板第１種、スレート板等の建材が一般的です。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11</a:t>
            </a:fld>
            <a:endParaRPr lang="en-US" altLang="ja-JP"/>
          </a:p>
        </p:txBody>
      </p:sp>
    </p:spTree>
    <p:extLst>
      <p:ext uri="{BB962C8B-B14F-4D97-AF65-F5344CB8AC3E}">
        <p14:creationId xmlns:p14="http://schemas.microsoft.com/office/powerpoint/2010/main" val="237303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こちらは国土交通省が発行している、目で見るアスベスト建材において、レベル３建材が使用されている可能性がある場所を示した図です。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こちらの図からもアスベストが使用された可能性がある建材は多岐にわたることがお分かりいただけるかと思います。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12</a:t>
            </a:fld>
            <a:endParaRPr lang="en-US" altLang="ja-JP"/>
          </a:p>
        </p:txBody>
      </p:sp>
    </p:spTree>
    <p:extLst>
      <p:ext uri="{BB962C8B-B14F-4D97-AF65-F5344CB8AC3E}">
        <p14:creationId xmlns:p14="http://schemas.microsoft.com/office/powerpoint/2010/main" val="244952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こちらは、令和３年４月施行の法改正で大気汚染防止法に規定された石綿含有仕上塗材です。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塗膜のひび割れや施工時のダレを防止するため、アスベストを塗料に添加材として使用されていた時期があります。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大気汚染防止法の改正前は、石綿含有仕上塗材をスプレー等の吹付け工法で施工していた場合は、レベル１建材である吹付け石綿として除去作業を行う際は大気汚染防止法に基づく特定粉</a:t>
            </a:r>
            <a:r>
              <a:rPr kumimoji="1" lang="ja-JP" altLang="en-US" dirty="0" err="1" smtClean="0">
                <a:latin typeface="ＭＳ Ｐ明朝" panose="02020600040205080304" pitchFamily="18" charset="-128"/>
                <a:ea typeface="ＭＳ Ｐ明朝" panose="02020600040205080304" pitchFamily="18" charset="-128"/>
              </a:rPr>
              <a:t>じん排</a:t>
            </a:r>
            <a:r>
              <a:rPr kumimoji="1" lang="ja-JP" altLang="en-US" dirty="0" smtClean="0">
                <a:latin typeface="ＭＳ Ｐ明朝" panose="02020600040205080304" pitchFamily="18" charset="-128"/>
                <a:ea typeface="ＭＳ Ｐ明朝" panose="02020600040205080304" pitchFamily="18" charset="-128"/>
              </a:rPr>
              <a:t>出等作業実施届出書を提出する必要がありました。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しかし、令和３年４月施行の法改正以降は、吹付け工法やローラー工法といった仕上塗材の施工方法によらず、大気汚染防止法に基づく特定粉じん排出等作業実施届出書は不要となり、別途、必要な作業基準を定め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13</a:t>
            </a:fld>
            <a:endParaRPr lang="en-US" altLang="ja-JP"/>
          </a:p>
        </p:txBody>
      </p:sp>
    </p:spTree>
    <p:extLst>
      <p:ext uri="{BB962C8B-B14F-4D97-AF65-F5344CB8AC3E}">
        <p14:creationId xmlns:p14="http://schemas.microsoft.com/office/powerpoint/2010/main" val="407808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本日説明する内容はこちらです。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a:t>
            </a:fld>
            <a:endParaRPr lang="en-US" altLang="ja-JP"/>
          </a:p>
        </p:txBody>
      </p:sp>
    </p:spTree>
    <p:extLst>
      <p:ext uri="{BB962C8B-B14F-4D97-AF65-F5344CB8AC3E}">
        <p14:creationId xmlns:p14="http://schemas.microsoft.com/office/powerpoint/2010/main" val="291255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初めに、アスベストについて説明します。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3</a:t>
            </a:fld>
            <a:endParaRPr lang="en-US" altLang="ja-JP"/>
          </a:p>
        </p:txBody>
      </p:sp>
    </p:spTree>
    <p:extLst>
      <p:ext uri="{BB962C8B-B14F-4D97-AF65-F5344CB8AC3E}">
        <p14:creationId xmlns:p14="http://schemas.microsoft.com/office/powerpoint/2010/main" val="226449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Ｐ明朝" panose="02020600040205080304" pitchFamily="18" charset="-128"/>
                <a:ea typeface="ＭＳ Ｐ明朝" panose="02020600040205080304" pitchFamily="18" charset="-128"/>
              </a:rPr>
              <a:t>アスベストは、「せきめん」や「いしわた」と呼ばれる天然に生産された繊維状の</a:t>
            </a:r>
            <a:r>
              <a:rPr lang="ja-JP" altLang="en-US" dirty="0" err="1" smtClean="0">
                <a:latin typeface="ＭＳ Ｐ明朝" panose="02020600040205080304" pitchFamily="18" charset="-128"/>
                <a:ea typeface="ＭＳ Ｐ明朝" panose="02020600040205080304" pitchFamily="18" charset="-128"/>
              </a:rPr>
              <a:t>けい</a:t>
            </a:r>
            <a:r>
              <a:rPr lang="ja-JP" altLang="en-US" dirty="0" smtClean="0">
                <a:latin typeface="ＭＳ Ｐ明朝" panose="02020600040205080304" pitchFamily="18" charset="-128"/>
                <a:ea typeface="ＭＳ Ｐ明朝" panose="02020600040205080304" pitchFamily="18" charset="-128"/>
              </a:rPr>
              <a:t>酸塩鉱物の総称です。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蛇紋石系のクリソタイルと、角閃石系のクロシドライト、アモサイト、アンソフィライト、トレモライト、アクチノライトの６種類が定義されており、その繊維の太さは</a:t>
            </a:r>
            <a:r>
              <a:rPr lang="ja-JP" altLang="en-US" sz="1200" dirty="0" smtClean="0">
                <a:latin typeface="ＭＳ Ｐ明朝" panose="02020600040205080304" pitchFamily="18" charset="-128"/>
                <a:ea typeface="ＭＳ Ｐ明朝" panose="02020600040205080304" pitchFamily="18" charset="-128"/>
              </a:rPr>
              <a:t>髪の毛の</a:t>
            </a:r>
            <a:r>
              <a:rPr lang="en-US" altLang="ja-JP" sz="1200" dirty="0" smtClean="0">
                <a:latin typeface="ＭＳ Ｐ明朝" panose="02020600040205080304" pitchFamily="18" charset="-128"/>
                <a:ea typeface="ＭＳ Ｐ明朝" panose="02020600040205080304" pitchFamily="18" charset="-128"/>
              </a:rPr>
              <a:t>1/5,000</a:t>
            </a:r>
            <a:r>
              <a:rPr lang="ja-JP" altLang="en-US" sz="1200" dirty="0" smtClean="0">
                <a:latin typeface="ＭＳ Ｐ明朝" panose="02020600040205080304" pitchFamily="18" charset="-128"/>
                <a:ea typeface="ＭＳ Ｐ明朝" panose="02020600040205080304" pitchFamily="18" charset="-128"/>
              </a:rPr>
              <a:t>程度と</a:t>
            </a:r>
            <a:r>
              <a:rPr lang="ja-JP" altLang="en-US" dirty="0" smtClean="0">
                <a:latin typeface="ＭＳ Ｐ明朝" panose="02020600040205080304" pitchFamily="18" charset="-128"/>
                <a:ea typeface="ＭＳ Ｐ明朝" panose="02020600040205080304" pitchFamily="18" charset="-128"/>
              </a:rPr>
              <a:t>極めて細い物質となります。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アスベストの特徴として、非常に安価であり、熱、摩擦、酸やアルカリに強く、丈夫で変化しにくい特性をもっていたことから、昭和３０年頃から建材や摩擦材等として広く利用され、火災等から人々を守る役割を担っていました。</a:t>
            </a:r>
            <a:endParaRPr lang="en-US" altLang="ja-JP" dirty="0" smtClean="0">
              <a:latin typeface="ＭＳ Ｐ明朝" panose="02020600040205080304" pitchFamily="18" charset="-128"/>
              <a:ea typeface="ＭＳ Ｐ明朝" panose="02020600040205080304" pitchFamily="18" charset="-128"/>
            </a:endParaRPr>
          </a:p>
          <a:p>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しかし、石綿を吸入することで、長い潜伏期間の後に肺がんや中皮腫といった重篤な健康障害を起こすことが明らかとなり、日本では平成１８年９月にアスベスト含有製品の新たな製造、輸入、使用を禁止しました。</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今後、アスベストを使用した既存の建築物の解体等が進むことから、解体等の作業に従事する労働者への石綿ばく露と一般環境への石綿飛散漏えいの防止が極めて重要となります。</a:t>
            </a:r>
            <a:endParaRPr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4</a:t>
            </a:fld>
            <a:endParaRPr lang="en-US" altLang="ja-JP"/>
          </a:p>
        </p:txBody>
      </p:sp>
    </p:spTree>
    <p:extLst>
      <p:ext uri="{BB962C8B-B14F-4D97-AF65-F5344CB8AC3E}">
        <p14:creationId xmlns:p14="http://schemas.microsoft.com/office/powerpoint/2010/main" val="1596850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Ｐ明朝" panose="02020600040205080304" pitchFamily="18" charset="-128"/>
                <a:ea typeface="ＭＳ Ｐ明朝" panose="02020600040205080304" pitchFamily="18" charset="-128"/>
              </a:rPr>
              <a:t>続きまして、アスベストを原因とした健康障害について説明します。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先ほど申し上げたとおり、アスベストの繊維は肉眼では見ることができないほど非常に細いことから、呼吸によってヒトの肺胞に沈着します。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肺胞に沈着したアスベスト繊維は肺の組織に滞留し、肺がんや悪性中皮腫を引き起こす可能性があります。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アスベストによる健康障害として特に気を付けていただきたいことは、健康障害の発症がアスベストを吸ってから長い年月を経て発症することです。例として、中皮腫は平均４０年前後という長い潜伏期間の後に発症することが多いとされています。</a:t>
            </a:r>
            <a:endParaRPr lang="en-US" altLang="ja-JP" dirty="0" smtClean="0">
              <a:latin typeface="ＭＳ Ｐ明朝" panose="02020600040205080304" pitchFamily="18" charset="-128"/>
              <a:ea typeface="ＭＳ Ｐ明朝" panose="02020600040205080304" pitchFamily="18" charset="-128"/>
            </a:endParaRPr>
          </a:p>
          <a:p>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また、アスベストの吸入による健康障害の発生は、吸い込んだ量と発症との相関関係や、若年層が吸入することによる発症リスクの増加は確認されているものの、どの程度の量までなら吸い込んでも健康障害を発症しないという数値は明らかとなっていません。</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そのため、少量のアスベスト吸入であっても将来的な健康障害につながるおそれがあります。</a:t>
            </a:r>
            <a:endParaRPr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5</a:t>
            </a:fld>
            <a:endParaRPr lang="en-US" altLang="ja-JP"/>
          </a:p>
        </p:txBody>
      </p:sp>
    </p:spTree>
    <p:extLst>
      <p:ext uri="{BB962C8B-B14F-4D97-AF65-F5344CB8AC3E}">
        <p14:creationId xmlns:p14="http://schemas.microsoft.com/office/powerpoint/2010/main" val="81782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アスベストを原因とした健康障害の事例について紹介します。</a:t>
            </a:r>
            <a:endParaRPr kumimoji="1" lang="en-US" altLang="ja-JP" dirty="0" smtClean="0">
              <a:latin typeface="ＭＳ Ｐ明朝" panose="02020600040205080304" pitchFamily="18" charset="-128"/>
              <a:ea typeface="ＭＳ Ｐ明朝" panose="02020600040205080304" pitchFamily="18" charset="-128"/>
            </a:endParaRPr>
          </a:p>
          <a:p>
            <a:pPr algn="l"/>
            <a:r>
              <a:rPr kumimoji="1" lang="ja-JP" altLang="en-US" dirty="0" smtClean="0">
                <a:latin typeface="ＭＳ Ｐ明朝" panose="02020600040205080304" pitchFamily="18" charset="-128"/>
                <a:ea typeface="ＭＳ Ｐ明朝" panose="02020600040205080304" pitchFamily="18" charset="-128"/>
              </a:rPr>
              <a:t>もっとも有名なクボタショックは、</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平成</a:t>
            </a:r>
            <a:r>
              <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rPr>
              <a:t>17</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年</a:t>
            </a:r>
            <a:r>
              <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rPr>
              <a:t>6</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月にアスベストを使用して住宅建材などを製造していた工場の元従業員や周辺住民が中皮腫に罹患していることが公表されました。令和元年</a:t>
            </a:r>
            <a:r>
              <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rPr>
              <a:t>6</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月時点で、中皮腫や肺がんを発症して同社に救済金を請求した住民は</a:t>
            </a:r>
            <a:r>
              <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rPr>
              <a:t>355</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人にのぼります。</a:t>
            </a:r>
            <a:endPar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endParaRPr>
          </a:p>
          <a:p>
            <a:r>
              <a:rPr kumimoji="1" lang="ja-JP" altLang="en-US" dirty="0" smtClean="0">
                <a:latin typeface="ＭＳ Ｐ明朝" panose="02020600040205080304" pitchFamily="18" charset="-128"/>
                <a:ea typeface="ＭＳ Ｐ明朝" panose="02020600040205080304" pitchFamily="18" charset="-128"/>
              </a:rPr>
              <a:t>また、平成７年１月の阪神・淡路大震災においても、災害によりアスベストを含有した建築材料が倒壊・損壊し、アスベストが飛散した可能性が指摘されました。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令和２年１月時点で、復旧作業にあたった少なくとも５人が石綿関連疾患で労災や公務災害に認定されていますが、アスベスト疾患の潜伏期間は長いことからこれから発症者が増えることも懸念されます。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6</a:t>
            </a:fld>
            <a:endParaRPr lang="en-US" altLang="ja-JP"/>
          </a:p>
        </p:txBody>
      </p:sp>
    </p:spTree>
    <p:extLst>
      <p:ext uri="{BB962C8B-B14F-4D97-AF65-F5344CB8AC3E}">
        <p14:creationId xmlns:p14="http://schemas.microsoft.com/office/powerpoint/2010/main" val="941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こちらの表は、アスベストの輸入量と中皮腫による死亡者の推移を示したものです。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アスベスト輸入量は、１９５０年頃から上昇し、１９７４年にピークを迎え、年間３５万トンが輸入されました。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日本での石綿消費量のうち、その約９３％が建材製品として使用されています。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国土交通省の推計では、アスベストを使用した建築物の解体が今後増加し、令和１０年頃がピークになるといわれています。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中皮腫は、アスベストが原因の大部分といわれている健康障害であり、</a:t>
            </a:r>
            <a:r>
              <a:rPr lang="ja-JP" altLang="en-US" dirty="0" smtClean="0">
                <a:effectLst/>
                <a:latin typeface="ＭＳ Ｐ明朝" panose="02020600040205080304" pitchFamily="18" charset="-128"/>
                <a:ea typeface="ＭＳ Ｐ明朝" panose="02020600040205080304" pitchFamily="18" charset="-128"/>
              </a:rPr>
              <a:t>年々患者が増え続けています。</a:t>
            </a:r>
            <a:endParaRPr lang="en-US" altLang="ja-JP" dirty="0" smtClean="0">
              <a:effectLst/>
              <a:latin typeface="ＭＳ Ｐ明朝" panose="02020600040205080304" pitchFamily="18" charset="-128"/>
              <a:ea typeface="ＭＳ Ｐ明朝" panose="02020600040205080304" pitchFamily="18" charset="-128"/>
            </a:endParaRPr>
          </a:p>
          <a:p>
            <a:r>
              <a:rPr lang="ja-JP" altLang="en-US" dirty="0" smtClean="0">
                <a:effectLst/>
                <a:latin typeface="ＭＳ Ｐ明朝" panose="02020600040205080304" pitchFamily="18" charset="-128"/>
                <a:ea typeface="ＭＳ Ｐ明朝" panose="02020600040205080304" pitchFamily="18" charset="-128"/>
              </a:rPr>
              <a:t>厚生労働省の人口動態統計によると、</a:t>
            </a:r>
            <a:r>
              <a:rPr lang="en-US" altLang="ja-JP" dirty="0" smtClean="0">
                <a:effectLst/>
                <a:latin typeface="ＭＳ Ｐ明朝" panose="02020600040205080304" pitchFamily="18" charset="-128"/>
                <a:ea typeface="ＭＳ Ｐ明朝" panose="02020600040205080304" pitchFamily="18" charset="-128"/>
              </a:rPr>
              <a:t>1960</a:t>
            </a:r>
            <a:r>
              <a:rPr lang="ja-JP" altLang="en-US" dirty="0" smtClean="0">
                <a:effectLst/>
                <a:latin typeface="ＭＳ Ｐ明朝" panose="02020600040205080304" pitchFamily="18" charset="-128"/>
                <a:ea typeface="ＭＳ Ｐ明朝" panose="02020600040205080304" pitchFamily="18" charset="-128"/>
              </a:rPr>
              <a:t>年代のアスベスト輸入量が増加した時期から、潜伏期間である平均約</a:t>
            </a:r>
            <a:r>
              <a:rPr lang="en-US" altLang="ja-JP" dirty="0" smtClean="0">
                <a:effectLst/>
                <a:latin typeface="ＭＳ Ｐ明朝" panose="02020600040205080304" pitchFamily="18" charset="-128"/>
                <a:ea typeface="ＭＳ Ｐ明朝" panose="02020600040205080304" pitchFamily="18" charset="-128"/>
              </a:rPr>
              <a:t>40</a:t>
            </a:r>
            <a:r>
              <a:rPr lang="ja-JP" altLang="en-US" dirty="0" smtClean="0">
                <a:effectLst/>
                <a:latin typeface="ＭＳ Ｐ明朝" panose="02020600040205080304" pitchFamily="18" charset="-128"/>
                <a:ea typeface="ＭＳ Ｐ明朝" panose="02020600040205080304" pitchFamily="18" charset="-128"/>
              </a:rPr>
              <a:t>年を加えた頃に急増しており、</a:t>
            </a:r>
            <a:r>
              <a:rPr lang="en-US" altLang="ja-JP" dirty="0" smtClean="0">
                <a:effectLst/>
                <a:latin typeface="ＭＳ Ｐ明朝" panose="02020600040205080304" pitchFamily="18" charset="-128"/>
                <a:ea typeface="ＭＳ Ｐ明朝" panose="02020600040205080304" pitchFamily="18" charset="-128"/>
              </a:rPr>
              <a:t>2010</a:t>
            </a:r>
            <a:r>
              <a:rPr lang="ja-JP" altLang="en-US" dirty="0" smtClean="0">
                <a:effectLst/>
                <a:latin typeface="ＭＳ Ｐ明朝" panose="02020600040205080304" pitchFamily="18" charset="-128"/>
                <a:ea typeface="ＭＳ Ｐ明朝" panose="02020600040205080304" pitchFamily="18" charset="-128"/>
              </a:rPr>
              <a:t>年以降は、年間</a:t>
            </a:r>
            <a:r>
              <a:rPr lang="en-US" altLang="ja-JP" dirty="0" smtClean="0">
                <a:effectLst/>
                <a:latin typeface="ＭＳ Ｐ明朝" panose="02020600040205080304" pitchFamily="18" charset="-128"/>
                <a:ea typeface="ＭＳ Ｐ明朝" panose="02020600040205080304" pitchFamily="18" charset="-128"/>
              </a:rPr>
              <a:t>1000</a:t>
            </a:r>
            <a:r>
              <a:rPr lang="ja-JP" altLang="en-US" dirty="0" smtClean="0">
                <a:effectLst/>
                <a:latin typeface="ＭＳ Ｐ明朝" panose="02020600040205080304" pitchFamily="18" charset="-128"/>
                <a:ea typeface="ＭＳ Ｐ明朝" panose="02020600040205080304" pitchFamily="18" charset="-128"/>
              </a:rPr>
              <a:t>人の方が中皮腫で死亡しています。</a:t>
            </a:r>
            <a:endParaRPr lang="en-US" altLang="ja-JP" dirty="0" smtClean="0">
              <a:effectLst/>
              <a:latin typeface="ＭＳ Ｐ明朝" panose="02020600040205080304" pitchFamily="18" charset="-128"/>
              <a:ea typeface="ＭＳ Ｐ明朝" panose="02020600040205080304" pitchFamily="18" charset="-128"/>
            </a:endParaRPr>
          </a:p>
          <a:p>
            <a:r>
              <a:rPr lang="en-US" altLang="ja-JP" dirty="0" smtClean="0">
                <a:effectLst/>
                <a:latin typeface="ＭＳ Ｐ明朝" panose="02020600040205080304" pitchFamily="18" charset="-128"/>
                <a:ea typeface="ＭＳ Ｐ明朝" panose="02020600040205080304" pitchFamily="18" charset="-128"/>
              </a:rPr>
              <a:t>2017</a:t>
            </a:r>
            <a:r>
              <a:rPr lang="ja-JP" altLang="en-US" dirty="0" smtClean="0">
                <a:effectLst/>
                <a:latin typeface="ＭＳ Ｐ明朝" panose="02020600040205080304" pitchFamily="18" charset="-128"/>
                <a:ea typeface="ＭＳ Ｐ明朝" panose="02020600040205080304" pitchFamily="18" charset="-128"/>
              </a:rPr>
              <a:t>年に中皮腫で死亡された方は</a:t>
            </a:r>
            <a:r>
              <a:rPr lang="en-US" altLang="ja-JP" dirty="0" smtClean="0">
                <a:effectLst/>
                <a:latin typeface="ＭＳ Ｐ明朝" panose="02020600040205080304" pitchFamily="18" charset="-128"/>
                <a:ea typeface="ＭＳ Ｐ明朝" panose="02020600040205080304" pitchFamily="18" charset="-128"/>
              </a:rPr>
              <a:t>1,555</a:t>
            </a:r>
            <a:r>
              <a:rPr lang="ja-JP" altLang="en-US" dirty="0" smtClean="0">
                <a:effectLst/>
                <a:latin typeface="ＭＳ Ｐ明朝" panose="02020600040205080304" pitchFamily="18" charset="-128"/>
                <a:ea typeface="ＭＳ Ｐ明朝" panose="02020600040205080304" pitchFamily="18" charset="-128"/>
              </a:rPr>
              <a:t>名で、</a:t>
            </a:r>
            <a:r>
              <a:rPr lang="en-US" altLang="ja-JP" dirty="0" smtClean="0">
                <a:effectLst/>
                <a:latin typeface="ＭＳ Ｐ明朝" panose="02020600040205080304" pitchFamily="18" charset="-128"/>
                <a:ea typeface="ＭＳ Ｐ明朝" panose="02020600040205080304" pitchFamily="18" charset="-128"/>
              </a:rPr>
              <a:t>1995</a:t>
            </a:r>
            <a:r>
              <a:rPr lang="ja-JP" altLang="en-US" dirty="0" smtClean="0">
                <a:effectLst/>
                <a:latin typeface="ＭＳ Ｐ明朝" panose="02020600040205080304" pitchFamily="18" charset="-128"/>
                <a:ea typeface="ＭＳ Ｐ明朝" panose="02020600040205080304" pitchFamily="18" charset="-128"/>
              </a:rPr>
              <a:t>年と比較すると</a:t>
            </a:r>
            <a:r>
              <a:rPr lang="en-US" altLang="ja-JP" dirty="0" smtClean="0">
                <a:effectLst/>
                <a:latin typeface="ＭＳ Ｐ明朝" panose="02020600040205080304" pitchFamily="18" charset="-128"/>
                <a:ea typeface="ＭＳ Ｐ明朝" panose="02020600040205080304" pitchFamily="18" charset="-128"/>
              </a:rPr>
              <a:t>3</a:t>
            </a:r>
            <a:r>
              <a:rPr lang="ja-JP" altLang="en-US" dirty="0" smtClean="0">
                <a:effectLst/>
                <a:latin typeface="ＭＳ Ｐ明朝" panose="02020600040205080304" pitchFamily="18" charset="-128"/>
                <a:ea typeface="ＭＳ Ｐ明朝" panose="02020600040205080304" pitchFamily="18" charset="-128"/>
              </a:rPr>
              <a:t>倍以上となっています。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7</a:t>
            </a:fld>
            <a:endParaRPr lang="en-US" altLang="ja-JP"/>
          </a:p>
        </p:txBody>
      </p:sp>
    </p:spTree>
    <p:extLst>
      <p:ext uri="{BB962C8B-B14F-4D97-AF65-F5344CB8AC3E}">
        <p14:creationId xmlns:p14="http://schemas.microsoft.com/office/powerpoint/2010/main" val="336377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アスベストを含有する建材は、大気汚染防止法の定義ではありませんが、発じん性が高いものからレベル１～３建材という分類が広く普及しています。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そのため、この資料でもレベル１～３という表現を使用して説明します。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レベル１建材といわれる吹付け石綿は、発じん性が著しく高い建材であり、防火、耐火等の用途で天井や鉄骨に使用されました。</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レベル２建材といわれる石綿含有保温材、断熱材及び耐火被覆材は、発</a:t>
            </a:r>
            <a:r>
              <a:rPr kumimoji="1" lang="ja-JP" altLang="en-US" sz="1200" dirty="0" err="1" smtClean="0">
                <a:solidFill>
                  <a:schemeClr val="tx1"/>
                </a:solidFill>
                <a:latin typeface="ＭＳ Ｐ明朝" panose="02020600040205080304" pitchFamily="18" charset="-128"/>
                <a:ea typeface="ＭＳ Ｐ明朝" panose="02020600040205080304" pitchFamily="18" charset="-128"/>
              </a:rPr>
              <a:t>じん</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性が高い建材であり、ボイラーや煙突等に使用されました。</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レベル１，２建材を除去する工事は、大気汚染防止法の届出対象特定工事に該当するため、除去作業を行う１４日前までに管轄する保健所等に届出が必要です。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レベル３建材といわれる石綿含有成形板等は、アスベストが練りこまれて成形された建材です。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発</a:t>
            </a:r>
            <a:r>
              <a:rPr kumimoji="1" lang="ja-JP" altLang="en-US" sz="1200" dirty="0" err="1" smtClean="0">
                <a:solidFill>
                  <a:schemeClr val="tx1"/>
                </a:solidFill>
                <a:latin typeface="ＭＳ Ｐ明朝" panose="02020600040205080304" pitchFamily="18" charset="-128"/>
                <a:ea typeface="ＭＳ Ｐ明朝" panose="02020600040205080304" pitchFamily="18" charset="-128"/>
              </a:rPr>
              <a:t>じん</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性は比較的低いと記載していますが、これは劣化等がない状態で建材として使用されている場合であり、破砕・切断等を行うと断面等からアスベストが飛散します。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200" dirty="0" smtClean="0">
                <a:solidFill>
                  <a:schemeClr val="tx1"/>
                </a:solidFill>
                <a:latin typeface="ＭＳ Ｐ明朝" panose="02020600040205080304" pitchFamily="18" charset="-128"/>
                <a:ea typeface="ＭＳ Ｐ明朝" panose="02020600040205080304" pitchFamily="18" charset="-128"/>
              </a:rPr>
              <a:t>大気汚染防止法の規制は令和２年度まではレベル１，２建材を対象としていましたが、令和３年４月施行の法改正でレベル３建材に規制が拡大され、レベル３建材に関する作業基準等を定めています。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algn="just"/>
            <a:endParaRPr kumimoji="1" lang="en-US" altLang="ja-JP" sz="1050" dirty="0" smtClean="0">
              <a:solidFill>
                <a:schemeClr val="tx1"/>
              </a:solidFill>
              <a:latin typeface="ＭＳ Ｐ明朝" panose="02020600040205080304" pitchFamily="18" charset="-128"/>
              <a:ea typeface="ＭＳ Ｐ明朝" panose="02020600040205080304" pitchFamily="18" charset="-128"/>
            </a:endParaRPr>
          </a:p>
          <a:p>
            <a:pPr algn="just"/>
            <a:r>
              <a:rPr kumimoji="1" lang="ja-JP" altLang="en-US" sz="1050" dirty="0" smtClean="0">
                <a:solidFill>
                  <a:schemeClr val="tx1"/>
                </a:solidFill>
                <a:latin typeface="ＭＳ Ｐ明朝" panose="02020600040205080304" pitchFamily="18" charset="-128"/>
                <a:ea typeface="ＭＳ Ｐ明朝" panose="02020600040205080304" pitchFamily="18" charset="-128"/>
              </a:rPr>
              <a:t>また、</a:t>
            </a:r>
            <a:r>
              <a:rPr kumimoji="1" lang="en-US" altLang="ja-JP" sz="1050" dirty="0" smtClean="0">
                <a:solidFill>
                  <a:schemeClr val="tx1"/>
                </a:solidFill>
                <a:latin typeface="ＭＳ Ｐ明朝" panose="02020600040205080304" pitchFamily="18" charset="-128"/>
                <a:ea typeface="ＭＳ Ｐ明朝" panose="02020600040205080304" pitchFamily="18" charset="-128"/>
              </a:rPr>
              <a:t>※</a:t>
            </a:r>
            <a:r>
              <a:rPr kumimoji="1" lang="ja-JP" altLang="en-US" sz="1050" dirty="0" smtClean="0">
                <a:solidFill>
                  <a:schemeClr val="tx1"/>
                </a:solidFill>
                <a:latin typeface="ＭＳ Ｐ明朝" panose="02020600040205080304" pitchFamily="18" charset="-128"/>
                <a:ea typeface="ＭＳ Ｐ明朝" panose="02020600040205080304" pitchFamily="18" charset="-128"/>
              </a:rPr>
              <a:t>２の石綿含有仕上塗材については、令和２年度までは施工工法が吹付工法であるか否かで扱いが異なっていましたが、令和３年４月施行の法改正以降は施工工法によらず石綿含有仕上塗材として大気汚染防止法の作業基準が定められました。</a:t>
            </a:r>
            <a:endParaRPr kumimoji="1" lang="ja-JP" altLang="en-US" sz="1050" dirty="0">
              <a:solidFill>
                <a:schemeClr val="tx1"/>
              </a:solidFill>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8</a:t>
            </a:fld>
            <a:endParaRPr lang="en-US" altLang="ja-JP"/>
          </a:p>
        </p:txBody>
      </p:sp>
    </p:spTree>
    <p:extLst>
      <p:ext uri="{BB962C8B-B14F-4D97-AF65-F5344CB8AC3E}">
        <p14:creationId xmlns:p14="http://schemas.microsoft.com/office/powerpoint/2010/main" val="169472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こちらが吹付け石綿の外観です。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耐火、断熱を主な目的として、鉄骨や機械室等に吹付けて使用されていました。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なお、吹付けバーミキュライトや吹付けパーライトは、ＪＩＳ規格では仕上塗材に分類される建材ですが、石綿含有仕上塗材ではなくレベル１建材である吹付け石綿に該当するので御注意ください。</a:t>
            </a: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9</a:t>
            </a:fld>
            <a:endParaRPr lang="en-US" altLang="ja-JP"/>
          </a:p>
        </p:txBody>
      </p:sp>
    </p:spTree>
    <p:extLst>
      <p:ext uri="{BB962C8B-B14F-4D97-AF65-F5344CB8AC3E}">
        <p14:creationId xmlns:p14="http://schemas.microsoft.com/office/powerpoint/2010/main" val="254234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85340F8-5866-43AB-8BBC-F5136F38B51A}" type="slidenum">
              <a:rPr lang="en-US" altLang="ja-JP"/>
              <a:pPr>
                <a:defRPr/>
              </a:pPr>
              <a:t>‹#›</a:t>
            </a:fld>
            <a:endParaRPr lang="en-US" altLang="ja-JP"/>
          </a:p>
        </p:txBody>
      </p:sp>
    </p:spTree>
    <p:extLst>
      <p:ext uri="{BB962C8B-B14F-4D97-AF65-F5344CB8AC3E}">
        <p14:creationId xmlns:p14="http://schemas.microsoft.com/office/powerpoint/2010/main" val="199423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FA0CB3-12FD-4724-9222-B725128C2CDF}" type="slidenum">
              <a:rPr lang="en-US" altLang="ja-JP"/>
              <a:pPr>
                <a:defRPr/>
              </a:pPr>
              <a:t>‹#›</a:t>
            </a:fld>
            <a:endParaRPr lang="en-US" altLang="ja-JP"/>
          </a:p>
        </p:txBody>
      </p:sp>
    </p:spTree>
    <p:extLst>
      <p:ext uri="{BB962C8B-B14F-4D97-AF65-F5344CB8AC3E}">
        <p14:creationId xmlns:p14="http://schemas.microsoft.com/office/powerpoint/2010/main" val="367223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7F3276-BD7E-41FB-8823-00BF545BDE6D}" type="slidenum">
              <a:rPr lang="en-US" altLang="ja-JP"/>
              <a:pPr>
                <a:defRPr/>
              </a:pPr>
              <a:t>‹#›</a:t>
            </a:fld>
            <a:endParaRPr lang="en-US" altLang="ja-JP"/>
          </a:p>
        </p:txBody>
      </p:sp>
    </p:spTree>
    <p:extLst>
      <p:ext uri="{BB962C8B-B14F-4D97-AF65-F5344CB8AC3E}">
        <p14:creationId xmlns:p14="http://schemas.microsoft.com/office/powerpoint/2010/main" val="276280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93D231-56D5-49DE-ADE9-0064285714D8}" type="slidenum">
              <a:rPr lang="en-US" altLang="ja-JP"/>
              <a:pPr>
                <a:defRPr/>
              </a:pPr>
              <a:t>‹#›</a:t>
            </a:fld>
            <a:endParaRPr lang="en-US" altLang="ja-JP"/>
          </a:p>
        </p:txBody>
      </p:sp>
    </p:spTree>
    <p:extLst>
      <p:ext uri="{BB962C8B-B14F-4D97-AF65-F5344CB8AC3E}">
        <p14:creationId xmlns:p14="http://schemas.microsoft.com/office/powerpoint/2010/main" val="338387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F12233C-48B6-4737-9D60-270A1EAAE103}" type="slidenum">
              <a:rPr lang="en-US" altLang="ja-JP"/>
              <a:pPr>
                <a:defRPr/>
              </a:pPr>
              <a:t>‹#›</a:t>
            </a:fld>
            <a:endParaRPr lang="en-US" altLang="ja-JP"/>
          </a:p>
        </p:txBody>
      </p:sp>
    </p:spTree>
    <p:extLst>
      <p:ext uri="{BB962C8B-B14F-4D97-AF65-F5344CB8AC3E}">
        <p14:creationId xmlns:p14="http://schemas.microsoft.com/office/powerpoint/2010/main" val="406149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2CA38D-62C2-499B-9CE1-88444B912F88}" type="slidenum">
              <a:rPr lang="en-US" altLang="ja-JP"/>
              <a:pPr>
                <a:defRPr/>
              </a:pPr>
              <a:t>‹#›</a:t>
            </a:fld>
            <a:endParaRPr lang="en-US" altLang="ja-JP"/>
          </a:p>
        </p:txBody>
      </p:sp>
    </p:spTree>
    <p:extLst>
      <p:ext uri="{BB962C8B-B14F-4D97-AF65-F5344CB8AC3E}">
        <p14:creationId xmlns:p14="http://schemas.microsoft.com/office/powerpoint/2010/main" val="126138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1581B2-090C-403B-8B84-FCC727BAFC1F}" type="slidenum">
              <a:rPr lang="en-US" altLang="ja-JP"/>
              <a:pPr>
                <a:defRPr/>
              </a:pPr>
              <a:t>‹#›</a:t>
            </a:fld>
            <a:endParaRPr lang="en-US" altLang="ja-JP"/>
          </a:p>
        </p:txBody>
      </p:sp>
    </p:spTree>
    <p:extLst>
      <p:ext uri="{BB962C8B-B14F-4D97-AF65-F5344CB8AC3E}">
        <p14:creationId xmlns:p14="http://schemas.microsoft.com/office/powerpoint/2010/main" val="284412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507FCDB-6FDD-48BF-912A-EBC86B9FBC60}" type="slidenum">
              <a:rPr lang="en-US" altLang="ja-JP"/>
              <a:pPr>
                <a:defRPr/>
              </a:pPr>
              <a:t>‹#›</a:t>
            </a:fld>
            <a:endParaRPr lang="en-US" altLang="ja-JP"/>
          </a:p>
        </p:txBody>
      </p:sp>
    </p:spTree>
    <p:extLst>
      <p:ext uri="{BB962C8B-B14F-4D97-AF65-F5344CB8AC3E}">
        <p14:creationId xmlns:p14="http://schemas.microsoft.com/office/powerpoint/2010/main" val="408410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0B1B2FE-9BA8-4FCD-BC83-291757A45943}" type="slidenum">
              <a:rPr lang="en-US" altLang="ja-JP"/>
              <a:pPr>
                <a:defRPr/>
              </a:pPr>
              <a:t>‹#›</a:t>
            </a:fld>
            <a:endParaRPr lang="en-US" altLang="ja-JP"/>
          </a:p>
        </p:txBody>
      </p:sp>
    </p:spTree>
    <p:extLst>
      <p:ext uri="{BB962C8B-B14F-4D97-AF65-F5344CB8AC3E}">
        <p14:creationId xmlns:p14="http://schemas.microsoft.com/office/powerpoint/2010/main" val="167955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F3D2534-6133-4F41-8960-B84524F07089}" type="slidenum">
              <a:rPr lang="en-US" altLang="ja-JP"/>
              <a:pPr>
                <a:defRPr/>
              </a:pPr>
              <a:t>‹#›</a:t>
            </a:fld>
            <a:endParaRPr lang="en-US" altLang="ja-JP"/>
          </a:p>
        </p:txBody>
      </p:sp>
    </p:spTree>
    <p:extLst>
      <p:ext uri="{BB962C8B-B14F-4D97-AF65-F5344CB8AC3E}">
        <p14:creationId xmlns:p14="http://schemas.microsoft.com/office/powerpoint/2010/main" val="31200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D0F3B1A-3657-43D2-A47B-B497AED0B2FC}" type="slidenum">
              <a:rPr lang="en-US" altLang="ja-JP"/>
              <a:pPr>
                <a:defRPr/>
              </a:pPr>
              <a:t>‹#›</a:t>
            </a:fld>
            <a:endParaRPr lang="en-US" altLang="ja-JP"/>
          </a:p>
        </p:txBody>
      </p:sp>
    </p:spTree>
    <p:extLst>
      <p:ext uri="{BB962C8B-B14F-4D97-AF65-F5344CB8AC3E}">
        <p14:creationId xmlns:p14="http://schemas.microsoft.com/office/powerpoint/2010/main" val="258806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16D334-53AD-4318-991A-D19D3171AE92}" type="slidenum">
              <a:rPr lang="en-US" altLang="ja-JP"/>
              <a:pPr>
                <a:defRPr/>
              </a:pPr>
              <a:t>‹#›</a:t>
            </a:fld>
            <a:endParaRPr lang="en-US" altLang="ja-JP"/>
          </a:p>
        </p:txBody>
      </p:sp>
    </p:spTree>
    <p:extLst>
      <p:ext uri="{BB962C8B-B14F-4D97-AF65-F5344CB8AC3E}">
        <p14:creationId xmlns:p14="http://schemas.microsoft.com/office/powerpoint/2010/main" val="243583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1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n-US" altLang="ja-JP"/>
          </a:p>
        </p:txBody>
      </p:sp>
      <p:sp>
        <p:nvSpPr>
          <p:cNvPr id="301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ltLang="ja-JP"/>
          </a:p>
        </p:txBody>
      </p:sp>
      <p:sp>
        <p:nvSpPr>
          <p:cNvPr id="301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EE02C7F-64EF-4253-A8F1-D2A8C890E2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emf"/><Relationship Id="rId11" Type="http://schemas.openxmlformats.org/officeDocument/2006/relationships/image" Target="../media/image4.png"/><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notesSlide" Target="../notesSlides/notesSlide11.xml"/><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7.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8" descr="クリソタイル原石"/>
          <p:cNvPicPr>
            <a:picLocks noChangeAspect="1" noChangeArrowheads="1"/>
          </p:cNvPicPr>
          <p:nvPr/>
        </p:nvPicPr>
        <p:blipFill>
          <a:blip r:embed="rId5" cstate="print"/>
          <a:srcRect/>
          <a:stretch>
            <a:fillRect/>
          </a:stretch>
        </p:blipFill>
        <p:spPr bwMode="auto">
          <a:xfrm>
            <a:off x="0" y="15498"/>
            <a:ext cx="9144000" cy="6842862"/>
          </a:xfrm>
          <a:prstGeom prst="rect">
            <a:avLst/>
          </a:prstGeom>
          <a:noFill/>
          <a:ln w="9525">
            <a:noFill/>
            <a:miter lim="800000"/>
            <a:headEnd/>
            <a:tailEnd/>
          </a:ln>
          <a:effectLst/>
        </p:spPr>
      </p:pic>
      <p:sp>
        <p:nvSpPr>
          <p:cNvPr id="2" name="タイトル 1"/>
          <p:cNvSpPr>
            <a:spLocks noGrp="1"/>
          </p:cNvSpPr>
          <p:nvPr>
            <p:ph type="ctrTitle"/>
          </p:nvPr>
        </p:nvSpPr>
        <p:spPr>
          <a:xfrm>
            <a:off x="107504" y="1956463"/>
            <a:ext cx="8928992" cy="1470025"/>
          </a:xfrm>
          <a:solidFill>
            <a:schemeClr val="bg1">
              <a:alpha val="50000"/>
            </a:schemeClr>
          </a:solidFill>
          <a:ln>
            <a:noFill/>
          </a:ln>
        </p:spPr>
        <p:txBody>
          <a:bodyPr/>
          <a:lstStyle/>
          <a:p>
            <a:r>
              <a:rPr kumimoji="1" lang="ja-JP" altLang="en-US" dirty="0" smtClean="0">
                <a:latin typeface="+mj-ea"/>
              </a:rPr>
              <a:t>大気汚染防止法</a:t>
            </a:r>
            <a:r>
              <a:rPr lang="ja-JP" altLang="en-US" dirty="0" smtClean="0">
                <a:latin typeface="+mj-ea"/>
              </a:rPr>
              <a:t>の改正について</a:t>
            </a:r>
            <a:r>
              <a:rPr lang="en-US" altLang="ja-JP" dirty="0" smtClean="0">
                <a:latin typeface="+mj-ea"/>
              </a:rPr>
              <a:t/>
            </a:r>
            <a:br>
              <a:rPr lang="en-US" altLang="ja-JP" dirty="0" smtClean="0">
                <a:latin typeface="+mj-ea"/>
              </a:rPr>
            </a:br>
            <a:r>
              <a:rPr lang="ja-JP" altLang="en-US" sz="3600" dirty="0" smtClean="0">
                <a:latin typeface="+mj-ea"/>
              </a:rPr>
              <a:t>～解体等工事に係るアスベスト規制の強化～</a:t>
            </a:r>
            <a:endParaRPr kumimoji="1" lang="ja-JP" altLang="en-US" sz="3600" dirty="0">
              <a:latin typeface="+mj-ea"/>
            </a:endParaRPr>
          </a:p>
        </p:txBody>
      </p:sp>
      <p:sp>
        <p:nvSpPr>
          <p:cNvPr id="3" name="サブタイトル 2"/>
          <p:cNvSpPr>
            <a:spLocks noGrp="1"/>
          </p:cNvSpPr>
          <p:nvPr>
            <p:ph type="subTitle" idx="1"/>
          </p:nvPr>
        </p:nvSpPr>
        <p:spPr>
          <a:xfrm>
            <a:off x="251520" y="5464531"/>
            <a:ext cx="8712968" cy="1368152"/>
          </a:xfrm>
          <a:solidFill>
            <a:schemeClr val="bg1">
              <a:alpha val="50000"/>
            </a:schemeClr>
          </a:solidFill>
        </p:spPr>
        <p:txBody>
          <a:bodyPr>
            <a:normAutofit/>
          </a:bodyPr>
          <a:lstStyle/>
          <a:p>
            <a:r>
              <a:rPr lang="ja-JP" altLang="en-US" dirty="0">
                <a:latin typeface="+mj-ea"/>
                <a:ea typeface="+mj-ea"/>
              </a:rPr>
              <a:t>熊本県環境生活部環境局</a:t>
            </a:r>
            <a:endParaRPr lang="en-US" altLang="ja-JP" dirty="0">
              <a:latin typeface="+mj-ea"/>
              <a:ea typeface="+mj-ea"/>
            </a:endParaRPr>
          </a:p>
          <a:p>
            <a:r>
              <a:rPr lang="ja-JP" altLang="en-US" dirty="0">
                <a:latin typeface="+mj-ea"/>
                <a:ea typeface="+mj-ea"/>
              </a:rPr>
              <a:t>環境保全課大気・化学物質班</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3787987"/>
      </p:ext>
    </p:extLst>
  </p:cSld>
  <p:clrMapOvr>
    <a:masterClrMapping/>
  </p:clrMapOvr>
  <mc:AlternateContent xmlns:mc="http://schemas.openxmlformats.org/markup-compatibility/2006" xmlns:p14="http://schemas.microsoft.com/office/powerpoint/2010/main">
    <mc:Choice Requires="p14">
      <p:transition spd="slow" p14:dur="2000" advTm="57421"/>
    </mc:Choice>
    <mc:Fallback xmlns="">
      <p:transition spd="slow" advTm="5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80" y="764704"/>
            <a:ext cx="428573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7600" y="764704"/>
            <a:ext cx="413332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479698" y="4494814"/>
            <a:ext cx="5440913" cy="430887"/>
          </a:xfrm>
          <a:prstGeom prst="rect">
            <a:avLst/>
          </a:prstGeom>
          <a:noFill/>
        </p:spPr>
        <p:txBody>
          <a:bodyPr wrap="none" rtlCol="0">
            <a:spAutoFit/>
          </a:bodyPr>
          <a:lstStyle/>
          <a:p>
            <a:pPr algn="r"/>
            <a:r>
              <a:rPr lang="ja-JP" altLang="en-US" sz="1100" dirty="0" smtClean="0">
                <a:latin typeface="+mj-ea"/>
                <a:ea typeface="+mj-ea"/>
              </a:rPr>
              <a:t>道有施設における石綿含有保温材等点検マニュアル＜第２版＞　北海道　平成２９年３月</a:t>
            </a:r>
            <a:endParaRPr kumimoji="1" lang="en-US" altLang="ja-JP" sz="1100" dirty="0" smtClean="0">
              <a:latin typeface="+mj-ea"/>
              <a:ea typeface="+mj-ea"/>
            </a:endParaRPr>
          </a:p>
          <a:p>
            <a:pPr algn="r"/>
            <a:r>
              <a:rPr kumimoji="1" lang="ja-JP" altLang="en-US" sz="1100" dirty="0" smtClean="0">
                <a:latin typeface="+mj-ea"/>
                <a:ea typeface="+mj-ea"/>
              </a:rPr>
              <a:t>目で見るアスベスト建材第</a:t>
            </a:r>
            <a:r>
              <a:rPr kumimoji="1" lang="en-US" altLang="ja-JP" sz="1100" dirty="0" smtClean="0">
                <a:latin typeface="+mj-ea"/>
                <a:ea typeface="+mj-ea"/>
              </a:rPr>
              <a:t>2</a:t>
            </a:r>
            <a:r>
              <a:rPr lang="ja-JP" altLang="en-US" sz="1100" dirty="0">
                <a:latin typeface="+mj-ea"/>
                <a:ea typeface="+mj-ea"/>
              </a:rPr>
              <a:t>版</a:t>
            </a:r>
            <a:r>
              <a:rPr kumimoji="1" lang="ja-JP" altLang="en-US" sz="1100" dirty="0" smtClean="0">
                <a:latin typeface="+mj-ea"/>
                <a:ea typeface="+mj-ea"/>
              </a:rPr>
              <a:t>（国土交通省）</a:t>
            </a:r>
            <a:endParaRPr kumimoji="1" lang="ja-JP" altLang="en-US" sz="1100" dirty="0">
              <a:latin typeface="+mj-ea"/>
              <a:ea typeface="+mj-ea"/>
            </a:endParaRPr>
          </a:p>
        </p:txBody>
      </p:sp>
      <p:sp>
        <p:nvSpPr>
          <p:cNvPr id="19" name="テキスト ボックス 18"/>
          <p:cNvSpPr txBox="1"/>
          <p:nvPr/>
        </p:nvSpPr>
        <p:spPr>
          <a:xfrm>
            <a:off x="1140596" y="3861047"/>
            <a:ext cx="2339102" cy="523220"/>
          </a:xfrm>
          <a:prstGeom prst="rect">
            <a:avLst/>
          </a:prstGeom>
          <a:noFill/>
        </p:spPr>
        <p:txBody>
          <a:bodyPr wrap="none" rtlCol="0">
            <a:spAutoFit/>
          </a:bodyPr>
          <a:lstStyle/>
          <a:p>
            <a:r>
              <a:rPr kumimoji="1" lang="ja-JP" altLang="en-US" sz="2800" dirty="0" smtClean="0">
                <a:latin typeface="+mj-ea"/>
                <a:ea typeface="+mj-ea"/>
              </a:rPr>
              <a:t>煙突用断熱材</a:t>
            </a:r>
            <a:endParaRPr kumimoji="1" lang="en-US" altLang="ja-JP" sz="2800" dirty="0" smtClean="0">
              <a:latin typeface="+mj-ea"/>
              <a:ea typeface="+mj-ea"/>
            </a:endParaRPr>
          </a:p>
        </p:txBody>
      </p:sp>
      <p:sp>
        <p:nvSpPr>
          <p:cNvPr id="20" name="テキスト ボックス 19"/>
          <p:cNvSpPr txBox="1"/>
          <p:nvPr/>
        </p:nvSpPr>
        <p:spPr>
          <a:xfrm>
            <a:off x="4975768" y="3905872"/>
            <a:ext cx="3706464" cy="523220"/>
          </a:xfrm>
          <a:prstGeom prst="rect">
            <a:avLst/>
          </a:prstGeom>
          <a:noFill/>
        </p:spPr>
        <p:txBody>
          <a:bodyPr wrap="none" rtlCol="0">
            <a:spAutoFit/>
          </a:bodyPr>
          <a:lstStyle/>
          <a:p>
            <a:r>
              <a:rPr kumimoji="1" lang="ja-JP" altLang="en-US" sz="2800" dirty="0" smtClean="0">
                <a:latin typeface="+mj-ea"/>
                <a:ea typeface="+mj-ea"/>
              </a:rPr>
              <a:t>保温材（配管エルボー）</a:t>
            </a:r>
            <a:endParaRPr kumimoji="1" lang="en-US" altLang="ja-JP" sz="2800" dirty="0" smtClean="0">
              <a:latin typeface="+mj-ea"/>
              <a:ea typeface="+mj-ea"/>
            </a:endParaRPr>
          </a:p>
        </p:txBody>
      </p:sp>
      <p:sp>
        <p:nvSpPr>
          <p:cNvPr id="11" name="スライド番号プレースホルダー 3"/>
          <p:cNvSpPr>
            <a:spLocks noGrp="1"/>
          </p:cNvSpPr>
          <p:nvPr>
            <p:ph type="sldNum" sz="quarter" idx="12"/>
          </p:nvPr>
        </p:nvSpPr>
        <p:spPr>
          <a:xfrm>
            <a:off x="6553200" y="6245225"/>
            <a:ext cx="2133600" cy="476250"/>
          </a:xfrm>
        </p:spPr>
        <p:txBody>
          <a:bodyPr/>
          <a:lstStyle/>
          <a:p>
            <a:fld id="{2AA345FF-F491-48AC-8FD0-B249C49F2375}" type="slidenum">
              <a:rPr kumimoji="1" lang="ja-JP" altLang="en-US" smtClean="0">
                <a:latin typeface="+mj-ea"/>
                <a:ea typeface="+mj-ea"/>
              </a:rPr>
              <a:t>10</a:t>
            </a:fld>
            <a:endParaRPr kumimoji="1" lang="ja-JP" altLang="en-US">
              <a:latin typeface="+mj-ea"/>
              <a:ea typeface="+mj-ea"/>
            </a:endParaRPr>
          </a:p>
        </p:txBody>
      </p:sp>
      <p:sp>
        <p:nvSpPr>
          <p:cNvPr id="12" name="テキスト ボックス 11"/>
          <p:cNvSpPr txBox="1"/>
          <p:nvPr/>
        </p:nvSpPr>
        <p:spPr>
          <a:xfrm>
            <a:off x="251520" y="4782483"/>
            <a:ext cx="5027745" cy="1938992"/>
          </a:xfrm>
          <a:prstGeom prst="rect">
            <a:avLst/>
          </a:prstGeom>
          <a:noFill/>
        </p:spPr>
        <p:txBody>
          <a:bodyPr wrap="square" rtlCol="0">
            <a:spAutoFit/>
          </a:bodyPr>
          <a:lstStyle/>
          <a:p>
            <a:pPr algn="l"/>
            <a:r>
              <a:rPr lang="ja-JP" altLang="en-US" sz="2400" dirty="0" smtClean="0">
                <a:latin typeface="+mj-ea"/>
                <a:ea typeface="+mj-ea"/>
              </a:rPr>
              <a:t>＜主な使用部位＞</a:t>
            </a:r>
            <a:endParaRPr lang="en-US" altLang="ja-JP" sz="2400" dirty="0" smtClean="0">
              <a:latin typeface="+mj-ea"/>
              <a:ea typeface="+mj-ea"/>
            </a:endParaRPr>
          </a:p>
          <a:p>
            <a:pPr algn="l"/>
            <a:r>
              <a:rPr lang="ja-JP" altLang="en-US" sz="2400" dirty="0" smtClean="0">
                <a:latin typeface="+mj-ea"/>
                <a:ea typeface="+mj-ea"/>
              </a:rPr>
              <a:t>ボイラー、ダクト、焼却炉、屋根裏等</a:t>
            </a:r>
            <a:endParaRPr lang="en-US" altLang="ja-JP" sz="2400" dirty="0" smtClean="0">
              <a:latin typeface="+mj-ea"/>
              <a:ea typeface="+mj-ea"/>
            </a:endParaRPr>
          </a:p>
          <a:p>
            <a:pPr algn="l"/>
            <a:endParaRPr lang="en-US" altLang="ja-JP" sz="2400" dirty="0">
              <a:latin typeface="+mj-ea"/>
              <a:ea typeface="+mj-ea"/>
            </a:endParaRPr>
          </a:p>
          <a:p>
            <a:pPr algn="l"/>
            <a:r>
              <a:rPr lang="ja-JP" altLang="en-US" sz="2400" dirty="0" smtClean="0">
                <a:latin typeface="+mj-ea"/>
                <a:ea typeface="+mj-ea"/>
              </a:rPr>
              <a:t>＜用途＞</a:t>
            </a:r>
            <a:endParaRPr lang="en-US" altLang="ja-JP" sz="2400" dirty="0" smtClean="0">
              <a:latin typeface="+mj-ea"/>
              <a:ea typeface="+mj-ea"/>
            </a:endParaRPr>
          </a:p>
          <a:p>
            <a:pPr algn="l"/>
            <a:r>
              <a:rPr lang="ja-JP" altLang="en-US" sz="2400" dirty="0" smtClean="0">
                <a:latin typeface="+mj-ea"/>
                <a:ea typeface="+mj-ea"/>
              </a:rPr>
              <a:t>保温、断熱、結露防止等</a:t>
            </a:r>
            <a:endParaRPr kumimoji="1" lang="en-US" altLang="ja-JP" sz="2400" dirty="0" smtClean="0">
              <a:latin typeface="+mj-ea"/>
              <a:ea typeface="+mj-ea"/>
            </a:endParaRPr>
          </a:p>
        </p:txBody>
      </p:sp>
      <p:sp>
        <p:nvSpPr>
          <p:cNvPr id="10" name="タイトル 1"/>
          <p:cNvSpPr txBox="1">
            <a:spLocks/>
          </p:cNvSpPr>
          <p:nvPr/>
        </p:nvSpPr>
        <p:spPr bwMode="auto">
          <a:xfrm>
            <a:off x="0" y="17950"/>
            <a:ext cx="9144000" cy="70192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4000" dirty="0" smtClean="0">
                <a:latin typeface="+mj-ea"/>
              </a:rPr>
              <a:t>保温材</a:t>
            </a:r>
            <a:r>
              <a:rPr lang="ja-JP" altLang="en-US" sz="4000" dirty="0">
                <a:latin typeface="+mj-ea"/>
              </a:rPr>
              <a:t>、断熱材、耐火</a:t>
            </a:r>
            <a:r>
              <a:rPr lang="ja-JP" altLang="en-US" sz="4000" dirty="0" smtClean="0">
                <a:latin typeface="+mj-ea"/>
              </a:rPr>
              <a:t>被覆材（レベル２）</a:t>
            </a:r>
            <a:endParaRPr lang="ja-JP" altLang="en-US" sz="4000" kern="0" dirty="0">
              <a:latin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41271436"/>
      </p:ext>
    </p:extLst>
  </p:cSld>
  <p:clrMapOvr>
    <a:masterClrMapping/>
  </p:clrMapOvr>
  <mc:AlternateContent xmlns:mc="http://schemas.openxmlformats.org/markup-compatibility/2006" xmlns:p14="http://schemas.microsoft.com/office/powerpoint/2010/main">
    <mc:Choice Requires="p14">
      <p:transition spd="slow" p14:dur="2000" advTm="17205"/>
    </mc:Choice>
    <mc:Fallback xmlns="">
      <p:transition spd="slow" advTm="1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rot="2474809">
            <a:off x="6153762" y="4115653"/>
            <a:ext cx="1366754" cy="2598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flipH="1">
            <a:off x="328386" y="3573016"/>
            <a:ext cx="2214330" cy="338554"/>
          </a:xfrm>
          <a:prstGeom prst="rect">
            <a:avLst/>
          </a:prstGeom>
          <a:effectLst/>
        </p:spPr>
        <p:style>
          <a:lnRef idx="1">
            <a:schemeClr val="dk1"/>
          </a:lnRef>
          <a:fillRef idx="2">
            <a:schemeClr val="dk1"/>
          </a:fillRef>
          <a:effectRef idx="1">
            <a:schemeClr val="dk1"/>
          </a:effectRef>
          <a:fontRef idx="minor">
            <a:schemeClr val="dk1"/>
          </a:fontRef>
        </p:style>
        <p:txBody>
          <a:bodyPr wrap="square" rtlCol="0">
            <a:spAutoFit/>
          </a:bodyPr>
          <a:lstStyle/>
          <a:p>
            <a:r>
              <a:rPr lang="ja-JP" altLang="en-US" sz="1600" dirty="0" smtClean="0"/>
              <a:t>外装材（外壁、軒天）</a:t>
            </a:r>
            <a:endParaRPr kumimoji="1" lang="ja-JP" altLang="en-US" sz="1600" dirty="0"/>
          </a:p>
        </p:txBody>
      </p:sp>
      <p:sp>
        <p:nvSpPr>
          <p:cNvPr id="30" name="テキスト ボックス 29"/>
          <p:cNvSpPr txBox="1"/>
          <p:nvPr/>
        </p:nvSpPr>
        <p:spPr>
          <a:xfrm flipH="1">
            <a:off x="330080" y="880983"/>
            <a:ext cx="1909532" cy="338554"/>
          </a:xfrm>
          <a:prstGeom prst="rect">
            <a:avLst/>
          </a:prstGeom>
          <a:effectLst/>
        </p:spPr>
        <p:style>
          <a:lnRef idx="1">
            <a:schemeClr val="dk1"/>
          </a:lnRef>
          <a:fillRef idx="2">
            <a:schemeClr val="dk1"/>
          </a:fillRef>
          <a:effectRef idx="1">
            <a:schemeClr val="dk1"/>
          </a:effectRef>
          <a:fontRef idx="minor">
            <a:schemeClr val="dk1"/>
          </a:fontRef>
        </p:style>
        <p:txBody>
          <a:bodyPr wrap="square" rtlCol="0">
            <a:spAutoFit/>
          </a:bodyPr>
          <a:lstStyle/>
          <a:p>
            <a:r>
              <a:rPr kumimoji="1" lang="ja-JP" altLang="en-US" sz="1600" dirty="0" smtClean="0"/>
              <a:t>内装材（壁、天井）</a:t>
            </a:r>
            <a:endParaRPr kumimoji="1" lang="ja-JP" altLang="en-US" sz="1600" dirty="0"/>
          </a:p>
        </p:txBody>
      </p:sp>
      <p:sp>
        <p:nvSpPr>
          <p:cNvPr id="31" name="テキスト ボックス 30"/>
          <p:cNvSpPr txBox="1"/>
          <p:nvPr/>
        </p:nvSpPr>
        <p:spPr>
          <a:xfrm flipH="1">
            <a:off x="5940152" y="890785"/>
            <a:ext cx="1376303" cy="338554"/>
          </a:xfrm>
          <a:prstGeom prst="rect">
            <a:avLst/>
          </a:prstGeom>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ja-JP" altLang="en-US" sz="1600" dirty="0" smtClean="0"/>
              <a:t>床材</a:t>
            </a:r>
            <a:endParaRPr kumimoji="1" lang="ja-JP" altLang="en-US" sz="1600" dirty="0"/>
          </a:p>
        </p:txBody>
      </p:sp>
      <p:sp>
        <p:nvSpPr>
          <p:cNvPr id="33" name="スライド番号プレースホルダー 3"/>
          <p:cNvSpPr>
            <a:spLocks noGrp="1"/>
          </p:cNvSpPr>
          <p:nvPr>
            <p:ph type="sldNum" sz="quarter" idx="12"/>
          </p:nvPr>
        </p:nvSpPr>
        <p:spPr>
          <a:xfrm>
            <a:off x="6876669" y="6086574"/>
            <a:ext cx="2133600" cy="476250"/>
          </a:xfrm>
        </p:spPr>
        <p:txBody>
          <a:bodyPr/>
          <a:lstStyle/>
          <a:p>
            <a:fld id="{2AA345FF-F491-48AC-8FD0-B249C49F2375}" type="slidenum">
              <a:rPr kumimoji="1" lang="ja-JP" altLang="en-US" smtClean="0"/>
              <a:t>11</a:t>
            </a:fld>
            <a:endParaRPr kumimoji="1" lang="ja-JP" altLang="en-US" dirty="0"/>
          </a:p>
        </p:txBody>
      </p:sp>
      <p:pic>
        <p:nvPicPr>
          <p:cNvPr id="3" name="図 2"/>
          <p:cNvPicPr>
            <a:picLocks noChangeAspect="1"/>
          </p:cNvPicPr>
          <p:nvPr/>
        </p:nvPicPr>
        <p:blipFill>
          <a:blip r:embed="rId5"/>
          <a:stretch>
            <a:fillRect/>
          </a:stretch>
        </p:blipFill>
        <p:spPr>
          <a:xfrm>
            <a:off x="6110607" y="3976673"/>
            <a:ext cx="2722148" cy="2091724"/>
          </a:xfrm>
          <a:prstGeom prst="rect">
            <a:avLst/>
          </a:prstGeom>
        </p:spPr>
      </p:pic>
      <p:pic>
        <p:nvPicPr>
          <p:cNvPr id="4" name="図 3"/>
          <p:cNvPicPr>
            <a:picLocks noChangeAspect="1"/>
          </p:cNvPicPr>
          <p:nvPr/>
        </p:nvPicPr>
        <p:blipFill rotWithShape="1">
          <a:blip r:embed="rId6"/>
          <a:srcRect r="13057"/>
          <a:stretch/>
        </p:blipFill>
        <p:spPr>
          <a:xfrm>
            <a:off x="136522" y="1260340"/>
            <a:ext cx="2945776" cy="1977857"/>
          </a:xfrm>
          <a:prstGeom prst="rect">
            <a:avLst/>
          </a:prstGeom>
        </p:spPr>
      </p:pic>
      <p:sp>
        <p:nvSpPr>
          <p:cNvPr id="35" name="テキスト ボックス 34"/>
          <p:cNvSpPr txBox="1"/>
          <p:nvPr/>
        </p:nvSpPr>
        <p:spPr>
          <a:xfrm>
            <a:off x="233071" y="3193231"/>
            <a:ext cx="2752677" cy="307777"/>
          </a:xfrm>
          <a:prstGeom prst="rect">
            <a:avLst/>
          </a:prstGeom>
          <a:noFill/>
        </p:spPr>
        <p:txBody>
          <a:bodyPr wrap="none" rtlCol="0">
            <a:spAutoFit/>
          </a:bodyPr>
          <a:lstStyle/>
          <a:p>
            <a:r>
              <a:rPr lang="ja-JP" altLang="en-US" sz="1400" dirty="0" smtClean="0"/>
              <a:t>石綿含有ロックウール吸音天井板</a:t>
            </a:r>
            <a:endParaRPr kumimoji="1" lang="en-US" altLang="ja-JP" sz="1400" dirty="0" smtClean="0"/>
          </a:p>
        </p:txBody>
      </p:sp>
      <p:pic>
        <p:nvPicPr>
          <p:cNvPr id="5" name="図 4"/>
          <p:cNvPicPr>
            <a:picLocks noChangeAspect="1"/>
          </p:cNvPicPr>
          <p:nvPr/>
        </p:nvPicPr>
        <p:blipFill>
          <a:blip r:embed="rId7"/>
          <a:stretch>
            <a:fillRect/>
          </a:stretch>
        </p:blipFill>
        <p:spPr>
          <a:xfrm>
            <a:off x="3220431" y="1260340"/>
            <a:ext cx="2486916" cy="1958756"/>
          </a:xfrm>
          <a:prstGeom prst="rect">
            <a:avLst/>
          </a:prstGeom>
        </p:spPr>
      </p:pic>
      <p:sp>
        <p:nvSpPr>
          <p:cNvPr id="36" name="テキスト ボックス 35"/>
          <p:cNvSpPr txBox="1"/>
          <p:nvPr/>
        </p:nvSpPr>
        <p:spPr>
          <a:xfrm>
            <a:off x="3407350" y="3212976"/>
            <a:ext cx="2113078" cy="461665"/>
          </a:xfrm>
          <a:prstGeom prst="rect">
            <a:avLst/>
          </a:prstGeom>
          <a:noFill/>
        </p:spPr>
        <p:txBody>
          <a:bodyPr wrap="none" rtlCol="0">
            <a:spAutoFit/>
          </a:bodyPr>
          <a:lstStyle/>
          <a:p>
            <a:r>
              <a:rPr lang="ja-JP" altLang="en-US" sz="1200" dirty="0" smtClean="0"/>
              <a:t>石綿含有</a:t>
            </a:r>
            <a:r>
              <a:rPr lang="ja-JP" altLang="en-US" sz="1200" dirty="0" err="1" smtClean="0"/>
              <a:t>けい</a:t>
            </a:r>
            <a:r>
              <a:rPr lang="ja-JP" altLang="en-US" sz="1200" dirty="0" smtClean="0"/>
              <a:t>酸カルシウム板</a:t>
            </a:r>
            <a:endParaRPr lang="en-US" altLang="ja-JP" sz="1200" dirty="0" smtClean="0"/>
          </a:p>
          <a:p>
            <a:r>
              <a:rPr lang="ja-JP" altLang="en-US" sz="1200" dirty="0" smtClean="0"/>
              <a:t>第１種（間仕切り）</a:t>
            </a:r>
            <a:endParaRPr kumimoji="1" lang="en-US" altLang="ja-JP" sz="1200" dirty="0" smtClean="0"/>
          </a:p>
        </p:txBody>
      </p:sp>
      <p:pic>
        <p:nvPicPr>
          <p:cNvPr id="6" name="図 5"/>
          <p:cNvPicPr>
            <a:picLocks noChangeAspect="1"/>
          </p:cNvPicPr>
          <p:nvPr/>
        </p:nvPicPr>
        <p:blipFill>
          <a:blip r:embed="rId8"/>
          <a:stretch>
            <a:fillRect/>
          </a:stretch>
        </p:blipFill>
        <p:spPr>
          <a:xfrm>
            <a:off x="5845480" y="1274673"/>
            <a:ext cx="3150560" cy="1981628"/>
          </a:xfrm>
          <a:prstGeom prst="rect">
            <a:avLst/>
          </a:prstGeom>
        </p:spPr>
      </p:pic>
      <p:sp>
        <p:nvSpPr>
          <p:cNvPr id="37" name="テキスト ボックス 36"/>
          <p:cNvSpPr txBox="1"/>
          <p:nvPr/>
        </p:nvSpPr>
        <p:spPr>
          <a:xfrm>
            <a:off x="6385062" y="3239871"/>
            <a:ext cx="2071401" cy="307777"/>
          </a:xfrm>
          <a:prstGeom prst="rect">
            <a:avLst/>
          </a:prstGeom>
          <a:noFill/>
        </p:spPr>
        <p:txBody>
          <a:bodyPr wrap="none" rtlCol="0">
            <a:spAutoFit/>
          </a:bodyPr>
          <a:lstStyle/>
          <a:p>
            <a:r>
              <a:rPr lang="ja-JP" altLang="en-US" sz="1400" dirty="0" smtClean="0"/>
              <a:t>石綿含有ビニル床タイル</a:t>
            </a:r>
            <a:endParaRPr kumimoji="1" lang="en-US" altLang="ja-JP" sz="1400" dirty="0" smtClean="0"/>
          </a:p>
        </p:txBody>
      </p:sp>
      <p:pic>
        <p:nvPicPr>
          <p:cNvPr id="7" name="図 6"/>
          <p:cNvPicPr>
            <a:picLocks noChangeAspect="1"/>
          </p:cNvPicPr>
          <p:nvPr/>
        </p:nvPicPr>
        <p:blipFill>
          <a:blip r:embed="rId9"/>
          <a:stretch>
            <a:fillRect/>
          </a:stretch>
        </p:blipFill>
        <p:spPr>
          <a:xfrm>
            <a:off x="136522" y="3997835"/>
            <a:ext cx="2729849" cy="2049401"/>
          </a:xfrm>
          <a:prstGeom prst="rect">
            <a:avLst/>
          </a:prstGeom>
        </p:spPr>
      </p:pic>
      <p:sp>
        <p:nvSpPr>
          <p:cNvPr id="38" name="テキスト ボックス 37"/>
          <p:cNvSpPr txBox="1"/>
          <p:nvPr/>
        </p:nvSpPr>
        <p:spPr>
          <a:xfrm>
            <a:off x="5951617" y="6400710"/>
            <a:ext cx="3044423" cy="276999"/>
          </a:xfrm>
          <a:prstGeom prst="rect">
            <a:avLst/>
          </a:prstGeom>
          <a:noFill/>
        </p:spPr>
        <p:txBody>
          <a:bodyPr wrap="none" rtlCol="0">
            <a:spAutoFit/>
          </a:bodyPr>
          <a:lstStyle/>
          <a:p>
            <a:r>
              <a:rPr kumimoji="1" lang="ja-JP" altLang="en-US" sz="1200" dirty="0" smtClean="0"/>
              <a:t>目で見るアスベスト建材第</a:t>
            </a:r>
            <a:r>
              <a:rPr kumimoji="1" lang="en-US" altLang="ja-JP" sz="1200" dirty="0" smtClean="0"/>
              <a:t>2</a:t>
            </a:r>
            <a:r>
              <a:rPr lang="ja-JP" altLang="en-US" sz="1200" dirty="0"/>
              <a:t>版</a:t>
            </a:r>
            <a:r>
              <a:rPr kumimoji="1" lang="ja-JP" altLang="en-US" sz="1200" dirty="0" smtClean="0"/>
              <a:t>（国土交通省）</a:t>
            </a:r>
            <a:endParaRPr kumimoji="1" lang="ja-JP" altLang="en-US" sz="1200" dirty="0"/>
          </a:p>
        </p:txBody>
      </p:sp>
      <p:pic>
        <p:nvPicPr>
          <p:cNvPr id="9" name="図 8"/>
          <p:cNvPicPr>
            <a:picLocks noChangeAspect="1"/>
          </p:cNvPicPr>
          <p:nvPr/>
        </p:nvPicPr>
        <p:blipFill rotWithShape="1">
          <a:blip r:embed="rId10"/>
          <a:srcRect r="23773"/>
          <a:stretch/>
        </p:blipFill>
        <p:spPr>
          <a:xfrm>
            <a:off x="3180841" y="3997835"/>
            <a:ext cx="2615296" cy="2060539"/>
          </a:xfrm>
          <a:prstGeom prst="rect">
            <a:avLst/>
          </a:prstGeom>
        </p:spPr>
      </p:pic>
      <p:sp>
        <p:nvSpPr>
          <p:cNvPr id="39" name="テキスト ボックス 38"/>
          <p:cNvSpPr txBox="1"/>
          <p:nvPr/>
        </p:nvSpPr>
        <p:spPr>
          <a:xfrm>
            <a:off x="456321" y="6058374"/>
            <a:ext cx="2113078" cy="461665"/>
          </a:xfrm>
          <a:prstGeom prst="rect">
            <a:avLst/>
          </a:prstGeom>
          <a:noFill/>
        </p:spPr>
        <p:txBody>
          <a:bodyPr wrap="none" rtlCol="0">
            <a:spAutoFit/>
          </a:bodyPr>
          <a:lstStyle/>
          <a:p>
            <a:r>
              <a:rPr lang="ja-JP" altLang="en-US" sz="1200" dirty="0"/>
              <a:t>石綿含有</a:t>
            </a:r>
            <a:r>
              <a:rPr lang="ja-JP" altLang="en-US" sz="1200" dirty="0" err="1"/>
              <a:t>けい</a:t>
            </a:r>
            <a:r>
              <a:rPr lang="ja-JP" altLang="en-US" sz="1200" dirty="0"/>
              <a:t>酸カルシウム板</a:t>
            </a:r>
            <a:endParaRPr lang="en-US" altLang="ja-JP" sz="1200" dirty="0"/>
          </a:p>
          <a:p>
            <a:r>
              <a:rPr lang="ja-JP" altLang="en-US" sz="1200" dirty="0" smtClean="0"/>
              <a:t>第１種（軒天）</a:t>
            </a:r>
            <a:endParaRPr kumimoji="1" lang="en-US" altLang="ja-JP" sz="1200" dirty="0" smtClean="0"/>
          </a:p>
        </p:txBody>
      </p:sp>
      <p:sp>
        <p:nvSpPr>
          <p:cNvPr id="40" name="テキスト ボックス 39"/>
          <p:cNvSpPr txBox="1"/>
          <p:nvPr/>
        </p:nvSpPr>
        <p:spPr>
          <a:xfrm>
            <a:off x="3566602" y="6022638"/>
            <a:ext cx="1843774" cy="307777"/>
          </a:xfrm>
          <a:prstGeom prst="rect">
            <a:avLst/>
          </a:prstGeom>
          <a:noFill/>
        </p:spPr>
        <p:txBody>
          <a:bodyPr wrap="none" rtlCol="0">
            <a:spAutoFit/>
          </a:bodyPr>
          <a:lstStyle/>
          <a:p>
            <a:r>
              <a:rPr lang="ja-JP" altLang="en-US" sz="1400" dirty="0"/>
              <a:t>石綿</a:t>
            </a:r>
            <a:r>
              <a:rPr lang="ja-JP" altLang="en-US" sz="1400" dirty="0" smtClean="0"/>
              <a:t>含有サイディング</a:t>
            </a:r>
            <a:endParaRPr kumimoji="1" lang="en-US" altLang="ja-JP" sz="1400" dirty="0" smtClean="0"/>
          </a:p>
        </p:txBody>
      </p:sp>
      <p:sp>
        <p:nvSpPr>
          <p:cNvPr id="41" name="テキスト ボックス 40"/>
          <p:cNvSpPr txBox="1"/>
          <p:nvPr/>
        </p:nvSpPr>
        <p:spPr>
          <a:xfrm>
            <a:off x="6538575" y="6072463"/>
            <a:ext cx="1866217" cy="307777"/>
          </a:xfrm>
          <a:prstGeom prst="rect">
            <a:avLst/>
          </a:prstGeom>
          <a:noFill/>
        </p:spPr>
        <p:txBody>
          <a:bodyPr wrap="none" rtlCol="0">
            <a:spAutoFit/>
          </a:bodyPr>
          <a:lstStyle/>
          <a:p>
            <a:r>
              <a:rPr lang="ja-JP" altLang="en-US" sz="1400" dirty="0"/>
              <a:t>石綿</a:t>
            </a:r>
            <a:r>
              <a:rPr lang="ja-JP" altLang="en-US" sz="1400" dirty="0" smtClean="0"/>
              <a:t>含有スレート波板</a:t>
            </a:r>
            <a:endParaRPr kumimoji="1" lang="en-US" altLang="ja-JP" sz="1400" dirty="0" smtClean="0"/>
          </a:p>
        </p:txBody>
      </p:sp>
      <p:sp>
        <p:nvSpPr>
          <p:cNvPr id="22" name="タイトル 1"/>
          <p:cNvSpPr txBox="1">
            <a:spLocks/>
          </p:cNvSpPr>
          <p:nvPr/>
        </p:nvSpPr>
        <p:spPr bwMode="auto">
          <a:xfrm>
            <a:off x="0" y="17950"/>
            <a:ext cx="9144000" cy="70192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4000" dirty="0" smtClean="0"/>
              <a:t>石綿</a:t>
            </a:r>
            <a:r>
              <a:rPr lang="ja-JP" altLang="en-US" sz="4000" dirty="0"/>
              <a:t>含有成形板</a:t>
            </a:r>
            <a:r>
              <a:rPr lang="ja-JP" altLang="en-US" sz="4000" dirty="0" smtClean="0"/>
              <a:t>等（レベル３）</a:t>
            </a:r>
            <a:endParaRPr lang="ja-JP" altLang="en-US" sz="4000" kern="0"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836581"/>
      </p:ext>
    </p:extLst>
  </p:cSld>
  <p:clrMapOvr>
    <a:masterClrMapping/>
  </p:clrMapOvr>
  <mc:AlternateContent xmlns:mc="http://schemas.openxmlformats.org/markup-compatibility/2006" xmlns:p14="http://schemas.microsoft.com/office/powerpoint/2010/main">
    <mc:Choice Requires="p14">
      <p:transition spd="slow" p14:dur="2000" advTm="34902"/>
    </mc:Choice>
    <mc:Fallback xmlns="">
      <p:transition spd="slow" advTm="3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30688" y="6047290"/>
            <a:ext cx="2133600" cy="476250"/>
          </a:xfrm>
        </p:spPr>
        <p:txBody>
          <a:bodyPr/>
          <a:lstStyle/>
          <a:p>
            <a:fld id="{2AA345FF-F491-48AC-8FD0-B249C49F2375}" type="slidenum">
              <a:rPr kumimoji="1" lang="ja-JP" altLang="en-US" smtClean="0">
                <a:latin typeface="+mj-ea"/>
                <a:ea typeface="+mj-ea"/>
              </a:rPr>
              <a:t>12</a:t>
            </a:fld>
            <a:endParaRPr kumimoji="1" lang="ja-JP" altLang="en-US">
              <a:latin typeface="+mj-ea"/>
              <a:ea typeface="+mj-ea"/>
            </a:endParaRP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290" t="15818" r="8381" b="18203"/>
          <a:stretch/>
        </p:blipFill>
        <p:spPr bwMode="auto">
          <a:xfrm>
            <a:off x="45149" y="1181824"/>
            <a:ext cx="9053701" cy="440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07503" y="6054582"/>
            <a:ext cx="8928992" cy="461665"/>
          </a:xfrm>
          <a:prstGeom prst="rect">
            <a:avLst/>
          </a:prstGeom>
          <a:noFill/>
        </p:spPr>
        <p:txBody>
          <a:bodyPr wrap="square" rtlCol="0">
            <a:spAutoFit/>
          </a:bodyPr>
          <a:lstStyle/>
          <a:p>
            <a:r>
              <a:rPr kumimoji="1" lang="ja-JP" altLang="en-US" sz="2400" u="sng" dirty="0" smtClean="0">
                <a:solidFill>
                  <a:srgbClr val="FF0000"/>
                </a:solidFill>
                <a:latin typeface="+mj-ea"/>
                <a:ea typeface="+mj-ea"/>
              </a:rPr>
              <a:t>アスベスト含有建材が使用されている場所は多岐にわたる。</a:t>
            </a:r>
            <a:endParaRPr kumimoji="1" lang="ja-JP" altLang="en-US" sz="2400" u="sng" dirty="0">
              <a:solidFill>
                <a:srgbClr val="FF0000"/>
              </a:solidFill>
              <a:latin typeface="+mj-ea"/>
              <a:ea typeface="+mj-ea"/>
            </a:endParaRPr>
          </a:p>
        </p:txBody>
      </p:sp>
      <p:sp>
        <p:nvSpPr>
          <p:cNvPr id="6" name="テキスト ボックス 5"/>
          <p:cNvSpPr txBox="1"/>
          <p:nvPr/>
        </p:nvSpPr>
        <p:spPr>
          <a:xfrm>
            <a:off x="4932385" y="5563363"/>
            <a:ext cx="3996607" cy="338554"/>
          </a:xfrm>
          <a:prstGeom prst="rect">
            <a:avLst/>
          </a:prstGeom>
          <a:noFill/>
        </p:spPr>
        <p:txBody>
          <a:bodyPr wrap="none" rtlCol="0">
            <a:spAutoFit/>
          </a:bodyPr>
          <a:lstStyle/>
          <a:p>
            <a:r>
              <a:rPr kumimoji="1" lang="ja-JP" altLang="en-US" sz="1600" dirty="0" smtClean="0">
                <a:latin typeface="+mj-ea"/>
                <a:ea typeface="+mj-ea"/>
              </a:rPr>
              <a:t>目で見るアスベスト建材第</a:t>
            </a:r>
            <a:r>
              <a:rPr kumimoji="1" lang="en-US" altLang="ja-JP" sz="1600" dirty="0" smtClean="0">
                <a:latin typeface="+mj-ea"/>
                <a:ea typeface="+mj-ea"/>
              </a:rPr>
              <a:t>2</a:t>
            </a:r>
            <a:r>
              <a:rPr lang="ja-JP" altLang="en-US" sz="1600" dirty="0">
                <a:latin typeface="+mj-ea"/>
                <a:ea typeface="+mj-ea"/>
              </a:rPr>
              <a:t>版</a:t>
            </a:r>
            <a:r>
              <a:rPr kumimoji="1" lang="ja-JP" altLang="en-US" sz="1600" dirty="0" smtClean="0">
                <a:latin typeface="+mj-ea"/>
                <a:ea typeface="+mj-ea"/>
              </a:rPr>
              <a:t>（国土交通省）</a:t>
            </a:r>
            <a:endParaRPr kumimoji="1" lang="ja-JP" altLang="en-US" sz="1600" dirty="0">
              <a:latin typeface="+mj-ea"/>
              <a:ea typeface="+mj-ea"/>
            </a:endParaRPr>
          </a:p>
        </p:txBody>
      </p:sp>
      <p:sp>
        <p:nvSpPr>
          <p:cNvPr id="7" name="タイトル 1"/>
          <p:cNvSpPr txBox="1">
            <a:spLocks/>
          </p:cNvSpPr>
          <p:nvPr/>
        </p:nvSpPr>
        <p:spPr bwMode="auto">
          <a:xfrm>
            <a:off x="0" y="17950"/>
            <a:ext cx="9144000" cy="70192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70000" lnSpcReduction="200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4000" b="1" dirty="0">
                <a:latin typeface="+mj-ea"/>
              </a:rPr>
              <a:t>一般家屋においてアスベスト含有建材が使用されている例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8171425"/>
      </p:ext>
    </p:extLst>
  </p:cSld>
  <p:clrMapOvr>
    <a:masterClrMapping/>
  </p:clrMapOvr>
  <mc:AlternateContent xmlns:mc="http://schemas.openxmlformats.org/markup-compatibility/2006" xmlns:p14="http://schemas.microsoft.com/office/powerpoint/2010/main">
    <mc:Choice Requires="p14">
      <p:transition spd="slow" p14:dur="2000" advTm="22681"/>
    </mc:Choice>
    <mc:Fallback xmlns="">
      <p:transition spd="slow" advTm="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3"/>
          <p:cNvSpPr>
            <a:spLocks noGrp="1"/>
          </p:cNvSpPr>
          <p:nvPr>
            <p:ph type="sldNum" sz="quarter" idx="12"/>
          </p:nvPr>
        </p:nvSpPr>
        <p:spPr>
          <a:xfrm>
            <a:off x="6886287" y="6440168"/>
            <a:ext cx="2133600" cy="373208"/>
          </a:xfrm>
        </p:spPr>
        <p:txBody>
          <a:bodyPr/>
          <a:lstStyle/>
          <a:p>
            <a:fld id="{2AA345FF-F491-48AC-8FD0-B249C49F2375}" type="slidenum">
              <a:rPr kumimoji="1" lang="ja-JP" altLang="en-US" smtClean="0"/>
              <a:t>13</a:t>
            </a:fld>
            <a:endParaRPr kumimoji="1" lang="ja-JP" altLang="en-US" dirty="0"/>
          </a:p>
        </p:txBody>
      </p:sp>
      <p:sp>
        <p:nvSpPr>
          <p:cNvPr id="41" name="テキスト ボックス 40"/>
          <p:cNvSpPr txBox="1"/>
          <p:nvPr/>
        </p:nvSpPr>
        <p:spPr>
          <a:xfrm>
            <a:off x="1257500" y="4037002"/>
            <a:ext cx="2236510" cy="400110"/>
          </a:xfrm>
          <a:prstGeom prst="rect">
            <a:avLst/>
          </a:prstGeom>
          <a:noFill/>
        </p:spPr>
        <p:txBody>
          <a:bodyPr wrap="none" rtlCol="0">
            <a:spAutoFit/>
          </a:bodyPr>
          <a:lstStyle/>
          <a:p>
            <a:r>
              <a:rPr lang="ja-JP" altLang="en-US" sz="2000" dirty="0"/>
              <a:t>石綿</a:t>
            </a:r>
            <a:r>
              <a:rPr lang="ja-JP" altLang="en-US" sz="2000" dirty="0" smtClean="0"/>
              <a:t>含有仕上塗材</a:t>
            </a:r>
            <a:endParaRPr kumimoji="1" lang="en-US" altLang="ja-JP" sz="2000" dirty="0" smtClean="0"/>
          </a:p>
        </p:txBody>
      </p:sp>
      <p:sp>
        <p:nvSpPr>
          <p:cNvPr id="22" name="タイトル 1"/>
          <p:cNvSpPr txBox="1">
            <a:spLocks/>
          </p:cNvSpPr>
          <p:nvPr/>
        </p:nvSpPr>
        <p:spPr bwMode="auto">
          <a:xfrm>
            <a:off x="0" y="17950"/>
            <a:ext cx="9144000" cy="701929"/>
          </a:xfrm>
          <a:prstGeom prst="rect">
            <a:avLst/>
          </a:prstGeom>
          <a:solidFill>
            <a:schemeClr val="accent5">
              <a:lumMod val="9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4000" dirty="0" smtClean="0"/>
              <a:t>石綿含有仕上塗材</a:t>
            </a:r>
            <a:endParaRPr lang="ja-JP" altLang="en-US" sz="4000" kern="0" dirty="0"/>
          </a:p>
        </p:txBody>
      </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881898"/>
            <a:ext cx="4104456" cy="3078342"/>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799517" y="881898"/>
            <a:ext cx="4104456" cy="3078342"/>
          </a:xfrm>
          <a:prstGeom prst="rect">
            <a:avLst/>
          </a:prstGeom>
        </p:spPr>
      </p:pic>
      <p:sp>
        <p:nvSpPr>
          <p:cNvPr id="8" name="テキスト ボックス 7"/>
          <p:cNvSpPr txBox="1"/>
          <p:nvPr/>
        </p:nvSpPr>
        <p:spPr>
          <a:xfrm>
            <a:off x="5283849" y="4037002"/>
            <a:ext cx="3135795" cy="400110"/>
          </a:xfrm>
          <a:prstGeom prst="rect">
            <a:avLst/>
          </a:prstGeom>
          <a:noFill/>
        </p:spPr>
        <p:txBody>
          <a:bodyPr wrap="none" rtlCol="0">
            <a:spAutoFit/>
          </a:bodyPr>
          <a:lstStyle/>
          <a:p>
            <a:r>
              <a:rPr lang="ja-JP" altLang="en-US" sz="2000" dirty="0"/>
              <a:t>石綿</a:t>
            </a:r>
            <a:r>
              <a:rPr lang="ja-JP" altLang="en-US" sz="2000" dirty="0" smtClean="0"/>
              <a:t>含有仕上塗材（リシン）</a:t>
            </a:r>
            <a:endParaRPr kumimoji="1" lang="en-US" altLang="ja-JP" sz="2000" dirty="0" smtClean="0"/>
          </a:p>
        </p:txBody>
      </p:sp>
      <p:sp>
        <p:nvSpPr>
          <p:cNvPr id="9" name="テキスト ボックス 8"/>
          <p:cNvSpPr txBox="1"/>
          <p:nvPr/>
        </p:nvSpPr>
        <p:spPr>
          <a:xfrm>
            <a:off x="323528" y="4509120"/>
            <a:ext cx="8580445" cy="1938992"/>
          </a:xfrm>
          <a:prstGeom prst="rect">
            <a:avLst/>
          </a:prstGeom>
          <a:noFill/>
          <a:ln>
            <a:solidFill>
              <a:schemeClr val="tx1"/>
            </a:solidFill>
          </a:ln>
        </p:spPr>
        <p:txBody>
          <a:bodyPr wrap="square" rtlCol="0">
            <a:spAutoFit/>
          </a:bodyPr>
          <a:lstStyle/>
          <a:p>
            <a:pPr algn="l"/>
            <a:r>
              <a:rPr lang="ja-JP" altLang="en-US" sz="2000" dirty="0" smtClean="0"/>
              <a:t>令和３年３月３１日以前（改正前）：</a:t>
            </a:r>
            <a:r>
              <a:rPr lang="ja-JP" altLang="en-US" sz="2000" dirty="0" smtClean="0">
                <a:solidFill>
                  <a:srgbClr val="FF0000"/>
                </a:solidFill>
              </a:rPr>
              <a:t>吹付け工法</a:t>
            </a:r>
            <a:r>
              <a:rPr lang="ja-JP" altLang="en-US" sz="2000" dirty="0" smtClean="0"/>
              <a:t>で施工された場合、レベル１建材</a:t>
            </a:r>
            <a:endParaRPr lang="en-US" altLang="ja-JP" sz="2000" dirty="0" smtClean="0"/>
          </a:p>
          <a:p>
            <a:pPr algn="l"/>
            <a:r>
              <a:rPr lang="ja-JP" altLang="en-US" sz="2000" dirty="0"/>
              <a:t>　</a:t>
            </a:r>
            <a:r>
              <a:rPr lang="ja-JP" altLang="en-US" sz="2000" dirty="0" smtClean="0"/>
              <a:t>　　　　　　　　　　　　　　　　　　　　 として</a:t>
            </a:r>
            <a:r>
              <a:rPr lang="ja-JP" altLang="en-US" sz="2000" dirty="0" smtClean="0">
                <a:solidFill>
                  <a:srgbClr val="FF0000"/>
                </a:solidFill>
              </a:rPr>
              <a:t>特定粉</a:t>
            </a:r>
            <a:r>
              <a:rPr lang="ja-JP" altLang="en-US" sz="2000" dirty="0" err="1" smtClean="0">
                <a:solidFill>
                  <a:srgbClr val="FF0000"/>
                </a:solidFill>
              </a:rPr>
              <a:t>じん</a:t>
            </a:r>
            <a:r>
              <a:rPr lang="ja-JP" altLang="en-US" sz="2000" dirty="0" err="1">
                <a:solidFill>
                  <a:srgbClr val="FF0000"/>
                </a:solidFill>
              </a:rPr>
              <a:t>排</a:t>
            </a:r>
            <a:r>
              <a:rPr lang="ja-JP" altLang="en-US" sz="2000" dirty="0" smtClean="0">
                <a:solidFill>
                  <a:srgbClr val="FF0000"/>
                </a:solidFill>
              </a:rPr>
              <a:t>出等作業実施届出</a:t>
            </a:r>
            <a:r>
              <a:rPr lang="ja-JP" altLang="en-US" sz="2000" dirty="0" smtClean="0"/>
              <a:t>対象</a:t>
            </a:r>
            <a:endParaRPr lang="en-US" altLang="ja-JP" sz="2000" dirty="0" smtClean="0"/>
          </a:p>
          <a:p>
            <a:pPr algn="l"/>
            <a:endParaRPr lang="en-US" altLang="ja-JP" sz="2000" dirty="0" smtClean="0"/>
          </a:p>
          <a:p>
            <a:pPr algn="l"/>
            <a:r>
              <a:rPr lang="ja-JP" altLang="en-US" sz="2000" dirty="0" smtClean="0"/>
              <a:t>令和３年４月　１日以降（改正後）：</a:t>
            </a:r>
            <a:r>
              <a:rPr lang="ja-JP" altLang="en-US" sz="2000" dirty="0" smtClean="0">
                <a:solidFill>
                  <a:srgbClr val="FF0000"/>
                </a:solidFill>
              </a:rPr>
              <a:t>工法によらず</a:t>
            </a:r>
            <a:r>
              <a:rPr lang="ja-JP" altLang="en-US" sz="2000" dirty="0" smtClean="0"/>
              <a:t>、石綿含有仕上塗材として政令</a:t>
            </a:r>
            <a:endParaRPr lang="en-US" altLang="ja-JP" sz="2000" dirty="0" smtClean="0"/>
          </a:p>
          <a:p>
            <a:pPr algn="l"/>
            <a:r>
              <a:rPr lang="ja-JP" altLang="en-US" sz="2000" dirty="0"/>
              <a:t>　</a:t>
            </a:r>
            <a:r>
              <a:rPr lang="ja-JP" altLang="en-US" sz="2000" dirty="0" smtClean="0"/>
              <a:t>　　　　　　　　　　　　　　　　　　　　 に位置づけ、作業基準を定めた。</a:t>
            </a:r>
            <a:endParaRPr lang="en-US" altLang="ja-JP" sz="2000" dirty="0" smtClean="0"/>
          </a:p>
          <a:p>
            <a:pPr algn="l"/>
            <a:r>
              <a:rPr kumimoji="1" lang="ja-JP" altLang="en-US" sz="2000" dirty="0" smtClean="0"/>
              <a:t>　　　　　　　　　　　　　　　　　　　　　 </a:t>
            </a:r>
            <a:r>
              <a:rPr kumimoji="1" lang="en-US" altLang="ja-JP" sz="2000" dirty="0" smtClean="0">
                <a:solidFill>
                  <a:srgbClr val="FF0000"/>
                </a:solidFill>
              </a:rPr>
              <a:t>※</a:t>
            </a:r>
            <a:r>
              <a:rPr lang="ja-JP" altLang="en-US" sz="2000" dirty="0" smtClean="0">
                <a:solidFill>
                  <a:srgbClr val="FF0000"/>
                </a:solidFill>
              </a:rPr>
              <a:t>特定粉</a:t>
            </a:r>
            <a:r>
              <a:rPr lang="ja-JP" altLang="en-US" sz="2000" dirty="0" err="1" smtClean="0">
                <a:solidFill>
                  <a:srgbClr val="FF0000"/>
                </a:solidFill>
              </a:rPr>
              <a:t>じん排</a:t>
            </a:r>
            <a:r>
              <a:rPr lang="ja-JP" altLang="en-US" sz="2000" dirty="0" smtClean="0">
                <a:solidFill>
                  <a:srgbClr val="FF0000"/>
                </a:solidFill>
              </a:rPr>
              <a:t>出等作業実施届出</a:t>
            </a:r>
            <a:r>
              <a:rPr kumimoji="1" lang="ja-JP" altLang="en-US" sz="2000" dirty="0" smtClean="0">
                <a:solidFill>
                  <a:srgbClr val="FF0000"/>
                </a:solidFill>
              </a:rPr>
              <a:t>は不要</a:t>
            </a:r>
            <a:r>
              <a:rPr lang="ja-JP" altLang="en-US" sz="2000" dirty="0" smtClean="0">
                <a:solidFill>
                  <a:srgbClr val="FF0000"/>
                </a:solidFill>
              </a:rPr>
              <a:t>。</a:t>
            </a:r>
            <a:endParaRPr kumimoji="1" lang="en-US" altLang="ja-JP" sz="2000" dirty="0" smtClean="0">
              <a:solidFill>
                <a:srgbClr val="FF0000"/>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3836239"/>
      </p:ext>
    </p:extLst>
  </p:cSld>
  <p:clrMapOvr>
    <a:masterClrMapping/>
  </p:clrMapOvr>
  <mc:AlternateContent xmlns:mc="http://schemas.openxmlformats.org/markup-compatibility/2006" xmlns:p14="http://schemas.microsoft.com/office/powerpoint/2010/main">
    <mc:Choice Requires="p14">
      <p:transition spd="slow" p14:dur="2000" advTm="62173"/>
    </mc:Choice>
    <mc:Fallback xmlns="">
      <p:transition spd="slow" advTm="6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527902"/>
            <a:ext cx="8208912" cy="3701298"/>
          </a:xfrm>
          <a:noFill/>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0" indent="0">
              <a:lnSpc>
                <a:spcPct val="200000"/>
              </a:lnSpc>
              <a:buNone/>
            </a:pPr>
            <a:r>
              <a:rPr lang="ja-JP" altLang="en-US" dirty="0" smtClean="0">
                <a:solidFill>
                  <a:schemeClr val="tx1"/>
                </a:solidFill>
                <a:latin typeface="+mj-ea"/>
                <a:ea typeface="+mj-ea"/>
              </a:rPr>
              <a:t>１</a:t>
            </a:r>
            <a:r>
              <a:rPr lang="ja-JP" altLang="en-US" dirty="0">
                <a:solidFill>
                  <a:schemeClr val="tx1"/>
                </a:solidFill>
                <a:latin typeface="+mj-ea"/>
                <a:ea typeface="+mj-ea"/>
              </a:rPr>
              <a:t>．</a:t>
            </a:r>
            <a:r>
              <a:rPr lang="ja-JP" altLang="en-US" dirty="0" smtClean="0">
                <a:solidFill>
                  <a:schemeClr val="tx1"/>
                </a:solidFill>
                <a:effectLst/>
                <a:latin typeface="+mj-ea"/>
                <a:ea typeface="+mj-ea"/>
              </a:rPr>
              <a:t>アスベスト（石綿）とは</a:t>
            </a:r>
            <a:endParaRPr lang="en-US" altLang="ja-JP" dirty="0" smtClean="0">
              <a:solidFill>
                <a:schemeClr val="tx1"/>
              </a:solidFill>
              <a:effectLst/>
              <a:latin typeface="+mj-ea"/>
              <a:ea typeface="+mj-ea"/>
            </a:endParaRPr>
          </a:p>
          <a:p>
            <a:pPr marL="0" indent="0">
              <a:lnSpc>
                <a:spcPct val="200000"/>
              </a:lnSpc>
              <a:buNone/>
            </a:pPr>
            <a:r>
              <a:rPr lang="ja-JP" altLang="en-US" dirty="0" smtClean="0">
                <a:solidFill>
                  <a:schemeClr val="tx1"/>
                </a:solidFill>
                <a:latin typeface="+mj-ea"/>
                <a:ea typeface="+mj-ea"/>
              </a:rPr>
              <a:t>２</a:t>
            </a:r>
            <a:r>
              <a:rPr lang="ja-JP" altLang="en-US" dirty="0">
                <a:solidFill>
                  <a:schemeClr val="tx1"/>
                </a:solidFill>
                <a:latin typeface="+mj-ea"/>
                <a:ea typeface="+mj-ea"/>
              </a:rPr>
              <a:t>．</a:t>
            </a:r>
            <a:r>
              <a:rPr lang="ja-JP" altLang="en-US" dirty="0" smtClean="0">
                <a:solidFill>
                  <a:schemeClr val="tx1"/>
                </a:solidFill>
                <a:effectLst/>
                <a:latin typeface="+mj-ea"/>
                <a:ea typeface="+mj-ea"/>
              </a:rPr>
              <a:t>大気汚染防止法及び政省令の改正</a:t>
            </a:r>
            <a:endParaRPr lang="en-US" altLang="ja-JP" dirty="0" smtClean="0">
              <a:solidFill>
                <a:schemeClr val="tx1"/>
              </a:solidFill>
              <a:effectLst/>
              <a:latin typeface="+mj-ea"/>
              <a:ea typeface="+mj-ea"/>
            </a:endParaRPr>
          </a:p>
          <a:p>
            <a:pPr marL="534988" indent="-534988">
              <a:lnSpc>
                <a:spcPct val="200000"/>
              </a:lnSpc>
              <a:buNone/>
            </a:pPr>
            <a:r>
              <a:rPr lang="ja-JP" altLang="en-US" dirty="0" smtClean="0">
                <a:solidFill>
                  <a:schemeClr val="tx1"/>
                </a:solidFill>
                <a:latin typeface="+mj-ea"/>
                <a:ea typeface="+mj-ea"/>
              </a:rPr>
              <a:t>３．熊本県の取り組み</a:t>
            </a:r>
            <a:endParaRPr lang="en-US" altLang="ja-JP" dirty="0" smtClean="0">
              <a:solidFill>
                <a:schemeClr val="tx1"/>
              </a:solidFill>
              <a:latin typeface="+mj-ea"/>
              <a:ea typeface="+mj-ea"/>
            </a:endParaRPr>
          </a:p>
          <a:p>
            <a:pPr marL="534988" indent="-534988">
              <a:lnSpc>
                <a:spcPct val="200000"/>
              </a:lnSpc>
              <a:buNone/>
            </a:pPr>
            <a:r>
              <a:rPr lang="ja-JP" altLang="en-US" dirty="0">
                <a:solidFill>
                  <a:schemeClr val="tx1"/>
                </a:solidFill>
                <a:latin typeface="+mj-ea"/>
                <a:ea typeface="+mj-ea"/>
              </a:rPr>
              <a:t>４</a:t>
            </a:r>
            <a:r>
              <a:rPr lang="ja-JP" altLang="en-US" dirty="0" smtClean="0">
                <a:solidFill>
                  <a:schemeClr val="tx1"/>
                </a:solidFill>
                <a:latin typeface="+mj-ea"/>
                <a:ea typeface="+mj-ea"/>
              </a:rPr>
              <a:t>．その他</a:t>
            </a:r>
            <a:endParaRPr lang="en-US" altLang="ja-JP" dirty="0">
              <a:solidFill>
                <a:schemeClr val="tx1"/>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2</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目　　　次</a:t>
            </a:r>
            <a:endParaRPr lang="en-US" altLang="ja-JP" sz="3600" dirty="0" smtClean="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6133301"/>
      </p:ext>
    </p:extLst>
  </p:cSld>
  <p:clrMapOvr>
    <a:masterClrMapping/>
  </p:clrMapOvr>
  <mc:AlternateContent xmlns:mc="http://schemas.openxmlformats.org/markup-compatibility/2006" xmlns:p14="http://schemas.microsoft.com/office/powerpoint/2010/main">
    <mc:Choice Requires="p14">
      <p:transition spd="slow" p14:dur="2000" advTm="9752"/>
    </mc:Choice>
    <mc:Fallback xmlns="">
      <p:transition spd="slow" advTm="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527902"/>
            <a:ext cx="8208912" cy="3701298"/>
          </a:xfrm>
          <a:noFill/>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0" indent="0">
              <a:lnSpc>
                <a:spcPct val="200000"/>
              </a:lnSpc>
              <a:buNone/>
            </a:pPr>
            <a:r>
              <a:rPr lang="ja-JP" altLang="en-US" dirty="0" smtClean="0">
                <a:solidFill>
                  <a:schemeClr val="tx1"/>
                </a:solidFill>
                <a:latin typeface="+mj-ea"/>
                <a:ea typeface="+mj-ea"/>
              </a:rPr>
              <a:t>１</a:t>
            </a:r>
            <a:r>
              <a:rPr lang="ja-JP" altLang="en-US" dirty="0">
                <a:solidFill>
                  <a:schemeClr val="tx1"/>
                </a:solidFill>
                <a:latin typeface="+mj-ea"/>
                <a:ea typeface="+mj-ea"/>
              </a:rPr>
              <a:t>．</a:t>
            </a:r>
            <a:r>
              <a:rPr lang="ja-JP" altLang="en-US" dirty="0" smtClean="0">
                <a:solidFill>
                  <a:schemeClr val="tx1"/>
                </a:solidFill>
                <a:effectLst/>
                <a:latin typeface="+mj-ea"/>
                <a:ea typeface="+mj-ea"/>
              </a:rPr>
              <a:t>アスベスト（石綿）とは</a:t>
            </a:r>
            <a:endParaRPr lang="en-US" altLang="ja-JP" dirty="0" smtClean="0">
              <a:solidFill>
                <a:schemeClr val="tx1"/>
              </a:solidFill>
              <a:effectLst/>
              <a:latin typeface="+mj-ea"/>
              <a:ea typeface="+mj-ea"/>
            </a:endParaRPr>
          </a:p>
          <a:p>
            <a:pPr marL="0" indent="0">
              <a:lnSpc>
                <a:spcPct val="200000"/>
              </a:lnSpc>
              <a:buNone/>
            </a:pPr>
            <a:r>
              <a:rPr lang="ja-JP" altLang="en-US" dirty="0" smtClean="0">
                <a:solidFill>
                  <a:schemeClr val="bg1">
                    <a:lumMod val="75000"/>
                  </a:schemeClr>
                </a:solidFill>
                <a:latin typeface="+mj-ea"/>
                <a:ea typeface="+mj-ea"/>
              </a:rPr>
              <a:t>２</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大気汚染防止法及び政省令の改正</a:t>
            </a:r>
            <a:endParaRPr lang="en-US" altLang="ja-JP" dirty="0" smtClean="0">
              <a:solidFill>
                <a:schemeClr val="bg1">
                  <a:lumMod val="75000"/>
                </a:schemeClr>
              </a:solidFill>
              <a:effectLst/>
              <a:latin typeface="+mj-ea"/>
              <a:ea typeface="+mj-ea"/>
            </a:endParaRPr>
          </a:p>
          <a:p>
            <a:pPr marL="534988" indent="-534988">
              <a:lnSpc>
                <a:spcPct val="200000"/>
              </a:lnSpc>
              <a:buNone/>
            </a:pPr>
            <a:r>
              <a:rPr lang="ja-JP" altLang="en-US" dirty="0" smtClean="0">
                <a:solidFill>
                  <a:schemeClr val="bg1">
                    <a:lumMod val="75000"/>
                  </a:schemeClr>
                </a:solidFill>
                <a:latin typeface="+mj-ea"/>
                <a:ea typeface="+mj-ea"/>
              </a:rPr>
              <a:t>３．熊本県の取り組み</a:t>
            </a:r>
            <a:endParaRPr lang="en-US" altLang="ja-JP" dirty="0" smtClean="0">
              <a:solidFill>
                <a:schemeClr val="bg1">
                  <a:lumMod val="75000"/>
                </a:schemeClr>
              </a:solidFill>
              <a:latin typeface="+mj-ea"/>
              <a:ea typeface="+mj-ea"/>
            </a:endParaRPr>
          </a:p>
          <a:p>
            <a:pPr marL="534988" indent="-534988">
              <a:lnSpc>
                <a:spcPct val="200000"/>
              </a:lnSpc>
              <a:buNone/>
            </a:pPr>
            <a:r>
              <a:rPr lang="ja-JP" altLang="en-US" dirty="0">
                <a:solidFill>
                  <a:schemeClr val="bg1">
                    <a:lumMod val="75000"/>
                  </a:schemeClr>
                </a:solidFill>
                <a:latin typeface="+mj-ea"/>
                <a:ea typeface="+mj-ea"/>
              </a:rPr>
              <a:t>４</a:t>
            </a:r>
            <a:r>
              <a:rPr lang="ja-JP" altLang="en-US" dirty="0" smtClean="0">
                <a:solidFill>
                  <a:schemeClr val="bg1">
                    <a:lumMod val="75000"/>
                  </a:schemeClr>
                </a:solidFill>
                <a:latin typeface="+mj-ea"/>
                <a:ea typeface="+mj-ea"/>
              </a:rPr>
              <a:t>．その他</a:t>
            </a:r>
            <a:endParaRPr lang="en-US" altLang="ja-JP" dirty="0">
              <a:solidFill>
                <a:schemeClr val="bg1">
                  <a:lumMod val="75000"/>
                </a:schemeClr>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3</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目　　　次</a:t>
            </a:r>
            <a:endParaRPr lang="en-US" altLang="ja-JP" sz="3600" dirty="0" smtClean="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9802742"/>
      </p:ext>
    </p:extLst>
  </p:cSld>
  <p:clrMapOvr>
    <a:masterClrMapping/>
  </p:clrMapOvr>
  <mc:AlternateContent xmlns:mc="http://schemas.openxmlformats.org/markup-compatibility/2006" xmlns:p14="http://schemas.microsoft.com/office/powerpoint/2010/main">
    <mc:Choice Requires="p14">
      <p:transition spd="slow" p14:dur="2000" advTm="8249"/>
    </mc:Choice>
    <mc:Fallback xmlns="">
      <p:transition spd="slow" advTm="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764703"/>
            <a:ext cx="7920880" cy="3096345"/>
          </a:xfrm>
          <a:solidFill>
            <a:schemeClr val="bg1">
              <a:lumMod val="95000"/>
            </a:schemeClr>
          </a:solidFill>
          <a:effectLst/>
        </p:spPr>
        <p:style>
          <a:lnRef idx="1">
            <a:schemeClr val="dk1"/>
          </a:lnRef>
          <a:fillRef idx="2">
            <a:schemeClr val="dk1"/>
          </a:fillRef>
          <a:effectRef idx="1">
            <a:schemeClr val="dk1"/>
          </a:effectRef>
          <a:fontRef idx="minor">
            <a:schemeClr val="dk1"/>
          </a:fontRef>
        </p:style>
        <p:txBody>
          <a:bodyPr>
            <a:noAutofit/>
          </a:bodyPr>
          <a:lstStyle/>
          <a:p>
            <a:pPr marL="0" indent="0">
              <a:lnSpc>
                <a:spcPct val="120000"/>
              </a:lnSpc>
              <a:buNone/>
            </a:pPr>
            <a:r>
              <a:rPr lang="ja-JP" altLang="en-US" sz="2000" dirty="0">
                <a:latin typeface="+mj-ea"/>
                <a:ea typeface="+mj-ea"/>
              </a:rPr>
              <a:t>　</a:t>
            </a:r>
            <a:r>
              <a:rPr lang="ja-JP" altLang="en-US" sz="2000" dirty="0" smtClean="0">
                <a:latin typeface="+mj-ea"/>
                <a:ea typeface="+mj-ea"/>
              </a:rPr>
              <a:t>アスベスト（石綿）は、天然に産する繊維状</a:t>
            </a:r>
            <a:r>
              <a:rPr lang="ja-JP" altLang="en-US" sz="2000" dirty="0" err="1" smtClean="0">
                <a:latin typeface="+mj-ea"/>
                <a:ea typeface="+mj-ea"/>
              </a:rPr>
              <a:t>けい</a:t>
            </a:r>
            <a:r>
              <a:rPr lang="ja-JP" altLang="en-US" sz="2000" dirty="0" smtClean="0">
                <a:latin typeface="+mj-ea"/>
                <a:ea typeface="+mj-ea"/>
              </a:rPr>
              <a:t>酸塩鉱物の総称であり、蛇紋石系のクリソタイル（白石綿）と角閃石系のクロシドライト（青石綿）、アモサイト（茶石綿）、アンソフィライト、トレモライト、アクチノライトの６種類がある。</a:t>
            </a:r>
            <a:endParaRPr lang="en-US" altLang="ja-JP" sz="2000" dirty="0" smtClean="0">
              <a:latin typeface="+mj-ea"/>
              <a:ea typeface="+mj-ea"/>
            </a:endParaRPr>
          </a:p>
          <a:p>
            <a:pPr marL="0" indent="0">
              <a:lnSpc>
                <a:spcPct val="120000"/>
              </a:lnSpc>
              <a:buNone/>
            </a:pPr>
            <a:r>
              <a:rPr lang="ja-JP" altLang="en-US" sz="2000" dirty="0" smtClean="0">
                <a:latin typeface="+mj-ea"/>
                <a:ea typeface="+mj-ea"/>
              </a:rPr>
              <a:t>　安価であり、極めて細い繊維で、熱、摩擦、酸やアルカリにも強く、丈夫で変化しにくい特性をもっていたことから、</a:t>
            </a:r>
            <a:r>
              <a:rPr lang="ja-JP" altLang="en-US" sz="2000" dirty="0">
                <a:latin typeface="+mj-ea"/>
              </a:rPr>
              <a:t>昭和３０年頃から使用が一般化し、</a:t>
            </a:r>
            <a:r>
              <a:rPr lang="ja-JP" altLang="en-US" sz="2000" u="sng" dirty="0">
                <a:solidFill>
                  <a:srgbClr val="FF0000"/>
                </a:solidFill>
                <a:latin typeface="+mj-ea"/>
              </a:rPr>
              <a:t>平成１８年９月に石綿製品等の新たな製造・輸入・使用等が禁止</a:t>
            </a:r>
            <a:r>
              <a:rPr lang="ja-JP" altLang="en-US" sz="2000" dirty="0">
                <a:latin typeface="+mj-ea"/>
              </a:rPr>
              <a:t>される</a:t>
            </a:r>
            <a:r>
              <a:rPr lang="ja-JP" altLang="en-US" sz="2000" dirty="0" smtClean="0">
                <a:latin typeface="+mj-ea"/>
              </a:rPr>
              <a:t>まで</a:t>
            </a:r>
            <a:r>
              <a:rPr lang="ja-JP" altLang="en-US" sz="2000" u="sng" dirty="0" smtClean="0">
                <a:solidFill>
                  <a:srgbClr val="FF0000"/>
                </a:solidFill>
                <a:latin typeface="+mj-ea"/>
                <a:ea typeface="+mj-ea"/>
              </a:rPr>
              <a:t>建材として幅広く使用</a:t>
            </a:r>
            <a:r>
              <a:rPr lang="ja-JP" altLang="en-US" sz="2000" dirty="0" smtClean="0">
                <a:latin typeface="+mj-ea"/>
                <a:ea typeface="+mj-ea"/>
              </a:rPr>
              <a:t>されていた。</a:t>
            </a:r>
            <a:endParaRPr lang="en-US" altLang="ja-JP" sz="2000" dirty="0">
              <a:latin typeface="+mj-ea"/>
              <a:ea typeface="+mj-ea"/>
            </a:endParaRPr>
          </a:p>
          <a:p>
            <a:pPr marL="0" indent="0">
              <a:lnSpc>
                <a:spcPct val="120000"/>
              </a:lnSpc>
              <a:buNone/>
            </a:pPr>
            <a:r>
              <a:rPr lang="ja-JP" altLang="en-US" sz="2000" dirty="0" smtClean="0">
                <a:latin typeface="+mj-ea"/>
                <a:ea typeface="+mj-ea"/>
              </a:rPr>
              <a:t>　</a:t>
            </a:r>
            <a:endParaRPr lang="en-US" altLang="ja-JP" sz="2000" dirty="0" smtClean="0">
              <a:latin typeface="+mj-ea"/>
              <a:ea typeface="+mj-ea"/>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30" y="3931217"/>
            <a:ext cx="7630739" cy="267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849004" y="6525344"/>
            <a:ext cx="4259500" cy="338554"/>
          </a:xfrm>
          <a:prstGeom prst="rect">
            <a:avLst/>
          </a:prstGeom>
          <a:noFill/>
        </p:spPr>
        <p:txBody>
          <a:bodyPr wrap="none" rtlCol="0">
            <a:spAutoFit/>
          </a:bodyPr>
          <a:lstStyle/>
          <a:p>
            <a:r>
              <a:rPr kumimoji="1" lang="ja-JP" altLang="en-US" sz="1600" dirty="0" smtClean="0">
                <a:latin typeface="+mj-ea"/>
                <a:ea typeface="+mj-ea"/>
              </a:rPr>
              <a:t>環境保全再生機構</a:t>
            </a:r>
            <a:r>
              <a:rPr kumimoji="1" lang="en-US" altLang="ja-JP" sz="1600" dirty="0" smtClean="0">
                <a:latin typeface="+mj-ea"/>
                <a:ea typeface="+mj-ea"/>
              </a:rPr>
              <a:t>HP</a:t>
            </a:r>
            <a:r>
              <a:rPr kumimoji="1" lang="ja-JP" altLang="en-US" sz="1600" dirty="0" smtClean="0">
                <a:latin typeface="+mj-ea"/>
                <a:ea typeface="+mj-ea"/>
              </a:rPr>
              <a:t>　</a:t>
            </a:r>
            <a:r>
              <a:rPr lang="en-US" altLang="ja-JP" sz="1600" dirty="0" smtClean="0">
                <a:latin typeface="+mj-ea"/>
                <a:ea typeface="+mj-ea"/>
              </a:rPr>
              <a:t>https</a:t>
            </a:r>
            <a:r>
              <a:rPr lang="en-US" altLang="ja-JP" sz="1600" dirty="0">
                <a:latin typeface="+mj-ea"/>
                <a:ea typeface="+mj-ea"/>
              </a:rPr>
              <a:t>://</a:t>
            </a:r>
            <a:r>
              <a:rPr lang="en-US" altLang="ja-JP" sz="1600" dirty="0" smtClean="0">
                <a:latin typeface="+mj-ea"/>
                <a:ea typeface="+mj-ea"/>
              </a:rPr>
              <a:t>www.erca.go.jp/</a:t>
            </a:r>
            <a:endParaRPr kumimoji="1" lang="ja-JP" altLang="en-US" sz="1600" dirty="0">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4</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a:t>
            </a:r>
            <a:r>
              <a:rPr lang="ja-JP" altLang="en-US" sz="3600" dirty="0" smtClean="0">
                <a:latin typeface="+mj-ea"/>
                <a:ea typeface="+mj-ea"/>
              </a:rPr>
              <a:t>アスベスト（石綿）とは</a:t>
            </a:r>
            <a:endParaRPr lang="en-US" altLang="ja-JP" sz="3600" dirty="0" smtClean="0">
              <a:latin typeface="+mj-ea"/>
              <a:ea typeface="+mj-ea"/>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0743415"/>
      </p:ext>
    </p:extLst>
  </p:cSld>
  <p:clrMapOvr>
    <a:masterClrMapping/>
  </p:clrMapOvr>
  <mc:AlternateContent xmlns:mc="http://schemas.openxmlformats.org/markup-compatibility/2006" xmlns:p14="http://schemas.microsoft.com/office/powerpoint/2010/main">
    <mc:Choice Requires="p14">
      <p:transition spd="slow" p14:dur="2000" advTm="88232"/>
    </mc:Choice>
    <mc:Fallback xmlns="">
      <p:transition spd="slow" advTm="8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624" r="110"/>
          <a:stretch/>
        </p:blipFill>
        <p:spPr bwMode="auto">
          <a:xfrm>
            <a:off x="5870402" y="790513"/>
            <a:ext cx="3166094" cy="297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6007726" y="3911719"/>
            <a:ext cx="3033203" cy="261610"/>
          </a:xfrm>
          <a:prstGeom prst="rect">
            <a:avLst/>
          </a:prstGeom>
          <a:noFill/>
        </p:spPr>
        <p:txBody>
          <a:bodyPr wrap="none" rtlCol="0">
            <a:spAutoFit/>
          </a:bodyPr>
          <a:lstStyle/>
          <a:p>
            <a:r>
              <a:rPr kumimoji="1" lang="ja-JP" altLang="en-US" sz="1100" dirty="0" smtClean="0">
                <a:latin typeface="+mj-ea"/>
                <a:ea typeface="+mj-ea"/>
              </a:rPr>
              <a:t>環境保全再生機構</a:t>
            </a:r>
            <a:r>
              <a:rPr kumimoji="1" lang="en-US" altLang="ja-JP" sz="1100" dirty="0" smtClean="0">
                <a:latin typeface="+mj-ea"/>
                <a:ea typeface="+mj-ea"/>
              </a:rPr>
              <a:t>HP</a:t>
            </a:r>
            <a:r>
              <a:rPr kumimoji="1" lang="ja-JP" altLang="en-US" sz="1100" dirty="0" smtClean="0">
                <a:latin typeface="+mj-ea"/>
                <a:ea typeface="+mj-ea"/>
              </a:rPr>
              <a:t>　</a:t>
            </a:r>
            <a:r>
              <a:rPr lang="en-US" altLang="ja-JP" sz="1100" dirty="0" smtClean="0">
                <a:latin typeface="+mj-ea"/>
                <a:ea typeface="+mj-ea"/>
              </a:rPr>
              <a:t>https</a:t>
            </a:r>
            <a:r>
              <a:rPr lang="en-US" altLang="ja-JP" sz="1100" dirty="0">
                <a:latin typeface="+mj-ea"/>
                <a:ea typeface="+mj-ea"/>
              </a:rPr>
              <a:t>://</a:t>
            </a:r>
            <a:r>
              <a:rPr lang="en-US" altLang="ja-JP" sz="1100" dirty="0" smtClean="0">
                <a:latin typeface="+mj-ea"/>
                <a:ea typeface="+mj-ea"/>
              </a:rPr>
              <a:t>www.erca.go.jp/</a:t>
            </a:r>
            <a:endParaRPr kumimoji="1" lang="ja-JP" altLang="en-US" sz="1100" dirty="0">
              <a:latin typeface="+mj-ea"/>
              <a:ea typeface="+mj-ea"/>
            </a:endParaRPr>
          </a:p>
        </p:txBody>
      </p:sp>
      <p:sp>
        <p:nvSpPr>
          <p:cNvPr id="5"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5</a:t>
            </a:fld>
            <a:endParaRPr kumimoji="1" lang="ja-JP" altLang="en-US" dirty="0">
              <a:latin typeface="+mj-ea"/>
              <a:ea typeface="+mj-ea"/>
            </a:endParaRPr>
          </a:p>
        </p:txBody>
      </p:sp>
      <p:sp>
        <p:nvSpPr>
          <p:cNvPr id="6" name="正方形/長方形 5"/>
          <p:cNvSpPr/>
          <p:nvPr/>
        </p:nvSpPr>
        <p:spPr>
          <a:xfrm>
            <a:off x="105245" y="692696"/>
            <a:ext cx="5690891" cy="6093976"/>
          </a:xfrm>
          <a:prstGeom prst="rect">
            <a:avLst/>
          </a:prstGeom>
          <a:effectLst/>
        </p:spPr>
        <p:style>
          <a:lnRef idx="1">
            <a:schemeClr val="dk1"/>
          </a:lnRef>
          <a:fillRef idx="2">
            <a:schemeClr val="dk1"/>
          </a:fillRef>
          <a:effectRef idx="1">
            <a:schemeClr val="dk1"/>
          </a:effectRef>
          <a:fontRef idx="minor">
            <a:schemeClr val="dk1"/>
          </a:fontRef>
        </p:style>
        <p:txBody>
          <a:bodyPr wrap="square">
            <a:spAutoFit/>
          </a:bodyPr>
          <a:lstStyle/>
          <a:p>
            <a:pPr algn="l">
              <a:lnSpc>
                <a:spcPct val="150000"/>
              </a:lnSpc>
            </a:pPr>
            <a:r>
              <a:rPr lang="ja-JP" altLang="en-US" sz="2000" dirty="0">
                <a:latin typeface="+mj-ea"/>
                <a:ea typeface="+mj-ea"/>
              </a:rPr>
              <a:t>　アスベスト</a:t>
            </a:r>
            <a:r>
              <a:rPr lang="ja-JP" altLang="en-US" sz="2000" dirty="0" smtClean="0">
                <a:latin typeface="+mj-ea"/>
                <a:ea typeface="+mj-ea"/>
              </a:rPr>
              <a:t>繊維は肉眼では見ることができない極めて細い繊維（クリソタイル（白石綿）の直径</a:t>
            </a:r>
            <a:r>
              <a:rPr lang="en-US" altLang="ja-JP" sz="2000" dirty="0" smtClean="0">
                <a:latin typeface="+mj-ea"/>
                <a:ea typeface="+mj-ea"/>
              </a:rPr>
              <a:t>0.02-0.08µm</a:t>
            </a:r>
            <a:r>
              <a:rPr lang="ja-JP" altLang="en-US" sz="2000" dirty="0" smtClean="0">
                <a:latin typeface="+mj-ea"/>
                <a:ea typeface="+mj-ea"/>
              </a:rPr>
              <a:t>（髪の毛の直径</a:t>
            </a:r>
            <a:r>
              <a:rPr lang="en-US" altLang="ja-JP" sz="2000" dirty="0" smtClean="0">
                <a:latin typeface="+mj-ea"/>
                <a:ea typeface="+mj-ea"/>
              </a:rPr>
              <a:t>40-100µm</a:t>
            </a:r>
            <a:r>
              <a:rPr lang="ja-JP" altLang="en-US" sz="2000" dirty="0" smtClean="0">
                <a:latin typeface="+mj-ea"/>
                <a:ea typeface="+mj-ea"/>
              </a:rPr>
              <a:t>））で、飛散すると空気中に浮遊し、呼吸によってヒトの肺胞に沈着しやすい特徴がある。</a:t>
            </a:r>
            <a:endParaRPr lang="en-US" altLang="ja-JP" sz="2000" dirty="0" smtClean="0">
              <a:latin typeface="+mj-ea"/>
              <a:ea typeface="+mj-ea"/>
            </a:endParaRPr>
          </a:p>
          <a:p>
            <a:pPr algn="l">
              <a:lnSpc>
                <a:spcPct val="150000"/>
              </a:lnSpc>
            </a:pPr>
            <a:r>
              <a:rPr lang="ja-JP" altLang="en-US" sz="2000" dirty="0">
                <a:latin typeface="+mj-ea"/>
                <a:ea typeface="+mj-ea"/>
              </a:rPr>
              <a:t>　</a:t>
            </a:r>
            <a:r>
              <a:rPr lang="ja-JP" altLang="en-US" sz="2000" dirty="0" smtClean="0">
                <a:latin typeface="+mj-ea"/>
                <a:ea typeface="+mj-ea"/>
              </a:rPr>
              <a:t>沈着したアスベスト繊維は、丈夫で変化しにくい性質から肺の組織内に滞留し、肺がんや悪性中皮腫を引き起こす危険性がある。</a:t>
            </a:r>
            <a:endParaRPr lang="en-US" altLang="ja-JP" sz="2000" dirty="0" smtClean="0">
              <a:latin typeface="+mj-ea"/>
              <a:ea typeface="+mj-ea"/>
            </a:endParaRPr>
          </a:p>
          <a:p>
            <a:pPr algn="l">
              <a:lnSpc>
                <a:spcPct val="150000"/>
              </a:lnSpc>
            </a:pPr>
            <a:r>
              <a:rPr lang="en-US" altLang="ja-JP" sz="2000" dirty="0" smtClean="0">
                <a:latin typeface="+mj-ea"/>
                <a:ea typeface="+mj-ea"/>
              </a:rPr>
              <a:t>※</a:t>
            </a:r>
            <a:r>
              <a:rPr lang="ja-JP" altLang="en-US" sz="2000" dirty="0" smtClean="0">
                <a:latin typeface="+mj-ea"/>
                <a:ea typeface="+mj-ea"/>
              </a:rPr>
              <a:t>　アスベストによる病気の特徴として、アスベスト</a:t>
            </a:r>
            <a:r>
              <a:rPr lang="en-US" altLang="ja-JP" sz="2000" dirty="0" smtClean="0">
                <a:latin typeface="+mj-ea"/>
                <a:ea typeface="+mj-ea"/>
              </a:rPr>
              <a:t/>
            </a:r>
            <a:br>
              <a:rPr lang="en-US" altLang="ja-JP" sz="2000" dirty="0" smtClean="0">
                <a:latin typeface="+mj-ea"/>
                <a:ea typeface="+mj-ea"/>
              </a:rPr>
            </a:br>
            <a:r>
              <a:rPr lang="ja-JP" altLang="en-US" sz="2000" dirty="0" smtClean="0">
                <a:latin typeface="+mj-ea"/>
                <a:ea typeface="+mj-ea"/>
              </a:rPr>
              <a:t>　 を吸入してから発症までに</a:t>
            </a:r>
            <a:r>
              <a:rPr lang="ja-JP" altLang="en-US" sz="2000" dirty="0" smtClean="0">
                <a:solidFill>
                  <a:srgbClr val="FF0000"/>
                </a:solidFill>
                <a:latin typeface="+mj-ea"/>
                <a:ea typeface="+mj-ea"/>
              </a:rPr>
              <a:t>平均</a:t>
            </a:r>
            <a:r>
              <a:rPr lang="en-US" altLang="ja-JP" sz="2000" dirty="0" smtClean="0">
                <a:solidFill>
                  <a:srgbClr val="FF0000"/>
                </a:solidFill>
                <a:latin typeface="+mj-ea"/>
                <a:ea typeface="+mj-ea"/>
              </a:rPr>
              <a:t>40</a:t>
            </a:r>
            <a:r>
              <a:rPr lang="ja-JP" altLang="en-US" sz="2000" dirty="0" smtClean="0">
                <a:solidFill>
                  <a:srgbClr val="FF0000"/>
                </a:solidFill>
                <a:latin typeface="+mj-ea"/>
                <a:ea typeface="+mj-ea"/>
              </a:rPr>
              <a:t>年前後の潜伏</a:t>
            </a:r>
            <a:endParaRPr lang="en-US" altLang="ja-JP" sz="2000" dirty="0" smtClean="0">
              <a:solidFill>
                <a:srgbClr val="FF0000"/>
              </a:solidFill>
              <a:latin typeface="+mj-ea"/>
              <a:ea typeface="+mj-ea"/>
            </a:endParaRPr>
          </a:p>
          <a:p>
            <a:pPr algn="l">
              <a:lnSpc>
                <a:spcPct val="150000"/>
              </a:lnSpc>
            </a:pPr>
            <a:r>
              <a:rPr lang="ja-JP" altLang="en-US" sz="2000" dirty="0" smtClean="0">
                <a:solidFill>
                  <a:srgbClr val="FF0000"/>
                </a:solidFill>
                <a:latin typeface="+mj-ea"/>
                <a:ea typeface="+mj-ea"/>
              </a:rPr>
              <a:t>　 期間</a:t>
            </a:r>
            <a:r>
              <a:rPr lang="ja-JP" altLang="en-US" sz="2000" dirty="0" smtClean="0">
                <a:latin typeface="+mj-ea"/>
                <a:ea typeface="+mj-ea"/>
              </a:rPr>
              <a:t>がある。</a:t>
            </a:r>
            <a:endParaRPr lang="en-US" altLang="ja-JP" sz="2000" dirty="0">
              <a:latin typeface="+mj-ea"/>
              <a:ea typeface="+mj-ea"/>
            </a:endParaRPr>
          </a:p>
          <a:p>
            <a:pPr algn="l">
              <a:lnSpc>
                <a:spcPct val="150000"/>
              </a:lnSpc>
            </a:pPr>
            <a:r>
              <a:rPr lang="en-US" altLang="ja-JP" sz="2000" dirty="0" smtClean="0">
                <a:latin typeface="+mj-ea"/>
                <a:ea typeface="+mj-ea"/>
              </a:rPr>
              <a:t>※</a:t>
            </a:r>
            <a:r>
              <a:rPr lang="ja-JP" altLang="en-US" sz="2000" dirty="0">
                <a:latin typeface="+mj-ea"/>
                <a:ea typeface="+mj-ea"/>
              </a:rPr>
              <a:t>　</a:t>
            </a:r>
            <a:r>
              <a:rPr lang="ja-JP" altLang="en-US" sz="2000" dirty="0" smtClean="0">
                <a:latin typeface="+mj-ea"/>
                <a:ea typeface="+mj-ea"/>
              </a:rPr>
              <a:t>閾値（健康被害が発生するリスクの最小濃度</a:t>
            </a:r>
            <a:endParaRPr lang="en-US" altLang="ja-JP" sz="2000" dirty="0" smtClean="0">
              <a:latin typeface="+mj-ea"/>
              <a:ea typeface="+mj-ea"/>
            </a:endParaRPr>
          </a:p>
          <a:p>
            <a:pPr algn="l">
              <a:lnSpc>
                <a:spcPct val="150000"/>
              </a:lnSpc>
            </a:pPr>
            <a:r>
              <a:rPr lang="ja-JP" altLang="en-US" sz="2000" dirty="0">
                <a:latin typeface="+mj-ea"/>
                <a:ea typeface="+mj-ea"/>
              </a:rPr>
              <a:t>　</a:t>
            </a:r>
            <a:r>
              <a:rPr lang="ja-JP" altLang="en-US" sz="2000" dirty="0" smtClean="0">
                <a:latin typeface="+mj-ea"/>
                <a:ea typeface="+mj-ea"/>
              </a:rPr>
              <a:t> 等）が明らかとなっていない。</a:t>
            </a:r>
            <a:endParaRPr lang="en-US" altLang="ja-JP" sz="2000" dirty="0" smtClean="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a:t>
            </a:r>
            <a:r>
              <a:rPr lang="ja-JP" altLang="en-US" sz="3600" dirty="0">
                <a:latin typeface="+mj-ea"/>
                <a:ea typeface="+mj-ea"/>
              </a:rPr>
              <a:t>アスベストによる</a:t>
            </a:r>
            <a:r>
              <a:rPr lang="ja-JP" altLang="en-US" sz="3600" dirty="0" smtClean="0">
                <a:latin typeface="+mj-ea"/>
                <a:ea typeface="+mj-ea"/>
              </a:rPr>
              <a:t>健康障害</a:t>
            </a:r>
            <a:r>
              <a:rPr lang="ja-JP" altLang="en-US" sz="2400" dirty="0" smtClean="0">
                <a:latin typeface="+mj-ea"/>
                <a:ea typeface="+mj-ea"/>
              </a:rPr>
              <a:t>－</a:t>
            </a:r>
            <a:r>
              <a:rPr lang="ja-JP" altLang="en-US" sz="2400" dirty="0">
                <a:latin typeface="+mj-ea"/>
                <a:ea typeface="+mj-ea"/>
              </a:rPr>
              <a:t>主な疾患－</a:t>
            </a:r>
            <a:endParaRPr lang="en-US" altLang="ja-JP" sz="3600" dirty="0" smtClean="0">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3249894"/>
      </p:ext>
    </p:extLst>
  </p:cSld>
  <p:clrMapOvr>
    <a:masterClrMapping/>
  </p:clrMapOvr>
  <mc:AlternateContent xmlns:mc="http://schemas.openxmlformats.org/markup-compatibility/2006" xmlns:p14="http://schemas.microsoft.com/office/powerpoint/2010/main">
    <mc:Choice Requires="p14">
      <p:transition spd="slow" p14:dur="2000" advTm="76184"/>
    </mc:Choice>
    <mc:Fallback xmlns="">
      <p:transition spd="slow" advTm="7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6</a:t>
            </a:fld>
            <a:endParaRPr kumimoji="1" lang="ja-JP" altLang="en-US" dirty="0">
              <a:latin typeface="+mj-ea"/>
              <a:ea typeface="+mj-ea"/>
            </a:endParaRPr>
          </a:p>
        </p:txBody>
      </p:sp>
      <p:sp>
        <p:nvSpPr>
          <p:cNvPr id="6" name="正方形/長方形 5"/>
          <p:cNvSpPr/>
          <p:nvPr/>
        </p:nvSpPr>
        <p:spPr>
          <a:xfrm>
            <a:off x="395536" y="1268760"/>
            <a:ext cx="8352928" cy="483209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l"/>
            <a:r>
              <a:rPr lang="en-US" altLang="ja-JP" sz="2400" dirty="0" smtClean="0">
                <a:latin typeface="+mj-ea"/>
                <a:ea typeface="+mj-ea"/>
              </a:rPr>
              <a:t>【</a:t>
            </a:r>
            <a:r>
              <a:rPr lang="ja-JP" altLang="en-US" sz="2400" dirty="0">
                <a:latin typeface="+mj-ea"/>
                <a:ea typeface="+mj-ea"/>
              </a:rPr>
              <a:t>クボタ</a:t>
            </a:r>
            <a:r>
              <a:rPr lang="ja-JP" altLang="en-US" sz="2400" dirty="0" smtClean="0">
                <a:latin typeface="+mj-ea"/>
                <a:ea typeface="+mj-ea"/>
              </a:rPr>
              <a:t>ショック</a:t>
            </a:r>
            <a:r>
              <a:rPr lang="en-US" altLang="ja-JP" sz="2400" dirty="0" smtClean="0">
                <a:latin typeface="+mj-ea"/>
                <a:ea typeface="+mj-ea"/>
              </a:rPr>
              <a:t>】</a:t>
            </a:r>
          </a:p>
          <a:p>
            <a:pPr algn="l"/>
            <a:r>
              <a:rPr lang="ja-JP" altLang="en-US" sz="2000" dirty="0">
                <a:latin typeface="+mj-ea"/>
                <a:ea typeface="+mj-ea"/>
              </a:rPr>
              <a:t>　</a:t>
            </a:r>
            <a:r>
              <a:rPr lang="ja-JP" altLang="en-US" sz="2000" dirty="0" smtClean="0">
                <a:latin typeface="+mj-ea"/>
                <a:ea typeface="+mj-ea"/>
              </a:rPr>
              <a:t>平成</a:t>
            </a:r>
            <a:r>
              <a:rPr lang="en-US" altLang="ja-JP" sz="2000" dirty="0" smtClean="0">
                <a:latin typeface="+mj-ea"/>
                <a:ea typeface="+mj-ea"/>
              </a:rPr>
              <a:t>17</a:t>
            </a:r>
            <a:r>
              <a:rPr lang="ja-JP" altLang="en-US" sz="2000" dirty="0" smtClean="0">
                <a:latin typeface="+mj-ea"/>
                <a:ea typeface="+mj-ea"/>
              </a:rPr>
              <a:t>年（</a:t>
            </a:r>
            <a:r>
              <a:rPr lang="en-US" altLang="ja-JP" sz="2000" dirty="0" smtClean="0">
                <a:latin typeface="+mj-ea"/>
                <a:ea typeface="+mj-ea"/>
              </a:rPr>
              <a:t>2005</a:t>
            </a:r>
            <a:r>
              <a:rPr lang="ja-JP" altLang="en-US" sz="2000" dirty="0" smtClean="0">
                <a:latin typeface="+mj-ea"/>
                <a:ea typeface="+mj-ea"/>
              </a:rPr>
              <a:t>年）</a:t>
            </a:r>
            <a:r>
              <a:rPr lang="en-US" altLang="ja-JP" sz="2000" dirty="0" smtClean="0">
                <a:latin typeface="+mj-ea"/>
                <a:ea typeface="+mj-ea"/>
              </a:rPr>
              <a:t>6</a:t>
            </a:r>
            <a:r>
              <a:rPr lang="ja-JP" altLang="en-US" sz="2000" dirty="0" smtClean="0">
                <a:latin typeface="+mj-ea"/>
                <a:ea typeface="+mj-ea"/>
              </a:rPr>
              <a:t>月、アスベストを使用して住宅建材などを製造していたクボタ神崎工場（兵庫県尼崎市）の元従業員や周辺住民が中皮腫に罹患していることを株式会社クボタが公表した。</a:t>
            </a:r>
            <a:endParaRPr lang="en-US" altLang="ja-JP" sz="2000" dirty="0" smtClean="0">
              <a:latin typeface="+mj-ea"/>
              <a:ea typeface="+mj-ea"/>
            </a:endParaRPr>
          </a:p>
          <a:p>
            <a:pPr algn="l"/>
            <a:r>
              <a:rPr lang="ja-JP" altLang="en-US" sz="2000" dirty="0">
                <a:latin typeface="+mj-ea"/>
                <a:ea typeface="+mj-ea"/>
              </a:rPr>
              <a:t>　</a:t>
            </a:r>
            <a:r>
              <a:rPr lang="ja-JP" altLang="en-US" sz="2000" dirty="0" smtClean="0">
                <a:latin typeface="+mj-ea"/>
                <a:ea typeface="+mj-ea"/>
              </a:rPr>
              <a:t>令和元年（</a:t>
            </a:r>
            <a:r>
              <a:rPr lang="en-US" altLang="ja-JP" sz="2000" dirty="0" smtClean="0">
                <a:latin typeface="+mj-ea"/>
                <a:ea typeface="+mj-ea"/>
              </a:rPr>
              <a:t>2019</a:t>
            </a:r>
            <a:r>
              <a:rPr lang="ja-JP" altLang="en-US" sz="2000" dirty="0" smtClean="0">
                <a:latin typeface="+mj-ea"/>
                <a:ea typeface="+mj-ea"/>
              </a:rPr>
              <a:t>年）</a:t>
            </a:r>
            <a:r>
              <a:rPr lang="en-US" altLang="ja-JP" sz="2000" dirty="0" smtClean="0">
                <a:latin typeface="+mj-ea"/>
                <a:ea typeface="+mj-ea"/>
              </a:rPr>
              <a:t>6</a:t>
            </a:r>
            <a:r>
              <a:rPr lang="ja-JP" altLang="en-US" sz="2000" dirty="0" smtClean="0">
                <a:latin typeface="+mj-ea"/>
                <a:ea typeface="+mj-ea"/>
              </a:rPr>
              <a:t>月時点で、中皮腫や肺がんを発症して同社に救済金を請求した住民は</a:t>
            </a:r>
            <a:r>
              <a:rPr lang="en-US" altLang="ja-JP" sz="2000" dirty="0" smtClean="0">
                <a:latin typeface="+mj-ea"/>
                <a:ea typeface="+mj-ea"/>
              </a:rPr>
              <a:t>355</a:t>
            </a:r>
            <a:r>
              <a:rPr lang="ja-JP" altLang="en-US" sz="2000" dirty="0" smtClean="0">
                <a:latin typeface="+mj-ea"/>
                <a:ea typeface="+mj-ea"/>
              </a:rPr>
              <a:t>人。</a:t>
            </a:r>
            <a:endParaRPr lang="en-US" altLang="ja-JP" sz="2000" dirty="0" smtClean="0">
              <a:latin typeface="+mj-ea"/>
              <a:ea typeface="+mj-ea"/>
            </a:endParaRPr>
          </a:p>
          <a:p>
            <a:pPr algn="l"/>
            <a:endParaRPr lang="en-US" altLang="ja-JP" sz="2000" dirty="0" smtClean="0">
              <a:latin typeface="+mj-ea"/>
              <a:ea typeface="+mj-ea"/>
            </a:endParaRPr>
          </a:p>
          <a:p>
            <a:pPr algn="l"/>
            <a:endParaRPr lang="en-US" altLang="ja-JP" sz="2000" dirty="0">
              <a:latin typeface="+mj-ea"/>
              <a:ea typeface="+mj-ea"/>
            </a:endParaRPr>
          </a:p>
          <a:p>
            <a:pPr algn="l"/>
            <a:r>
              <a:rPr lang="en-US" altLang="ja-JP" sz="2400" dirty="0" smtClean="0">
                <a:latin typeface="+mj-ea"/>
                <a:ea typeface="+mj-ea"/>
              </a:rPr>
              <a:t>【</a:t>
            </a:r>
            <a:r>
              <a:rPr lang="ja-JP" altLang="en-US" sz="2400" dirty="0" smtClean="0">
                <a:latin typeface="+mj-ea"/>
                <a:ea typeface="+mj-ea"/>
              </a:rPr>
              <a:t>阪神・淡路大震災</a:t>
            </a:r>
            <a:r>
              <a:rPr lang="en-US" altLang="ja-JP" sz="2400" dirty="0" smtClean="0">
                <a:latin typeface="+mj-ea"/>
                <a:ea typeface="+mj-ea"/>
              </a:rPr>
              <a:t>】</a:t>
            </a:r>
          </a:p>
          <a:p>
            <a:pPr algn="l"/>
            <a:r>
              <a:rPr lang="ja-JP" altLang="en-US" sz="2000" dirty="0">
                <a:latin typeface="+mj-ea"/>
                <a:ea typeface="+mj-ea"/>
              </a:rPr>
              <a:t>　</a:t>
            </a:r>
            <a:r>
              <a:rPr lang="ja-JP" altLang="en-US" sz="2000" dirty="0" smtClean="0">
                <a:latin typeface="+mj-ea"/>
                <a:ea typeface="+mj-ea"/>
              </a:rPr>
              <a:t>平成</a:t>
            </a:r>
            <a:r>
              <a:rPr lang="en-US" altLang="ja-JP" sz="2000" dirty="0" smtClean="0">
                <a:latin typeface="+mj-ea"/>
                <a:ea typeface="+mj-ea"/>
              </a:rPr>
              <a:t>7</a:t>
            </a:r>
            <a:r>
              <a:rPr lang="ja-JP" altLang="en-US" sz="2000" dirty="0" smtClean="0">
                <a:latin typeface="+mj-ea"/>
                <a:ea typeface="+mj-ea"/>
              </a:rPr>
              <a:t>年（</a:t>
            </a:r>
            <a:r>
              <a:rPr lang="en-US" altLang="ja-JP" sz="2000" dirty="0" smtClean="0">
                <a:latin typeface="+mj-ea"/>
                <a:ea typeface="+mj-ea"/>
              </a:rPr>
              <a:t>1995</a:t>
            </a:r>
            <a:r>
              <a:rPr lang="ja-JP" altLang="en-US" sz="2000" dirty="0" smtClean="0">
                <a:latin typeface="+mj-ea"/>
                <a:ea typeface="+mj-ea"/>
              </a:rPr>
              <a:t>年）</a:t>
            </a:r>
            <a:r>
              <a:rPr lang="en-US" altLang="ja-JP" sz="2000" dirty="0" smtClean="0">
                <a:latin typeface="+mj-ea"/>
                <a:ea typeface="+mj-ea"/>
              </a:rPr>
              <a:t>1</a:t>
            </a:r>
            <a:r>
              <a:rPr lang="ja-JP" altLang="en-US" sz="2000" dirty="0" smtClean="0">
                <a:latin typeface="+mj-ea"/>
                <a:ea typeface="+mj-ea"/>
              </a:rPr>
              <a:t>月、兵庫県南部を中心に発生した阪神淡路大震災において、アスベスト含有建築材料を使用した建築物等が倒壊・損壊して外部に露出することにより、石綿が飛散し、住民や災害対応の従事者に対するばく露の可能性が指摘された。</a:t>
            </a:r>
            <a:endParaRPr lang="en-US" altLang="ja-JP" sz="2000" dirty="0" smtClean="0">
              <a:latin typeface="+mj-ea"/>
              <a:ea typeface="+mj-ea"/>
            </a:endParaRPr>
          </a:p>
          <a:p>
            <a:pPr algn="l"/>
            <a:r>
              <a:rPr lang="ja-JP" altLang="en-US" sz="2000" dirty="0">
                <a:latin typeface="+mj-ea"/>
                <a:ea typeface="+mj-ea"/>
              </a:rPr>
              <a:t>　</a:t>
            </a:r>
            <a:r>
              <a:rPr lang="ja-JP" altLang="en-US" sz="2000" dirty="0" smtClean="0">
                <a:latin typeface="+mj-ea"/>
                <a:ea typeface="+mj-ea"/>
              </a:rPr>
              <a:t>令和</a:t>
            </a:r>
            <a:r>
              <a:rPr lang="en-US" altLang="ja-JP" sz="2000" dirty="0" smtClean="0">
                <a:latin typeface="+mj-ea"/>
                <a:ea typeface="+mj-ea"/>
              </a:rPr>
              <a:t>2</a:t>
            </a:r>
            <a:r>
              <a:rPr lang="ja-JP" altLang="en-US" sz="2000" dirty="0" smtClean="0">
                <a:latin typeface="+mj-ea"/>
                <a:ea typeface="+mj-ea"/>
              </a:rPr>
              <a:t>年（</a:t>
            </a:r>
            <a:r>
              <a:rPr lang="en-US" altLang="ja-JP" sz="2000" dirty="0" smtClean="0">
                <a:latin typeface="+mj-ea"/>
                <a:ea typeface="+mj-ea"/>
              </a:rPr>
              <a:t>2020</a:t>
            </a:r>
            <a:r>
              <a:rPr lang="ja-JP" altLang="en-US" sz="2000" dirty="0" smtClean="0">
                <a:latin typeface="+mj-ea"/>
                <a:ea typeface="+mj-ea"/>
              </a:rPr>
              <a:t>年）</a:t>
            </a:r>
            <a:r>
              <a:rPr lang="en-US" altLang="ja-JP" sz="2000" dirty="0" smtClean="0">
                <a:latin typeface="+mj-ea"/>
                <a:ea typeface="+mj-ea"/>
              </a:rPr>
              <a:t>1</a:t>
            </a:r>
            <a:r>
              <a:rPr lang="ja-JP" altLang="en-US" sz="2000" dirty="0" smtClean="0">
                <a:latin typeface="+mj-ea"/>
                <a:ea typeface="+mj-ea"/>
              </a:rPr>
              <a:t>月時点で、阪神・淡路の復旧作業などにあたった少なくとも</a:t>
            </a:r>
            <a:r>
              <a:rPr lang="en-US" altLang="ja-JP" sz="2000" dirty="0" smtClean="0">
                <a:latin typeface="+mj-ea"/>
                <a:ea typeface="+mj-ea"/>
              </a:rPr>
              <a:t>5</a:t>
            </a:r>
            <a:r>
              <a:rPr lang="ja-JP" altLang="en-US" sz="2000" dirty="0" smtClean="0">
                <a:latin typeface="+mj-ea"/>
                <a:ea typeface="+mj-ea"/>
              </a:rPr>
              <a:t>人が石綿関連疾患で労災や公務災害に認定されている。</a:t>
            </a:r>
            <a:endParaRPr lang="en-US" altLang="ja-JP" sz="2000" dirty="0" smtClean="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a:t>
            </a:r>
            <a:r>
              <a:rPr lang="ja-JP" altLang="en-US" sz="3600" dirty="0" smtClean="0">
                <a:latin typeface="+mj-ea"/>
                <a:ea typeface="+mj-ea"/>
              </a:rPr>
              <a:t>アスベスト</a:t>
            </a:r>
            <a:r>
              <a:rPr lang="ja-JP" altLang="en-US" sz="3600" dirty="0">
                <a:latin typeface="+mj-ea"/>
                <a:ea typeface="+mj-ea"/>
              </a:rPr>
              <a:t>による</a:t>
            </a:r>
            <a:r>
              <a:rPr lang="ja-JP" altLang="en-US" sz="3600" dirty="0" smtClean="0">
                <a:latin typeface="+mj-ea"/>
                <a:ea typeface="+mj-ea"/>
              </a:rPr>
              <a:t>健康被害事例</a:t>
            </a:r>
            <a:endParaRPr lang="en-US" altLang="ja-JP" sz="3600" dirty="0" smtClean="0">
              <a:latin typeface="+mj-ea"/>
              <a:ea typeface="+mj-ea"/>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3841746"/>
      </p:ext>
    </p:extLst>
  </p:cSld>
  <p:clrMapOvr>
    <a:masterClrMapping/>
  </p:clrMapOvr>
  <mc:AlternateContent xmlns:mc="http://schemas.openxmlformats.org/markup-compatibility/2006" xmlns:p14="http://schemas.microsoft.com/office/powerpoint/2010/main">
    <mc:Choice Requires="p14">
      <p:transition spd="slow" p14:dur="2000" advTm="66586"/>
    </mc:Choice>
    <mc:Fallback xmlns="">
      <p:transition spd="slow" advTm="6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rca.go.jp/common/img/asbestos/what/higai/jittai01.gif"/>
          <p:cNvPicPr>
            <a:picLocks noChangeAspect="1" noChangeArrowheads="1"/>
          </p:cNvPicPr>
          <p:nvPr/>
        </p:nvPicPr>
        <p:blipFill rotWithShape="1">
          <a:blip r:embed="rId5">
            <a:extLst>
              <a:ext uri="{28A0092B-C50C-407E-A947-70E740481C1C}">
                <a14:useLocalDpi xmlns:a14="http://schemas.microsoft.com/office/drawing/2010/main" val="0"/>
              </a:ext>
            </a:extLst>
          </a:blip>
          <a:srcRect t="4797" b="3887"/>
          <a:stretch/>
        </p:blipFill>
        <p:spPr bwMode="auto">
          <a:xfrm>
            <a:off x="719428" y="1748669"/>
            <a:ext cx="7705143" cy="477186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a:spLocks noChangeArrowheads="1"/>
          </p:cNvSpPr>
          <p:nvPr/>
        </p:nvSpPr>
        <p:spPr bwMode="auto">
          <a:xfrm>
            <a:off x="7452320" y="1564003"/>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mj-ea"/>
                <a:ea typeface="+mj-ea"/>
              </a:rPr>
              <a:t>中皮腫死亡数</a:t>
            </a:r>
          </a:p>
        </p:txBody>
      </p:sp>
      <p:sp>
        <p:nvSpPr>
          <p:cNvPr id="7" name="テキスト ボックス 6"/>
          <p:cNvSpPr txBox="1">
            <a:spLocks noChangeArrowheads="1"/>
          </p:cNvSpPr>
          <p:nvPr/>
        </p:nvSpPr>
        <p:spPr bwMode="auto">
          <a:xfrm>
            <a:off x="56524" y="677088"/>
            <a:ext cx="7395796" cy="1015663"/>
          </a:xfrm>
          <a:prstGeom prst="rect">
            <a:avLst/>
          </a:prstGeom>
          <a:solidFill>
            <a:schemeClr val="bg1">
              <a:lumMod val="85000"/>
            </a:schemeClr>
          </a:solidFill>
          <a:ln/>
          <a:effectLst/>
          <a:extLst/>
        </p:spPr>
        <p:style>
          <a:lnRef idx="1">
            <a:schemeClr val="dk1"/>
          </a:lnRef>
          <a:fillRef idx="2">
            <a:schemeClr val="dk1"/>
          </a:fillRef>
          <a:effectRef idx="1">
            <a:schemeClr val="dk1"/>
          </a:effectRef>
          <a:fontRef idx="minor">
            <a:schemeClr val="dk1"/>
          </a:fontRef>
        </p:style>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l" eaLnBrk="1" hangingPunct="1">
              <a:spcBef>
                <a:spcPct val="0"/>
              </a:spcBef>
              <a:buFontTx/>
              <a:buNone/>
            </a:pPr>
            <a:r>
              <a:rPr lang="ja-JP" altLang="en-US" sz="2000" dirty="0" smtClean="0">
                <a:latin typeface="+mj-ea"/>
                <a:ea typeface="+mj-ea"/>
              </a:rPr>
              <a:t>・</a:t>
            </a:r>
            <a:r>
              <a:rPr lang="en-US" altLang="ja-JP" sz="2000" dirty="0" smtClean="0">
                <a:latin typeface="+mj-ea"/>
                <a:ea typeface="+mj-ea"/>
              </a:rPr>
              <a:t>2010</a:t>
            </a:r>
            <a:r>
              <a:rPr lang="ja-JP" altLang="en-US" sz="2000" dirty="0" smtClean="0">
                <a:latin typeface="+mj-ea"/>
                <a:ea typeface="+mj-ea"/>
              </a:rPr>
              <a:t>年以降は、年間</a:t>
            </a:r>
            <a:r>
              <a:rPr lang="en-US" altLang="ja-JP" sz="2000" dirty="0" smtClean="0">
                <a:latin typeface="+mj-ea"/>
                <a:ea typeface="+mj-ea"/>
              </a:rPr>
              <a:t>1000</a:t>
            </a:r>
            <a:r>
              <a:rPr lang="ja-JP" altLang="en-US" sz="2000" dirty="0" smtClean="0">
                <a:latin typeface="+mj-ea"/>
                <a:ea typeface="+mj-ea"/>
              </a:rPr>
              <a:t>人以上が中皮腫で死亡している。</a:t>
            </a:r>
            <a:endParaRPr lang="en-US" altLang="ja-JP" sz="2000" dirty="0" smtClean="0">
              <a:latin typeface="+mj-ea"/>
              <a:ea typeface="+mj-ea"/>
            </a:endParaRPr>
          </a:p>
          <a:p>
            <a:pPr algn="l" eaLnBrk="1" hangingPunct="1">
              <a:spcBef>
                <a:spcPct val="0"/>
              </a:spcBef>
              <a:buFontTx/>
              <a:buNone/>
            </a:pPr>
            <a:r>
              <a:rPr lang="ja-JP" altLang="en-US" sz="2000" dirty="0" smtClean="0">
                <a:latin typeface="+mj-ea"/>
                <a:ea typeface="+mj-ea"/>
              </a:rPr>
              <a:t>・今後、令和１０年頃</a:t>
            </a:r>
            <a:r>
              <a:rPr lang="ja-JP" altLang="en-US" sz="2000" dirty="0">
                <a:latin typeface="+mj-ea"/>
                <a:ea typeface="+mj-ea"/>
              </a:rPr>
              <a:t>を</a:t>
            </a:r>
            <a:r>
              <a:rPr lang="ja-JP" altLang="en-US" sz="2000" dirty="0" smtClean="0">
                <a:latin typeface="+mj-ea"/>
                <a:ea typeface="+mj-ea"/>
              </a:rPr>
              <a:t>ピークに、建築物の解体工事は年々増加して</a:t>
            </a:r>
            <a:endParaRPr lang="en-US" altLang="ja-JP" sz="2000" dirty="0" smtClean="0">
              <a:latin typeface="+mj-ea"/>
              <a:ea typeface="+mj-ea"/>
            </a:endParaRPr>
          </a:p>
          <a:p>
            <a:pPr algn="l" eaLnBrk="1" hangingPunct="1">
              <a:spcBef>
                <a:spcPct val="0"/>
              </a:spcBef>
              <a:buFontTx/>
              <a:buNone/>
            </a:pPr>
            <a:r>
              <a:rPr lang="ja-JP" altLang="en-US" sz="2000" dirty="0" smtClean="0">
                <a:latin typeface="+mj-ea"/>
                <a:ea typeface="+mj-ea"/>
              </a:rPr>
              <a:t>  いく見込み。</a:t>
            </a:r>
            <a:endParaRPr lang="ja-JP" altLang="en-US" sz="2000" dirty="0">
              <a:latin typeface="+mj-ea"/>
              <a:ea typeface="+mj-ea"/>
            </a:endParaRPr>
          </a:p>
        </p:txBody>
      </p:sp>
      <p:sp>
        <p:nvSpPr>
          <p:cNvPr id="12" name="テキスト ボックス 11"/>
          <p:cNvSpPr txBox="1"/>
          <p:nvPr/>
        </p:nvSpPr>
        <p:spPr>
          <a:xfrm>
            <a:off x="4713945" y="6488750"/>
            <a:ext cx="4259500" cy="338554"/>
          </a:xfrm>
          <a:prstGeom prst="rect">
            <a:avLst/>
          </a:prstGeom>
          <a:noFill/>
        </p:spPr>
        <p:txBody>
          <a:bodyPr wrap="none" rtlCol="0">
            <a:spAutoFit/>
          </a:bodyPr>
          <a:lstStyle/>
          <a:p>
            <a:r>
              <a:rPr kumimoji="1" lang="ja-JP" altLang="en-US" sz="1600" dirty="0" smtClean="0">
                <a:latin typeface="+mj-ea"/>
                <a:ea typeface="+mj-ea"/>
              </a:rPr>
              <a:t>環境保全再生機構</a:t>
            </a:r>
            <a:r>
              <a:rPr kumimoji="1" lang="en-US" altLang="ja-JP" sz="1600" dirty="0" smtClean="0">
                <a:latin typeface="+mj-ea"/>
                <a:ea typeface="+mj-ea"/>
              </a:rPr>
              <a:t>HP</a:t>
            </a:r>
            <a:r>
              <a:rPr kumimoji="1" lang="ja-JP" altLang="en-US" sz="1600" dirty="0" smtClean="0">
                <a:latin typeface="+mj-ea"/>
                <a:ea typeface="+mj-ea"/>
              </a:rPr>
              <a:t>　</a:t>
            </a:r>
            <a:r>
              <a:rPr lang="en-US" altLang="ja-JP" sz="1600" dirty="0" smtClean="0">
                <a:latin typeface="+mj-ea"/>
                <a:ea typeface="+mj-ea"/>
              </a:rPr>
              <a:t>https</a:t>
            </a:r>
            <a:r>
              <a:rPr lang="en-US" altLang="ja-JP" sz="1600" dirty="0">
                <a:latin typeface="+mj-ea"/>
                <a:ea typeface="+mj-ea"/>
              </a:rPr>
              <a:t>://</a:t>
            </a:r>
            <a:r>
              <a:rPr lang="en-US" altLang="ja-JP" sz="1600" dirty="0" smtClean="0">
                <a:latin typeface="+mj-ea"/>
                <a:ea typeface="+mj-ea"/>
              </a:rPr>
              <a:t>www.erca.go.jp/</a:t>
            </a:r>
            <a:endParaRPr kumimoji="1" lang="ja-JP" altLang="en-US" sz="1600" dirty="0">
              <a:latin typeface="+mj-ea"/>
              <a:ea typeface="+mj-ea"/>
            </a:endParaRPr>
          </a:p>
        </p:txBody>
      </p:sp>
      <p:sp>
        <p:nvSpPr>
          <p:cNvPr id="9"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7</a:t>
            </a:fld>
            <a:endParaRPr kumimoji="1" lang="ja-JP" altLang="en-US" dirty="0">
              <a:latin typeface="+mj-ea"/>
              <a:ea typeface="+mj-ea"/>
            </a:endParaRPr>
          </a:p>
        </p:txBody>
      </p:sp>
      <p:sp>
        <p:nvSpPr>
          <p:cNvPr id="8"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a:t>
            </a:r>
            <a:r>
              <a:rPr lang="ja-JP" altLang="en-US" sz="3600" dirty="0">
                <a:latin typeface="+mj-ea"/>
                <a:ea typeface="+mj-ea"/>
              </a:rPr>
              <a:t>アスベストによる健康</a:t>
            </a:r>
            <a:r>
              <a:rPr lang="ja-JP" altLang="en-US" sz="3600" dirty="0" smtClean="0">
                <a:latin typeface="+mj-ea"/>
                <a:ea typeface="+mj-ea"/>
              </a:rPr>
              <a:t>被害の発生状況</a:t>
            </a:r>
            <a:endParaRPr lang="en-US" altLang="ja-JP" sz="3600" dirty="0" smtClean="0">
              <a:latin typeface="+mj-ea"/>
              <a:ea typeface="+mj-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9934958"/>
      </p:ext>
    </p:extLst>
  </p:cSld>
  <p:clrMapOvr>
    <a:masterClrMapping/>
  </p:clrMapOvr>
  <mc:AlternateContent xmlns:mc="http://schemas.openxmlformats.org/markup-compatibility/2006" xmlns:p14="http://schemas.microsoft.com/office/powerpoint/2010/main">
    <mc:Choice Requires="p14">
      <p:transition spd="slow" p14:dur="2000" advTm="78684"/>
    </mc:Choice>
    <mc:Fallback xmlns="">
      <p:transition spd="slow" advTm="7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377623155"/>
              </p:ext>
            </p:extLst>
          </p:nvPr>
        </p:nvGraphicFramePr>
        <p:xfrm>
          <a:off x="107504" y="692696"/>
          <a:ext cx="8926680" cy="5360124"/>
        </p:xfrm>
        <a:graphic>
          <a:graphicData uri="http://schemas.openxmlformats.org/drawingml/2006/table">
            <a:tbl>
              <a:tblPr firstRow="1" bandRow="1">
                <a:tableStyleId>{5C22544A-7EE6-4342-B048-85BDC9FD1C3A}</a:tableStyleId>
              </a:tblPr>
              <a:tblGrid>
                <a:gridCol w="1380300">
                  <a:extLst>
                    <a:ext uri="{9D8B030D-6E8A-4147-A177-3AD203B41FA5}">
                      <a16:colId xmlns:a16="http://schemas.microsoft.com/office/drawing/2014/main" val="20000"/>
                    </a:ext>
                  </a:extLst>
                </a:gridCol>
                <a:gridCol w="1806225">
                  <a:extLst>
                    <a:ext uri="{9D8B030D-6E8A-4147-A177-3AD203B41FA5}">
                      <a16:colId xmlns:a16="http://schemas.microsoft.com/office/drawing/2014/main" val="20001"/>
                    </a:ext>
                  </a:extLst>
                </a:gridCol>
                <a:gridCol w="2859005">
                  <a:extLst>
                    <a:ext uri="{9D8B030D-6E8A-4147-A177-3AD203B41FA5}">
                      <a16:colId xmlns:a16="http://schemas.microsoft.com/office/drawing/2014/main" val="20002"/>
                    </a:ext>
                  </a:extLst>
                </a:gridCol>
                <a:gridCol w="2881150">
                  <a:extLst>
                    <a:ext uri="{9D8B030D-6E8A-4147-A177-3AD203B41FA5}">
                      <a16:colId xmlns:a16="http://schemas.microsoft.com/office/drawing/2014/main" val="20003"/>
                    </a:ext>
                  </a:extLst>
                </a:gridCol>
              </a:tblGrid>
              <a:tr h="6659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bg1"/>
                          </a:solidFill>
                          <a:latin typeface="ＭＳ Ｐゴシック" panose="020B0600070205080204" pitchFamily="50" charset="-128"/>
                          <a:ea typeface="ＭＳ Ｐゴシック" panose="020B0600070205080204" pitchFamily="50" charset="-128"/>
                          <a:cs typeface="Meiryo UI" panose="020B0604030504040204" pitchFamily="50" charset="-128"/>
                        </a:rPr>
                        <a:t>建材の種類</a:t>
                      </a:r>
                      <a:endParaRPr kumimoji="1" lang="en-US" altLang="ja-JP" sz="1800" dirty="0">
                        <a:solidFill>
                          <a:schemeClr val="bg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solidFill>
                      <a:srgbClr val="FF99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ＭＳ Ｐゴシック" panose="020B0600070205080204" pitchFamily="50" charset="-128"/>
                          <a:ea typeface="ＭＳ Ｐゴシック" panose="020B0600070205080204" pitchFamily="50" charset="-128"/>
                        </a:rPr>
                        <a:t>吹付け石綿</a:t>
                      </a:r>
                      <a:endParaRPr kumimoji="1" lang="en-US" altLang="ja-JP" sz="1800" dirty="0">
                        <a:latin typeface="ＭＳ Ｐゴシック" panose="020B0600070205080204" pitchFamily="50" charset="-128"/>
                        <a:ea typeface="ＭＳ Ｐゴシック" panose="020B0600070205080204" pitchFamily="50" charset="-128"/>
                      </a:endParaRPr>
                    </a:p>
                  </a:txBody>
                  <a:tcPr>
                    <a:solidFill>
                      <a:srgbClr val="FF99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ＭＳ Ｐゴシック" panose="020B0600070205080204" pitchFamily="50" charset="-128"/>
                          <a:ea typeface="ＭＳ Ｐゴシック" panose="020B0600070205080204" pitchFamily="50" charset="-128"/>
                        </a:rPr>
                        <a:t>石綿含有断熱材・保温材・耐火被覆材</a:t>
                      </a:r>
                      <a:endParaRPr kumimoji="1" lang="en-US" altLang="ja-JP" sz="1800" dirty="0">
                        <a:solidFill>
                          <a:schemeClr val="bg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solidFill>
                      <a:srgbClr val="FF99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u="none" strike="noStrike" baseline="0" dirty="0">
                          <a:latin typeface="ＭＳ Ｐゴシック" panose="020B0600070205080204" pitchFamily="50" charset="-128"/>
                          <a:ea typeface="ＭＳ Ｐゴシック" panose="020B0600070205080204" pitchFamily="50" charset="-128"/>
                        </a:rPr>
                        <a:t>その他の石綿含有建材</a:t>
                      </a:r>
                      <a:endParaRPr lang="en-US" altLang="ja-JP" sz="1800" u="none" strike="noStrike" baseline="0" dirty="0">
                        <a:latin typeface="ＭＳ Ｐゴシック" panose="020B0600070205080204" pitchFamily="50" charset="-128"/>
                        <a:ea typeface="ＭＳ Ｐゴシック" panose="020B0600070205080204" pitchFamily="50" charset="-128"/>
                      </a:endParaRPr>
                    </a:p>
                  </a:txBody>
                  <a:tcPr>
                    <a:solidFill>
                      <a:srgbClr val="FF9933"/>
                    </a:solidFill>
                  </a:tcPr>
                </a:tc>
                <a:extLst>
                  <a:ext uri="{0D108BD9-81ED-4DB2-BD59-A6C34878D82A}">
                    <a16:rowId xmlns:a16="http://schemas.microsoft.com/office/drawing/2014/main" val="10000"/>
                  </a:ext>
                </a:extLst>
              </a:tr>
              <a:tr h="412237">
                <a:tc>
                  <a:txBody>
                    <a:bodyPr/>
                    <a:lstStyle/>
                    <a:p>
                      <a:pPr algn="ctr"/>
                      <a:r>
                        <a:rPr kumimoji="1" lang="ja-JP" altLang="en-US" sz="1800" dirty="0">
                          <a:latin typeface="ＭＳ Ｐゴシック" panose="020B0600070205080204" pitchFamily="50" charset="-128"/>
                          <a:ea typeface="ＭＳ Ｐゴシック" panose="020B0600070205080204" pitchFamily="50" charset="-128"/>
                          <a:cs typeface="Meiryo UI" panose="020B0604030504040204" pitchFamily="50" charset="-128"/>
                        </a:rPr>
                        <a:t>レベル分類</a:t>
                      </a:r>
                    </a:p>
                  </a:txBody>
                  <a:tcPr/>
                </a:tc>
                <a:tc>
                  <a:txBody>
                    <a:bodyPr/>
                    <a:lstStyle/>
                    <a:p>
                      <a:pPr marL="273050" indent="-273050" algn="ctr"/>
                      <a:r>
                        <a:rPr kumimoji="1" lang="ja-JP" altLang="en-US" sz="2000" b="1" dirty="0">
                          <a:latin typeface="ＭＳ Ｐゴシック" panose="020B0600070205080204" pitchFamily="50" charset="-128"/>
                          <a:ea typeface="ＭＳ Ｐゴシック" panose="020B0600070205080204" pitchFamily="50" charset="-128"/>
                        </a:rPr>
                        <a:t>レベル</a:t>
                      </a:r>
                      <a:r>
                        <a:rPr kumimoji="1" lang="en-US" altLang="ja-JP" sz="2000" b="1" dirty="0">
                          <a:latin typeface="ＭＳ Ｐゴシック" panose="020B0600070205080204" pitchFamily="50" charset="-128"/>
                          <a:ea typeface="ＭＳ Ｐゴシック" panose="020B0600070205080204" pitchFamily="50" charset="-128"/>
                        </a:rPr>
                        <a:t>1</a:t>
                      </a:r>
                      <a:endParaRPr kumimoji="1" lang="ja-JP" altLang="en-US" sz="2000" b="1"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レベル</a:t>
                      </a:r>
                      <a:r>
                        <a:rPr kumimoji="1" lang="en-US" altLang="ja-JP" sz="2000" b="1" dirty="0">
                          <a:latin typeface="ＭＳ Ｐゴシック" panose="020B0600070205080204" pitchFamily="50" charset="-128"/>
                          <a:ea typeface="ＭＳ Ｐゴシック" panose="020B0600070205080204" pitchFamily="50" charset="-128"/>
                        </a:rPr>
                        <a:t>2</a:t>
                      </a:r>
                      <a:endParaRPr kumimoji="1" lang="en-US" altLang="ja-JP" sz="2000" b="1"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marL="177800" indent="-177800" algn="ctr"/>
                      <a:r>
                        <a:rPr lang="ja-JP" altLang="en-US" sz="2000" b="1" u="none" strike="noStrike" baseline="0" dirty="0">
                          <a:latin typeface="ＭＳ Ｐゴシック" panose="020B0600070205080204" pitchFamily="50" charset="-128"/>
                          <a:ea typeface="ＭＳ Ｐゴシック" panose="020B0600070205080204" pitchFamily="50" charset="-128"/>
                        </a:rPr>
                        <a:t>レベル３</a:t>
                      </a:r>
                      <a:endParaRPr kumimoji="1" lang="en-US" altLang="ja-JP" sz="2000" b="1"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extLst>
                  <a:ext uri="{0D108BD9-81ED-4DB2-BD59-A6C34878D82A}">
                    <a16:rowId xmlns:a16="http://schemas.microsoft.com/office/drawing/2014/main" val="1339271750"/>
                  </a:ext>
                </a:extLst>
              </a:tr>
              <a:tr h="380526">
                <a:tc>
                  <a:txBody>
                    <a:bodyPr/>
                    <a:lstStyle/>
                    <a:p>
                      <a:pPr algn="ctr"/>
                      <a:r>
                        <a:rPr kumimoji="1" lang="ja-JP" altLang="en-US" sz="1800" dirty="0">
                          <a:latin typeface="ＭＳ Ｐゴシック" panose="020B0600070205080204" pitchFamily="50" charset="-128"/>
                          <a:ea typeface="ＭＳ Ｐゴシック" panose="020B0600070205080204" pitchFamily="50" charset="-128"/>
                          <a:cs typeface="Meiryo UI" panose="020B0604030504040204" pitchFamily="50" charset="-128"/>
                        </a:rPr>
                        <a:t>発</a:t>
                      </a:r>
                      <a:r>
                        <a:rPr kumimoji="1" lang="ja-JP" altLang="en-US" sz="1800" dirty="0" err="1">
                          <a:latin typeface="ＭＳ Ｐゴシック" panose="020B0600070205080204" pitchFamily="50" charset="-128"/>
                          <a:ea typeface="ＭＳ Ｐゴシック" panose="020B0600070205080204" pitchFamily="50" charset="-128"/>
                          <a:cs typeface="Meiryo UI" panose="020B0604030504040204" pitchFamily="50" charset="-128"/>
                        </a:rPr>
                        <a:t>じん</a:t>
                      </a:r>
                      <a:r>
                        <a:rPr kumimoji="1" lang="ja-JP" altLang="en-US" sz="1800" dirty="0">
                          <a:latin typeface="ＭＳ Ｐゴシック" panose="020B0600070205080204" pitchFamily="50" charset="-128"/>
                          <a:ea typeface="ＭＳ Ｐゴシック" panose="020B0600070205080204" pitchFamily="50" charset="-128"/>
                          <a:cs typeface="Meiryo UI" panose="020B0604030504040204" pitchFamily="50" charset="-128"/>
                        </a:rPr>
                        <a:t>性</a:t>
                      </a:r>
                    </a:p>
                  </a:txBody>
                  <a:tcPr/>
                </a:tc>
                <a:tc>
                  <a:txBody>
                    <a:bodyPr/>
                    <a:lstStyle/>
                    <a:p>
                      <a:pPr marL="273050" indent="-273050" algn="ctr"/>
                      <a:r>
                        <a:rPr kumimoji="1" lang="ja-JP" altLang="en-US" sz="1800" dirty="0">
                          <a:latin typeface="ＭＳ Ｐゴシック" panose="020B0600070205080204" pitchFamily="50" charset="-128"/>
                          <a:ea typeface="ＭＳ Ｐゴシック" panose="020B0600070205080204" pitchFamily="50" charset="-128"/>
                          <a:cs typeface="Meiryo UI" panose="020B0604030504040204" pitchFamily="50" charset="-128"/>
                        </a:rPr>
                        <a:t>著しく高い</a:t>
                      </a:r>
                    </a:p>
                  </a:txBody>
                  <a:tcPr/>
                </a:tc>
                <a:tc>
                  <a:txBody>
                    <a:bodyPr/>
                    <a:lstStyle/>
                    <a:p>
                      <a:pPr algn="ctr"/>
                      <a:r>
                        <a:rPr kumimoji="1" lang="ja-JP" altLang="en-US" sz="1800" dirty="0">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kumimoji="1" lang="en-US" altLang="ja-JP" sz="18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marL="177800" indent="-177800" algn="ctr"/>
                      <a:r>
                        <a:rPr kumimoji="1" lang="ja-JP" altLang="en-US" sz="1800" dirty="0" smtClean="0">
                          <a:latin typeface="ＭＳ Ｐゴシック" panose="020B0600070205080204" pitchFamily="50" charset="-128"/>
                          <a:ea typeface="ＭＳ Ｐゴシック" panose="020B0600070205080204" pitchFamily="50" charset="-128"/>
                          <a:cs typeface="Meiryo UI" panose="020B0604030504040204" pitchFamily="50" charset="-128"/>
                        </a:rPr>
                        <a:t>比較的低い</a:t>
                      </a:r>
                      <a:endParaRPr kumimoji="1" lang="en-US" altLang="ja-JP" sz="18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extLst>
                  <a:ext uri="{0D108BD9-81ED-4DB2-BD59-A6C34878D82A}">
                    <a16:rowId xmlns:a16="http://schemas.microsoft.com/office/drawing/2014/main" val="3915226629"/>
                  </a:ext>
                </a:extLst>
              </a:tr>
              <a:tr h="2645772">
                <a:tc>
                  <a:txBody>
                    <a:bodyPr/>
                    <a:lstStyle/>
                    <a:p>
                      <a:pPr algn="ctr"/>
                      <a:r>
                        <a:rPr kumimoji="1" lang="ja-JP" altLang="en-US" sz="1200" dirty="0">
                          <a:latin typeface="ＭＳ Ｐゴシック" panose="020B0600070205080204" pitchFamily="50" charset="-128"/>
                          <a:ea typeface="ＭＳ Ｐゴシック" panose="020B0600070205080204" pitchFamily="50" charset="-128"/>
                        </a:rPr>
                        <a:t>建材の具体例</a:t>
                      </a:r>
                      <a:endParaRPr kumimoji="1" lang="ja-JP" altLang="en-US" sz="12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200" dirty="0">
                          <a:latin typeface="ＭＳ Ｐゴシック" panose="020B0600070205080204" pitchFamily="50" charset="-128"/>
                          <a:ea typeface="ＭＳ Ｐゴシック" panose="020B0600070205080204" pitchFamily="50" charset="-128"/>
                        </a:rPr>
                        <a:t>１　吹付け石綿</a:t>
                      </a:r>
                      <a:endParaRPr kumimoji="1" lang="en-US" altLang="ja-JP" sz="1200" dirty="0">
                        <a:latin typeface="ＭＳ Ｐゴシック" panose="020B0600070205080204" pitchFamily="50" charset="-128"/>
                        <a:ea typeface="ＭＳ Ｐゴシック" panose="020B0600070205080204" pitchFamily="50" charset="-128"/>
                      </a:endParaRPr>
                    </a:p>
                    <a:p>
                      <a:pPr marL="180975" indent="-180975" algn="l"/>
                      <a:r>
                        <a:rPr kumimoji="1" lang="ja-JP" altLang="en-US" sz="1200" dirty="0">
                          <a:latin typeface="ＭＳ Ｐゴシック" panose="020B0600070205080204" pitchFamily="50" charset="-128"/>
                          <a:ea typeface="ＭＳ Ｐゴシック" panose="020B0600070205080204" pitchFamily="50" charset="-128"/>
                        </a:rPr>
                        <a:t>２　石綿含有吹付けロックウール（乾式・湿式）</a:t>
                      </a:r>
                      <a:endParaRPr kumimoji="1" lang="en-US" altLang="ja-JP" sz="1200" dirty="0">
                        <a:latin typeface="ＭＳ Ｐゴシック" panose="020B0600070205080204" pitchFamily="50" charset="-128"/>
                        <a:ea typeface="ＭＳ Ｐゴシック" panose="020B0600070205080204" pitchFamily="50" charset="-128"/>
                      </a:endParaRPr>
                    </a:p>
                    <a:p>
                      <a:pPr marL="180975" indent="-180975" algn="l"/>
                      <a:r>
                        <a:rPr kumimoji="1" lang="ja-JP" altLang="en-US" sz="1200" dirty="0">
                          <a:latin typeface="ＭＳ Ｐゴシック" panose="020B0600070205080204" pitchFamily="50" charset="-128"/>
                          <a:ea typeface="ＭＳ Ｐゴシック" panose="020B0600070205080204" pitchFamily="50" charset="-128"/>
                        </a:rPr>
                        <a:t>３　石綿含有</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バーミキュライト（ひる石）</a:t>
                      </a:r>
                      <a:r>
                        <a:rPr kumimoji="1" lang="ja-JP" altLang="en-US" sz="1200" dirty="0">
                          <a:latin typeface="ＭＳ Ｐゴシック" panose="020B0600070205080204" pitchFamily="50" charset="-128"/>
                          <a:ea typeface="ＭＳ Ｐゴシック" panose="020B0600070205080204" pitchFamily="50" charset="-128"/>
                        </a:rPr>
                        <a:t>吹付材</a:t>
                      </a:r>
                      <a:endParaRPr kumimoji="1" lang="en-US" altLang="ja-JP" sz="1200" dirty="0">
                        <a:latin typeface="ＭＳ Ｐゴシック" panose="020B0600070205080204" pitchFamily="50" charset="-128"/>
                        <a:ea typeface="ＭＳ Ｐゴシック" panose="020B0600070205080204" pitchFamily="50" charset="-128"/>
                      </a:endParaRPr>
                    </a:p>
                    <a:p>
                      <a:pPr marL="180975" indent="-180975" algn="l"/>
                      <a:r>
                        <a:rPr kumimoji="1" lang="ja-JP" altLang="en-US" sz="1200" dirty="0">
                          <a:latin typeface="ＭＳ Ｐゴシック" panose="020B0600070205080204" pitchFamily="50" charset="-128"/>
                          <a:ea typeface="ＭＳ Ｐゴシック" panose="020B0600070205080204" pitchFamily="50" charset="-128"/>
                        </a:rPr>
                        <a:t>４　吹付け含有パーライト</a:t>
                      </a:r>
                      <a:endParaRPr kumimoji="1" lang="en-US" altLang="ja-JP" sz="1200" dirty="0">
                        <a:latin typeface="ＭＳ Ｐゴシック" panose="020B0600070205080204" pitchFamily="50" charset="-128"/>
                        <a:ea typeface="ＭＳ Ｐゴシック" panose="020B0600070205080204" pitchFamily="50" charset="-128"/>
                      </a:endParaRPr>
                    </a:p>
                    <a:p>
                      <a:pPr marL="180975" indent="-180975" algn="l"/>
                      <a:r>
                        <a:rPr kumimoji="1" lang="ja-JP" altLang="en-US" sz="1200" dirty="0" smtClean="0">
                          <a:latin typeface="ＭＳ Ｐゴシック" panose="020B0600070205080204" pitchFamily="50" charset="-128"/>
                          <a:ea typeface="ＭＳ Ｐゴシック" panose="020B0600070205080204" pitchFamily="50" charset="-128"/>
                        </a:rPr>
                        <a:t>　　　　　　　　　　　　　</a:t>
                      </a:r>
                      <a:r>
                        <a:rPr kumimoji="1" lang="ja-JP" altLang="en-US" sz="1200" dirty="0">
                          <a:latin typeface="ＭＳ Ｐゴシック" panose="020B0600070205080204" pitchFamily="50" charset="-128"/>
                          <a:ea typeface="ＭＳ Ｐゴシック" panose="020B0600070205080204" pitchFamily="50" charset="-128"/>
                        </a:rPr>
                        <a:t>　</a:t>
                      </a:r>
                      <a:r>
                        <a:rPr kumimoji="1" lang="ja-JP" altLang="en-US" sz="1200" dirty="0" smtClean="0">
                          <a:latin typeface="ＭＳ Ｐゴシック" panose="020B0600070205080204" pitchFamily="50" charset="-128"/>
                          <a:ea typeface="ＭＳ Ｐゴシック" panose="020B0600070205080204" pitchFamily="50" charset="-128"/>
                        </a:rPr>
                        <a:t>等</a:t>
                      </a:r>
                      <a:endParaRPr kumimoji="1" lang="ja-JP" altLang="en-US" sz="12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200" dirty="0">
                          <a:latin typeface="ＭＳ Ｐゴシック" panose="020B0600070205080204" pitchFamily="50" charset="-128"/>
                          <a:ea typeface="ＭＳ Ｐゴシック" panose="020B0600070205080204" pitchFamily="50" charset="-128"/>
                        </a:rPr>
                        <a:t>１　屋根裏用折版断熱材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２　煙突用断熱材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３　石綿保温材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４　石綿含有</a:t>
                      </a:r>
                      <a:r>
                        <a:rPr kumimoji="1" lang="ja-JP" altLang="en-US" sz="1200" dirty="0" err="1">
                          <a:latin typeface="ＭＳ Ｐゴシック" panose="020B0600070205080204" pitchFamily="50" charset="-128"/>
                          <a:ea typeface="ＭＳ Ｐゴシック" panose="020B0600070205080204" pitchFamily="50" charset="-128"/>
                        </a:rPr>
                        <a:t>け</a:t>
                      </a:r>
                      <a:r>
                        <a:rPr kumimoji="1" lang="ja-JP" altLang="en-US" sz="1200" dirty="0">
                          <a:latin typeface="ＭＳ Ｐゴシック" panose="020B0600070205080204" pitchFamily="50" charset="-128"/>
                          <a:ea typeface="ＭＳ Ｐゴシック" panose="020B0600070205080204" pitchFamily="50" charset="-128"/>
                        </a:rPr>
                        <a:t>いそう土保温材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５　石綿含有けい酸カルシウム保温材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６　石綿含有ひる石保温材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７　石綿含有水練り保温材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８　石綿含有耐火被覆材</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９　石綿含有</a:t>
                      </a:r>
                      <a:r>
                        <a:rPr kumimoji="1" lang="ja-JP" altLang="en-US" sz="1200" dirty="0" err="1">
                          <a:latin typeface="ＭＳ Ｐゴシック" panose="020B0600070205080204" pitchFamily="50" charset="-128"/>
                          <a:ea typeface="ＭＳ Ｐゴシック" panose="020B0600070205080204" pitchFamily="50" charset="-128"/>
                        </a:rPr>
                        <a:t>けい</a:t>
                      </a:r>
                      <a:r>
                        <a:rPr kumimoji="1" lang="ja-JP" altLang="en-US" sz="1200" dirty="0">
                          <a:latin typeface="ＭＳ Ｐゴシック" panose="020B0600070205080204" pitchFamily="50" charset="-128"/>
                          <a:ea typeface="ＭＳ Ｐゴシック" panose="020B0600070205080204" pitchFamily="50" charset="-128"/>
                        </a:rPr>
                        <a:t>酸カルシウム</a:t>
                      </a:r>
                      <a:r>
                        <a:rPr kumimoji="1" lang="ja-JP" altLang="en-US" sz="1200" dirty="0" smtClean="0">
                          <a:latin typeface="ＭＳ Ｐゴシック" panose="020B0600070205080204" pitchFamily="50" charset="-128"/>
                          <a:ea typeface="ＭＳ Ｐゴシック" panose="020B0600070205080204" pitchFamily="50" charset="-128"/>
                        </a:rPr>
                        <a:t>板第</a:t>
                      </a:r>
                      <a:r>
                        <a:rPr kumimoji="1" lang="ja-JP" altLang="en-US" sz="1200" dirty="0">
                          <a:latin typeface="ＭＳ Ｐゴシック" panose="020B0600070205080204" pitchFamily="50" charset="-128"/>
                          <a:ea typeface="ＭＳ Ｐゴシック" panose="020B0600070205080204" pitchFamily="50" charset="-128"/>
                        </a:rPr>
                        <a:t>二</a:t>
                      </a:r>
                      <a:r>
                        <a:rPr kumimoji="1" lang="ja-JP" altLang="en-US" sz="1200" dirty="0" smtClean="0">
                          <a:latin typeface="ＭＳ Ｐゴシック" panose="020B0600070205080204" pitchFamily="50" charset="-128"/>
                          <a:ea typeface="ＭＳ Ｐゴシック" panose="020B0600070205080204" pitchFamily="50" charset="-128"/>
                        </a:rPr>
                        <a:t>種</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en-US" altLang="ja-JP" sz="1200" dirty="0">
                          <a:latin typeface="ＭＳ Ｐゴシック" panose="020B0600070205080204" pitchFamily="50" charset="-128"/>
                          <a:ea typeface="ＭＳ Ｐゴシック" panose="020B0600070205080204" pitchFamily="50" charset="-128"/>
                        </a:rPr>
                        <a:t>10</a:t>
                      </a:r>
                      <a:r>
                        <a:rPr kumimoji="1" lang="ja-JP" altLang="en-US" sz="1200" dirty="0">
                          <a:latin typeface="ＭＳ Ｐゴシック" panose="020B0600070205080204" pitchFamily="50" charset="-128"/>
                          <a:ea typeface="ＭＳ Ｐゴシック" panose="020B0600070205080204" pitchFamily="50" charset="-128"/>
                        </a:rPr>
                        <a:t>　石綿含有耐火被覆塗材　　　　　　等</a:t>
                      </a:r>
                      <a:endParaRPr kumimoji="1" lang="en-US" altLang="ja-JP" sz="12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200" dirty="0">
                          <a:latin typeface="ＭＳ Ｐゴシック" panose="020B0600070205080204" pitchFamily="50" charset="-128"/>
                          <a:ea typeface="ＭＳ Ｐゴシック" panose="020B0600070205080204" pitchFamily="50" charset="-128"/>
                        </a:rPr>
                        <a:t>１　石綿含有スレート波板</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ja-JP" altLang="en-US" sz="1200" dirty="0">
                          <a:latin typeface="ＭＳ Ｐゴシック" panose="020B0600070205080204" pitchFamily="50" charset="-128"/>
                          <a:ea typeface="ＭＳ Ｐゴシック" panose="020B0600070205080204" pitchFamily="50" charset="-128"/>
                        </a:rPr>
                        <a:t>２　石綿含有スレートボード</a:t>
                      </a:r>
                    </a:p>
                    <a:p>
                      <a:pPr algn="l"/>
                      <a:r>
                        <a:rPr kumimoji="1" lang="ja-JP" altLang="en-US" sz="1200" dirty="0">
                          <a:latin typeface="ＭＳ Ｐゴシック" panose="020B0600070205080204" pitchFamily="50" charset="-128"/>
                          <a:ea typeface="ＭＳ Ｐゴシック" panose="020B0600070205080204" pitchFamily="50" charset="-128"/>
                        </a:rPr>
                        <a:t>３　石綿含有</a:t>
                      </a:r>
                      <a:r>
                        <a:rPr kumimoji="1" lang="ja-JP" altLang="en-US" sz="1200" dirty="0" err="1">
                          <a:latin typeface="ＭＳ Ｐゴシック" panose="020B0600070205080204" pitchFamily="50" charset="-128"/>
                          <a:ea typeface="ＭＳ Ｐゴシック" panose="020B0600070205080204" pitchFamily="50" charset="-128"/>
                        </a:rPr>
                        <a:t>けい</a:t>
                      </a:r>
                      <a:r>
                        <a:rPr kumimoji="1" lang="ja-JP" altLang="en-US" sz="1200" dirty="0">
                          <a:latin typeface="ＭＳ Ｐゴシック" panose="020B0600070205080204" pitchFamily="50" charset="-128"/>
                          <a:ea typeface="ＭＳ Ｐゴシック" panose="020B0600070205080204" pitchFamily="50" charset="-128"/>
                        </a:rPr>
                        <a:t>酸カルシウム板第一種</a:t>
                      </a:r>
                    </a:p>
                    <a:p>
                      <a:pPr algn="l"/>
                      <a:r>
                        <a:rPr kumimoji="1" lang="ja-JP" altLang="en-US" sz="1200" dirty="0">
                          <a:latin typeface="ＭＳ Ｐゴシック" panose="020B0600070205080204" pitchFamily="50" charset="-128"/>
                          <a:ea typeface="ＭＳ Ｐゴシック" panose="020B0600070205080204" pitchFamily="50" charset="-128"/>
                        </a:rPr>
                        <a:t>４　石綿含有押出成形品</a:t>
                      </a:r>
                    </a:p>
                    <a:p>
                      <a:pPr algn="l"/>
                      <a:r>
                        <a:rPr kumimoji="1" lang="ja-JP" altLang="en-US" sz="1200" dirty="0">
                          <a:latin typeface="ＭＳ Ｐゴシック" panose="020B0600070205080204" pitchFamily="50" charset="-128"/>
                          <a:ea typeface="ＭＳ Ｐゴシック" panose="020B0600070205080204" pitchFamily="50" charset="-128"/>
                        </a:rPr>
                        <a:t>５　石綿含有パルプセメント板</a:t>
                      </a:r>
                    </a:p>
                    <a:p>
                      <a:pPr algn="l"/>
                      <a:r>
                        <a:rPr kumimoji="1" lang="ja-JP" altLang="en-US" sz="1200" dirty="0">
                          <a:latin typeface="ＭＳ Ｐゴシック" panose="020B0600070205080204" pitchFamily="50" charset="-128"/>
                          <a:ea typeface="ＭＳ Ｐゴシック" panose="020B0600070205080204" pitchFamily="50" charset="-128"/>
                        </a:rPr>
                        <a:t>６　石綿含有スラグ</a:t>
                      </a:r>
                      <a:r>
                        <a:rPr kumimoji="1" lang="ja-JP" altLang="en-US" sz="1200" dirty="0" err="1">
                          <a:latin typeface="ＭＳ Ｐゴシック" panose="020B0600070205080204" pitchFamily="50" charset="-128"/>
                          <a:ea typeface="ＭＳ Ｐゴシック" panose="020B0600070205080204" pitchFamily="50" charset="-128"/>
                        </a:rPr>
                        <a:t>せっ</a:t>
                      </a:r>
                      <a:r>
                        <a:rPr kumimoji="1" lang="ja-JP" altLang="en-US" sz="1200" dirty="0">
                          <a:latin typeface="ＭＳ Ｐゴシック" panose="020B0600070205080204" pitchFamily="50" charset="-128"/>
                          <a:ea typeface="ＭＳ Ｐゴシック" panose="020B0600070205080204" pitchFamily="50" charset="-128"/>
                        </a:rPr>
                        <a:t>こう板</a:t>
                      </a:r>
                    </a:p>
                    <a:p>
                      <a:pPr algn="l"/>
                      <a:r>
                        <a:rPr kumimoji="1" lang="ja-JP" altLang="en-US" sz="1200" dirty="0">
                          <a:latin typeface="ＭＳ Ｐゴシック" panose="020B0600070205080204" pitchFamily="50" charset="-128"/>
                          <a:ea typeface="ＭＳ Ｐゴシック" panose="020B0600070205080204" pitchFamily="50" charset="-128"/>
                        </a:rPr>
                        <a:t>７　石綿含有サイディング</a:t>
                      </a:r>
                    </a:p>
                    <a:p>
                      <a:pPr algn="l"/>
                      <a:r>
                        <a:rPr kumimoji="1" lang="ja-JP" altLang="en-US" sz="1200" dirty="0">
                          <a:latin typeface="ＭＳ Ｐゴシック" panose="020B0600070205080204" pitchFamily="50" charset="-128"/>
                          <a:ea typeface="ＭＳ Ｐゴシック" panose="020B0600070205080204" pitchFamily="50" charset="-128"/>
                        </a:rPr>
                        <a:t>８　石綿含有住宅屋根用化粧スレート</a:t>
                      </a:r>
                    </a:p>
                    <a:p>
                      <a:pPr algn="l"/>
                      <a:r>
                        <a:rPr kumimoji="1" lang="ja-JP" altLang="en-US" sz="1200" dirty="0">
                          <a:latin typeface="ＭＳ Ｐゴシック" panose="020B0600070205080204" pitchFamily="50" charset="-128"/>
                          <a:ea typeface="ＭＳ Ｐゴシック" panose="020B0600070205080204" pitchFamily="50" charset="-128"/>
                        </a:rPr>
                        <a:t>９　石綿含有ロックウール吸音天井板</a:t>
                      </a:r>
                    </a:p>
                    <a:p>
                      <a:pPr algn="l"/>
                      <a:r>
                        <a:rPr kumimoji="1" lang="en-US" altLang="ja-JP" sz="1200" dirty="0">
                          <a:latin typeface="ＭＳ Ｐゴシック" panose="020B0600070205080204" pitchFamily="50" charset="-128"/>
                          <a:ea typeface="ＭＳ Ｐゴシック" panose="020B0600070205080204" pitchFamily="50" charset="-128"/>
                        </a:rPr>
                        <a:t>10</a:t>
                      </a:r>
                      <a:r>
                        <a:rPr kumimoji="1" lang="ja-JP" altLang="en-US" sz="1200" dirty="0">
                          <a:latin typeface="ＭＳ Ｐゴシック" panose="020B0600070205080204" pitchFamily="50" charset="-128"/>
                          <a:ea typeface="ＭＳ Ｐゴシック" panose="020B0600070205080204" pitchFamily="50" charset="-128"/>
                        </a:rPr>
                        <a:t>　石綿含有</a:t>
                      </a:r>
                      <a:r>
                        <a:rPr kumimoji="1" lang="ja-JP" altLang="en-US" sz="1200" dirty="0" err="1">
                          <a:latin typeface="ＭＳ Ｐゴシック" panose="020B0600070205080204" pitchFamily="50" charset="-128"/>
                          <a:ea typeface="ＭＳ Ｐゴシック" panose="020B0600070205080204" pitchFamily="50" charset="-128"/>
                        </a:rPr>
                        <a:t>せっ</a:t>
                      </a:r>
                      <a:r>
                        <a:rPr kumimoji="1" lang="ja-JP" altLang="en-US" sz="1200" dirty="0">
                          <a:latin typeface="ＭＳ Ｐゴシック" panose="020B0600070205080204" pitchFamily="50" charset="-128"/>
                          <a:ea typeface="ＭＳ Ｐゴシック" panose="020B0600070205080204" pitchFamily="50" charset="-128"/>
                        </a:rPr>
                        <a:t>こうボード</a:t>
                      </a:r>
                      <a:endParaRPr kumimoji="1" lang="en-US" altLang="ja-JP" sz="1200" dirty="0">
                        <a:latin typeface="ＭＳ Ｐゴシック" panose="020B0600070205080204" pitchFamily="50" charset="-128"/>
                        <a:ea typeface="ＭＳ Ｐゴシック" panose="020B0600070205080204" pitchFamily="50" charset="-128"/>
                      </a:endParaRPr>
                    </a:p>
                    <a:p>
                      <a:pPr algn="l"/>
                      <a:r>
                        <a:rPr kumimoji="1" lang="en-US" altLang="ja-JP" sz="1200" dirty="0">
                          <a:latin typeface="ＭＳ Ｐゴシック" panose="020B0600070205080204" pitchFamily="50" charset="-128"/>
                          <a:ea typeface="ＭＳ Ｐゴシック" panose="020B0600070205080204" pitchFamily="50" charset="-128"/>
                        </a:rPr>
                        <a:t>11</a:t>
                      </a:r>
                      <a:r>
                        <a:rPr kumimoji="1" lang="ja-JP" altLang="en-US" sz="1200" dirty="0">
                          <a:latin typeface="ＭＳ Ｐゴシック" panose="020B0600070205080204" pitchFamily="50" charset="-128"/>
                          <a:ea typeface="ＭＳ Ｐゴシック" panose="020B0600070205080204" pitchFamily="50" charset="-128"/>
                        </a:rPr>
                        <a:t>　石綿含有セメント円筒</a:t>
                      </a:r>
                    </a:p>
                    <a:p>
                      <a:pPr algn="l"/>
                      <a:r>
                        <a:rPr kumimoji="1" lang="en-US" altLang="ja-JP" sz="1200" dirty="0">
                          <a:latin typeface="ＭＳ Ｐゴシック" panose="020B0600070205080204" pitchFamily="50" charset="-128"/>
                          <a:ea typeface="ＭＳ Ｐゴシック" panose="020B0600070205080204" pitchFamily="50" charset="-128"/>
                        </a:rPr>
                        <a:t>12</a:t>
                      </a:r>
                      <a:r>
                        <a:rPr kumimoji="1" lang="ja-JP" altLang="en-US" sz="1200" dirty="0">
                          <a:latin typeface="ＭＳ Ｐゴシック" panose="020B0600070205080204" pitchFamily="50" charset="-128"/>
                          <a:ea typeface="ＭＳ Ｐゴシック" panose="020B0600070205080204" pitchFamily="50" charset="-128"/>
                        </a:rPr>
                        <a:t>　石綿含有フリーアクセス</a:t>
                      </a:r>
                    </a:p>
                    <a:p>
                      <a:pPr algn="l"/>
                      <a:r>
                        <a:rPr kumimoji="1" lang="en-US" altLang="ja-JP" sz="1200" dirty="0">
                          <a:latin typeface="ＭＳ Ｐゴシック" panose="020B0600070205080204" pitchFamily="50" charset="-128"/>
                          <a:ea typeface="ＭＳ Ｐゴシック" panose="020B0600070205080204" pitchFamily="50" charset="-128"/>
                        </a:rPr>
                        <a:t>13</a:t>
                      </a:r>
                      <a:r>
                        <a:rPr kumimoji="1" lang="ja-JP" altLang="en-US" sz="1200" dirty="0">
                          <a:latin typeface="ＭＳ Ｐゴシック" panose="020B0600070205080204" pitchFamily="50" charset="-128"/>
                          <a:ea typeface="ＭＳ Ｐゴシック" panose="020B0600070205080204" pitchFamily="50" charset="-128"/>
                        </a:rPr>
                        <a:t>　石綿含有ビニル床タイル</a:t>
                      </a:r>
                      <a:endParaRPr kumimoji="1" lang="en-US" altLang="ja-JP" sz="1200" dirty="0">
                        <a:latin typeface="ＭＳ Ｐゴシック" panose="020B0600070205080204" pitchFamily="50" charset="-128"/>
                        <a:ea typeface="ＭＳ Ｐゴシック" panose="020B0600070205080204" pitchFamily="50" charset="-128"/>
                      </a:endParaRPr>
                    </a:p>
                    <a:p>
                      <a:pPr marL="177800" indent="-177800" algn="l"/>
                      <a:r>
                        <a:rPr kumimoji="1" lang="en-US" altLang="ja-JP" sz="1200" dirty="0">
                          <a:solidFill>
                            <a:srgbClr val="FF0000"/>
                          </a:solidFill>
                          <a:latin typeface="ＭＳ Ｐゴシック" panose="020B0600070205080204" pitchFamily="50" charset="-128"/>
                          <a:ea typeface="ＭＳ Ｐゴシック" panose="020B0600070205080204" pitchFamily="50" charset="-128"/>
                        </a:rPr>
                        <a:t>14</a:t>
                      </a:r>
                      <a:r>
                        <a:rPr kumimoji="1" lang="ja-JP" altLang="en-US" sz="1200" dirty="0">
                          <a:solidFill>
                            <a:srgbClr val="FF0000"/>
                          </a:solidFill>
                          <a:latin typeface="ＭＳ Ｐゴシック" panose="020B0600070205080204" pitchFamily="50" charset="-128"/>
                          <a:ea typeface="ＭＳ Ｐゴシック" panose="020B0600070205080204" pitchFamily="50" charset="-128"/>
                        </a:rPr>
                        <a:t>　</a:t>
                      </a:r>
                      <a:r>
                        <a:rPr kumimoji="1" lang="ja-JP" altLang="en-US" sz="1200" dirty="0" smtClean="0">
                          <a:solidFill>
                            <a:srgbClr val="FF0000"/>
                          </a:solidFill>
                          <a:latin typeface="ＭＳ Ｐゴシック" panose="020B0600070205080204" pitchFamily="50" charset="-128"/>
                          <a:ea typeface="ＭＳ Ｐゴシック" panose="020B0600070205080204" pitchFamily="50" charset="-128"/>
                        </a:rPr>
                        <a:t>石綿</a:t>
                      </a:r>
                      <a:r>
                        <a:rPr kumimoji="1" lang="ja-JP" altLang="en-US" sz="1200" dirty="0">
                          <a:solidFill>
                            <a:srgbClr val="FF0000"/>
                          </a:solidFill>
                          <a:latin typeface="ＭＳ Ｐゴシック" panose="020B0600070205080204" pitchFamily="50" charset="-128"/>
                          <a:ea typeface="ＭＳ Ｐゴシック" panose="020B0600070205080204" pitchFamily="50" charset="-128"/>
                        </a:rPr>
                        <a:t>含有仕上</a:t>
                      </a:r>
                      <a:r>
                        <a:rPr kumimoji="1" lang="ja-JP" altLang="en-US" sz="1200" dirty="0" smtClean="0">
                          <a:solidFill>
                            <a:srgbClr val="FF0000"/>
                          </a:solidFill>
                          <a:latin typeface="ＭＳ Ｐゴシック" panose="020B0600070205080204" pitchFamily="50" charset="-128"/>
                          <a:ea typeface="ＭＳ Ｐゴシック" panose="020B0600070205080204" pitchFamily="50" charset="-128"/>
                        </a:rPr>
                        <a:t>塗材</a:t>
                      </a:r>
                      <a:r>
                        <a:rPr kumimoji="1" lang="ja-JP" altLang="en-US" sz="1200" dirty="0">
                          <a:latin typeface="ＭＳ Ｐゴシック" panose="020B0600070205080204" pitchFamily="50" charset="-128"/>
                          <a:ea typeface="ＭＳ Ｐゴシック" panose="020B0600070205080204" pitchFamily="50" charset="-128"/>
                        </a:rPr>
                        <a:t>　等</a:t>
                      </a:r>
                      <a:endParaRPr kumimoji="1" lang="en-US" altLang="ja-JP" sz="12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69222">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使用箇所の例</a:t>
                      </a:r>
                      <a:endParaRPr kumimoji="1"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400" dirty="0">
                          <a:latin typeface="ＭＳ Ｐゴシック" panose="020B0600070205080204" pitchFamily="50" charset="-128"/>
                          <a:ea typeface="ＭＳ Ｐゴシック" panose="020B0600070205080204" pitchFamily="50" charset="-128"/>
                        </a:rPr>
                        <a:t>壁、天井、鉄骨</a:t>
                      </a:r>
                      <a:endParaRPr kumimoji="1" lang="en-US" altLang="ja-JP" sz="1400" dirty="0">
                        <a:latin typeface="ＭＳ Ｐゴシック" panose="020B0600070205080204" pitchFamily="50" charset="-128"/>
                        <a:ea typeface="ＭＳ Ｐゴシック" panose="020B0600070205080204" pitchFamily="50" charset="-128"/>
                      </a:endParaRPr>
                    </a:p>
                    <a:p>
                      <a:pPr algn="l"/>
                      <a:r>
                        <a:rPr kumimoji="1" lang="ja-JP" altLang="en-US" sz="1400" dirty="0">
                          <a:latin typeface="ＭＳ Ｐゴシック" panose="020B0600070205080204" pitchFamily="50" charset="-128"/>
                          <a:ea typeface="ＭＳ Ｐゴシック" panose="020B0600070205080204" pitchFamily="50" charset="-128"/>
                        </a:rPr>
                        <a:t>（防火、耐火、吸音性等確保）</a:t>
                      </a:r>
                      <a:endParaRPr kumimoji="1"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400" dirty="0">
                          <a:latin typeface="ＭＳ Ｐゴシック" panose="020B0600070205080204" pitchFamily="50" charset="-128"/>
                          <a:ea typeface="ＭＳ Ｐゴシック" panose="020B0600070205080204" pitchFamily="50" charset="-128"/>
                        </a:rPr>
                        <a:t>屋根裏、煙突、ボイラー、化学プラント、焼却炉、ダクト、配管の屈曲部、鉄骨部分、鉄骨柱、梁、エレベータ</a:t>
                      </a:r>
                      <a:endParaRPr kumimoji="1"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l"/>
                      <a:r>
                        <a:rPr kumimoji="1" lang="ja-JP" altLang="en-US" sz="1400" dirty="0">
                          <a:latin typeface="ＭＳ Ｐゴシック" panose="020B0600070205080204" pitchFamily="50" charset="-128"/>
                          <a:ea typeface="ＭＳ Ｐゴシック" panose="020B0600070205080204" pitchFamily="50" charset="-128"/>
                        </a:rPr>
                        <a:t>耐火間仕切り、床材、外装材、屋根材、煙突材、設備配管、設備機器</a:t>
                      </a:r>
                      <a:r>
                        <a:rPr kumimoji="1" lang="ja-JP" altLang="en-US" sz="1400" dirty="0" smtClean="0">
                          <a:latin typeface="ＭＳ Ｐゴシック" panose="020B0600070205080204" pitchFamily="50" charset="-128"/>
                          <a:ea typeface="ＭＳ Ｐゴシック" panose="020B0600070205080204" pitchFamily="50" charset="-128"/>
                        </a:rPr>
                        <a:t>部品</a:t>
                      </a:r>
                      <a:endParaRPr kumimoji="1" lang="en-US" altLang="ja-JP" sz="1400" dirty="0" smtClean="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2"/>
                  </a:ext>
                </a:extLst>
              </a:tr>
              <a:tr h="369222">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cs typeface="Meiryo UI" panose="020B0604030504040204" pitchFamily="50" charset="-128"/>
                        </a:rPr>
                        <a:t>除去作業の</a:t>
                      </a:r>
                      <a:endParaRPr kumimoji="1" lang="en-US" altLang="ja-JP" sz="1400"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a:p>
                      <a:pPr algn="ctr"/>
                      <a:r>
                        <a:rPr kumimoji="1" lang="ja-JP" altLang="en-US" sz="1400" u="sng" dirty="0" smtClean="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rPr>
                        <a:t>事前届出</a:t>
                      </a:r>
                      <a:endParaRPr kumimoji="1" lang="ja-JP" altLang="en-US" sz="1400" u="sng" dirty="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gridSpan="2">
                  <a:txBody>
                    <a:bodyPr/>
                    <a:lstStyle/>
                    <a:p>
                      <a:pPr algn="ctr"/>
                      <a:r>
                        <a:rPr kumimoji="1" lang="ja-JP" altLang="en-US" sz="2000" dirty="0" smtClean="0">
                          <a:latin typeface="ＭＳ Ｐゴシック" panose="020B0600070205080204" pitchFamily="50" charset="-128"/>
                          <a:ea typeface="ＭＳ Ｐゴシック" panose="020B0600070205080204" pitchFamily="50" charset="-128"/>
                          <a:cs typeface="Meiryo UI" panose="020B0604030504040204" pitchFamily="50" charset="-128"/>
                        </a:rPr>
                        <a:t>必要（</a:t>
                      </a:r>
                      <a:r>
                        <a:rPr kumimoji="1" lang="ja-JP" altLang="en-US" sz="2000" u="sng" dirty="0" smtClean="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rPr>
                        <a:t>届出対象</a:t>
                      </a:r>
                      <a:r>
                        <a:rPr kumimoji="1" lang="ja-JP" altLang="en-US" sz="2000" dirty="0" smtClean="0">
                          <a:latin typeface="ＭＳ Ｐゴシック" panose="020B0600070205080204" pitchFamily="50" charset="-128"/>
                          <a:ea typeface="ＭＳ Ｐゴシック" panose="020B0600070205080204" pitchFamily="50" charset="-128"/>
                          <a:cs typeface="Meiryo UI" panose="020B0604030504040204" pitchFamily="50" charset="-128"/>
                        </a:rPr>
                        <a:t>特定建築材料）</a:t>
                      </a:r>
                      <a:endParaRPr kumimoji="1" lang="ja-JP" altLang="en-US" sz="20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hMerge="1">
                  <a:txBody>
                    <a:bodyPr/>
                    <a:lstStyle/>
                    <a:p>
                      <a:pPr algn="l"/>
                      <a:endParaRPr kumimoji="1"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a:tc>
                <a:tc>
                  <a:txBody>
                    <a:bodyPr/>
                    <a:lstStyle/>
                    <a:p>
                      <a:pPr algn="ctr"/>
                      <a:r>
                        <a:rPr kumimoji="1" lang="ja-JP" altLang="en-US" sz="2000" dirty="0" smtClean="0">
                          <a:latin typeface="ＭＳ Ｐゴシック" panose="020B0600070205080204" pitchFamily="50" charset="-128"/>
                          <a:ea typeface="ＭＳ Ｐゴシック" panose="020B0600070205080204" pitchFamily="50" charset="-128"/>
                        </a:rPr>
                        <a:t>不要（特定建築材料）</a:t>
                      </a:r>
                      <a:endParaRPr kumimoji="1" lang="en-US" altLang="ja-JP" sz="2000" dirty="0" smtClean="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4248747428"/>
                  </a:ext>
                </a:extLst>
              </a:tr>
            </a:tbl>
          </a:graphicData>
        </a:graphic>
      </p:graphicFrame>
      <p:sp>
        <p:nvSpPr>
          <p:cNvPr id="7" name="テキスト ボックス 6"/>
          <p:cNvSpPr txBox="1"/>
          <p:nvPr/>
        </p:nvSpPr>
        <p:spPr>
          <a:xfrm>
            <a:off x="107504" y="6093296"/>
            <a:ext cx="8510579"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ja-JP" sz="1800" dirty="0" smtClean="0">
                <a:solidFill>
                  <a:srgbClr val="FF0000"/>
                </a:solidFill>
                <a:latin typeface="+mj-ea"/>
                <a:ea typeface="+mj-ea"/>
              </a:rPr>
              <a:t>※</a:t>
            </a:r>
            <a:r>
              <a:rPr lang="ja-JP" altLang="en-US" sz="1800" dirty="0" smtClean="0">
                <a:solidFill>
                  <a:srgbClr val="FF0000"/>
                </a:solidFill>
                <a:latin typeface="+mj-ea"/>
                <a:ea typeface="+mj-ea"/>
              </a:rPr>
              <a:t>１：令和３（２０２１）年４月１日から、大気汚染防止法の規制対象に追加</a:t>
            </a:r>
            <a:endParaRPr lang="en-US" altLang="ja-JP" sz="1800" dirty="0" smtClean="0">
              <a:solidFill>
                <a:srgbClr val="FF0000"/>
              </a:solidFill>
              <a:latin typeface="+mj-ea"/>
              <a:ea typeface="+mj-ea"/>
            </a:endParaRPr>
          </a:p>
          <a:p>
            <a:pPr algn="l"/>
            <a:r>
              <a:rPr lang="en-US" altLang="ja-JP" sz="1800" dirty="0" smtClean="0">
                <a:solidFill>
                  <a:srgbClr val="FF0000"/>
                </a:solidFill>
                <a:latin typeface="+mj-ea"/>
                <a:ea typeface="+mj-ea"/>
              </a:rPr>
              <a:t>※</a:t>
            </a:r>
            <a:r>
              <a:rPr lang="ja-JP" altLang="en-US" sz="1800" dirty="0" smtClean="0">
                <a:solidFill>
                  <a:srgbClr val="FF0000"/>
                </a:solidFill>
                <a:latin typeface="+mj-ea"/>
                <a:ea typeface="+mj-ea"/>
              </a:rPr>
              <a:t>２：令和３（２０２１）年４月１日から、施工方法によらず独自の作業基準を追加</a:t>
            </a:r>
            <a:endParaRPr kumimoji="1" lang="ja-JP" altLang="en-US" sz="1800" dirty="0">
              <a:solidFill>
                <a:srgbClr val="FF0000"/>
              </a:solidFill>
              <a:latin typeface="+mj-ea"/>
              <a:ea typeface="+mj-ea"/>
            </a:endParaRPr>
          </a:p>
        </p:txBody>
      </p:sp>
      <p:sp>
        <p:nvSpPr>
          <p:cNvPr id="15" name="スライド番号プレースホルダー 1"/>
          <p:cNvSpPr>
            <a:spLocks noGrp="1"/>
          </p:cNvSpPr>
          <p:nvPr>
            <p:ph type="sldNum" sz="quarter" idx="12"/>
          </p:nvPr>
        </p:nvSpPr>
        <p:spPr>
          <a:xfrm>
            <a:off x="6900584" y="6341606"/>
            <a:ext cx="2133600" cy="476250"/>
          </a:xfrm>
        </p:spPr>
        <p:txBody>
          <a:bodyPr/>
          <a:lstStyle/>
          <a:p>
            <a:fld id="{2AA345FF-F491-48AC-8FD0-B249C49F2375}" type="slidenum">
              <a:rPr kumimoji="1" lang="ja-JP" altLang="en-US" smtClean="0">
                <a:latin typeface="+mj-ea"/>
                <a:ea typeface="+mj-ea"/>
              </a:rPr>
              <a:t>8</a:t>
            </a:fld>
            <a:endParaRPr kumimoji="1" lang="ja-JP" altLang="en-US" dirty="0">
              <a:latin typeface="+mj-ea"/>
              <a:ea typeface="+mj-ea"/>
            </a:endParaRPr>
          </a:p>
        </p:txBody>
      </p:sp>
      <p:sp>
        <p:nvSpPr>
          <p:cNvPr id="12" name="正方形/長方形 11"/>
          <p:cNvSpPr/>
          <p:nvPr/>
        </p:nvSpPr>
        <p:spPr>
          <a:xfrm>
            <a:off x="6156176" y="1340768"/>
            <a:ext cx="2878008" cy="41764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a:t>
            </a:r>
            <a:r>
              <a:rPr lang="ja-JP" altLang="en-US" sz="3600" dirty="0" smtClean="0">
                <a:latin typeface="+mj-ea"/>
                <a:ea typeface="+mj-ea"/>
              </a:rPr>
              <a:t>アスベスト含有建材の種類</a:t>
            </a:r>
            <a:endParaRPr lang="en-US" altLang="ja-JP" sz="3600" dirty="0" smtClean="0">
              <a:latin typeface="+mj-ea"/>
              <a:ea typeface="+mj-ea"/>
            </a:endParaRPr>
          </a:p>
        </p:txBody>
      </p:sp>
      <p:sp>
        <p:nvSpPr>
          <p:cNvPr id="18" name="テキスト ボックス 1"/>
          <p:cNvSpPr txBox="1">
            <a:spLocks noChangeArrowheads="1"/>
          </p:cNvSpPr>
          <p:nvPr/>
        </p:nvSpPr>
        <p:spPr bwMode="auto">
          <a:xfrm>
            <a:off x="8100861" y="1484784"/>
            <a:ext cx="517222" cy="307777"/>
          </a:xfrm>
          <a:prstGeom prst="rect">
            <a:avLst/>
          </a:prstGeom>
          <a:noFill/>
          <a:ln w="2857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Tx/>
              <a:buNone/>
            </a:pPr>
            <a:r>
              <a:rPr lang="en-US" altLang="ja-JP" sz="1400" b="1" dirty="0" smtClean="0">
                <a:solidFill>
                  <a:srgbClr val="FF3300"/>
                </a:solidFill>
                <a:latin typeface="+mj-ea"/>
                <a:ea typeface="+mj-ea"/>
                <a:cs typeface="メイリオ" pitchFamily="50" charset="-128"/>
              </a:rPr>
              <a:t>※</a:t>
            </a:r>
            <a:r>
              <a:rPr lang="ja-JP" altLang="en-US" sz="1400" b="1" dirty="0" smtClean="0">
                <a:solidFill>
                  <a:srgbClr val="FF3300"/>
                </a:solidFill>
                <a:latin typeface="+mj-ea"/>
                <a:ea typeface="+mj-ea"/>
                <a:cs typeface="メイリオ" pitchFamily="50" charset="-128"/>
              </a:rPr>
              <a:t>１</a:t>
            </a:r>
            <a:endParaRPr lang="ja-JP" altLang="en-US" sz="1400" b="1" dirty="0">
              <a:solidFill>
                <a:srgbClr val="FF3300"/>
              </a:solidFill>
              <a:latin typeface="+mj-ea"/>
              <a:ea typeface="+mj-ea"/>
              <a:cs typeface="メイリオ" pitchFamily="50" charset="-128"/>
            </a:endParaRPr>
          </a:p>
        </p:txBody>
      </p:sp>
      <p:sp>
        <p:nvSpPr>
          <p:cNvPr id="10" name="テキスト ボックス 1"/>
          <p:cNvSpPr txBox="1">
            <a:spLocks noChangeArrowheads="1"/>
          </p:cNvSpPr>
          <p:nvPr/>
        </p:nvSpPr>
        <p:spPr bwMode="auto">
          <a:xfrm>
            <a:off x="8086033" y="4509120"/>
            <a:ext cx="517222" cy="307777"/>
          </a:xfrm>
          <a:prstGeom prst="rect">
            <a:avLst/>
          </a:prstGeom>
          <a:noFill/>
          <a:ln w="2857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Tx/>
              <a:buNone/>
            </a:pPr>
            <a:r>
              <a:rPr lang="en-US" altLang="ja-JP" sz="1400" b="1" dirty="0" smtClean="0">
                <a:solidFill>
                  <a:srgbClr val="FF3300"/>
                </a:solidFill>
                <a:latin typeface="+mj-ea"/>
                <a:ea typeface="+mj-ea"/>
                <a:cs typeface="メイリオ" pitchFamily="50" charset="-128"/>
              </a:rPr>
              <a:t>※</a:t>
            </a:r>
            <a:r>
              <a:rPr lang="ja-JP" altLang="en-US" sz="1400" b="1" dirty="0" smtClean="0">
                <a:solidFill>
                  <a:srgbClr val="FF3300"/>
                </a:solidFill>
                <a:latin typeface="+mj-ea"/>
                <a:ea typeface="+mj-ea"/>
                <a:cs typeface="メイリオ" pitchFamily="50" charset="-128"/>
              </a:rPr>
              <a:t>２</a:t>
            </a:r>
            <a:endParaRPr lang="ja-JP" altLang="en-US" sz="1400" b="1" dirty="0">
              <a:solidFill>
                <a:srgbClr val="FF3300"/>
              </a:solidFill>
              <a:latin typeface="+mj-ea"/>
              <a:ea typeface="+mj-ea"/>
              <a:cs typeface="メイリオ"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9324262"/>
      </p:ext>
    </p:extLst>
  </p:cSld>
  <p:clrMapOvr>
    <a:masterClrMapping/>
  </p:clrMapOvr>
  <mc:AlternateContent xmlns:mc="http://schemas.openxmlformats.org/markup-compatibility/2006" xmlns:p14="http://schemas.microsoft.com/office/powerpoint/2010/main">
    <mc:Choice Requires="p14">
      <p:transition spd="slow" p14:dur="2000" advTm="130163"/>
    </mc:Choice>
    <mc:Fallback xmlns="">
      <p:transition spd="slow" advTm="13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183"/>
            <a:ext cx="9144000" cy="701929"/>
          </a:xfrm>
          <a:solidFill>
            <a:schemeClr val="accent5">
              <a:lumMod val="90000"/>
            </a:schemeClr>
          </a:solidFill>
        </p:spPr>
        <p:txBody>
          <a:bodyPr>
            <a:normAutofit/>
          </a:bodyPr>
          <a:lstStyle/>
          <a:p>
            <a:r>
              <a:rPr kumimoji="1" lang="ja-JP" altLang="en-US" sz="4000" dirty="0" smtClean="0">
                <a:latin typeface="+mn-ea"/>
                <a:ea typeface="+mn-ea"/>
              </a:rPr>
              <a:t>吹付け</a:t>
            </a:r>
            <a:r>
              <a:rPr lang="ja-JP" altLang="en-US" sz="4000" dirty="0" smtClean="0">
                <a:latin typeface="+mn-ea"/>
                <a:ea typeface="+mn-ea"/>
              </a:rPr>
              <a:t>石綿（レベル１）</a:t>
            </a:r>
            <a:endParaRPr kumimoji="1" lang="ja-JP" altLang="en-US" sz="4000" dirty="0">
              <a:latin typeface="+mn-ea"/>
              <a:ea typeface="+mn-ea"/>
            </a:endParaRPr>
          </a:p>
        </p:txBody>
      </p:sp>
      <p:sp>
        <p:nvSpPr>
          <p:cNvPr id="4" name="テキスト ボックス 3"/>
          <p:cNvSpPr txBox="1"/>
          <p:nvPr/>
        </p:nvSpPr>
        <p:spPr>
          <a:xfrm>
            <a:off x="1196454" y="3378764"/>
            <a:ext cx="2430474" cy="338554"/>
          </a:xfrm>
          <a:prstGeom prst="rect">
            <a:avLst/>
          </a:prstGeom>
          <a:noFill/>
        </p:spPr>
        <p:txBody>
          <a:bodyPr wrap="none" rtlCol="0">
            <a:spAutoFit/>
          </a:bodyPr>
          <a:lstStyle/>
          <a:p>
            <a:r>
              <a:rPr lang="ja-JP" altLang="en-US" sz="1600" dirty="0" smtClean="0">
                <a:latin typeface="+mn-ea"/>
                <a:ea typeface="+mn-ea"/>
              </a:rPr>
              <a:t>吹付け石綿（鉄骨耐火用）</a:t>
            </a:r>
            <a:endParaRPr kumimoji="1" lang="en-US" altLang="ja-JP" sz="1600" dirty="0" smtClean="0">
              <a:latin typeface="+mn-ea"/>
              <a:ea typeface="+mn-ea"/>
            </a:endParaRPr>
          </a:p>
        </p:txBody>
      </p:sp>
      <p:sp>
        <p:nvSpPr>
          <p:cNvPr id="7" name="テキスト ボックス 6"/>
          <p:cNvSpPr txBox="1"/>
          <p:nvPr/>
        </p:nvSpPr>
        <p:spPr>
          <a:xfrm>
            <a:off x="5153277" y="3456540"/>
            <a:ext cx="3493057" cy="338554"/>
          </a:xfrm>
          <a:prstGeom prst="rect">
            <a:avLst/>
          </a:prstGeom>
          <a:noFill/>
        </p:spPr>
        <p:txBody>
          <a:bodyPr wrap="square" rtlCol="0">
            <a:spAutoFit/>
          </a:bodyPr>
          <a:lstStyle/>
          <a:p>
            <a:pPr algn="l"/>
            <a:r>
              <a:rPr lang="ja-JP" altLang="en-US" sz="1600" dirty="0" smtClean="0">
                <a:latin typeface="+mn-ea"/>
                <a:ea typeface="+mn-ea"/>
              </a:rPr>
              <a:t>吹付け石綿</a:t>
            </a:r>
            <a:r>
              <a:rPr kumimoji="1" lang="ja-JP" altLang="en-US" sz="1600" dirty="0" smtClean="0">
                <a:latin typeface="+mn-ea"/>
                <a:ea typeface="+mn-ea"/>
              </a:rPr>
              <a:t>（吹付けバーミキュライト）</a:t>
            </a:r>
            <a:endParaRPr kumimoji="1" lang="en-US" altLang="ja-JP" sz="1600" dirty="0" smtClean="0">
              <a:latin typeface="+mn-ea"/>
              <a:ea typeface="+mn-ea"/>
            </a:endParaRPr>
          </a:p>
        </p:txBody>
      </p:sp>
      <p:sp>
        <p:nvSpPr>
          <p:cNvPr id="5" name="テキスト ボックス 4"/>
          <p:cNvSpPr txBox="1"/>
          <p:nvPr/>
        </p:nvSpPr>
        <p:spPr>
          <a:xfrm>
            <a:off x="1267732" y="3844305"/>
            <a:ext cx="3044423" cy="276999"/>
          </a:xfrm>
          <a:prstGeom prst="rect">
            <a:avLst/>
          </a:prstGeom>
          <a:noFill/>
        </p:spPr>
        <p:txBody>
          <a:bodyPr wrap="none" rtlCol="0">
            <a:spAutoFit/>
          </a:bodyPr>
          <a:lstStyle/>
          <a:p>
            <a:r>
              <a:rPr kumimoji="1" lang="ja-JP" altLang="en-US" sz="1200" dirty="0" smtClean="0">
                <a:latin typeface="+mn-ea"/>
                <a:ea typeface="+mn-ea"/>
              </a:rPr>
              <a:t>目で見るアスベスト建材第</a:t>
            </a:r>
            <a:r>
              <a:rPr kumimoji="1" lang="en-US" altLang="ja-JP" sz="1200" dirty="0" smtClean="0">
                <a:latin typeface="+mn-ea"/>
                <a:ea typeface="+mn-ea"/>
              </a:rPr>
              <a:t>2</a:t>
            </a:r>
            <a:r>
              <a:rPr lang="ja-JP" altLang="en-US" sz="1200" dirty="0">
                <a:latin typeface="+mn-ea"/>
                <a:ea typeface="+mn-ea"/>
              </a:rPr>
              <a:t>版</a:t>
            </a:r>
            <a:r>
              <a:rPr kumimoji="1" lang="ja-JP" altLang="en-US" sz="1200" dirty="0" smtClean="0">
                <a:latin typeface="+mn-ea"/>
                <a:ea typeface="+mn-ea"/>
              </a:rPr>
              <a:t>（国土交通省）</a:t>
            </a:r>
            <a:endParaRPr kumimoji="1" lang="ja-JP" altLang="en-US" sz="1200" dirty="0">
              <a:latin typeface="+mn-ea"/>
              <a:ea typeface="+mn-ea"/>
            </a:endParaRPr>
          </a:p>
        </p:txBody>
      </p:sp>
      <p:sp>
        <p:nvSpPr>
          <p:cNvPr id="16" name="スライド番号プレースホルダー 3"/>
          <p:cNvSpPr>
            <a:spLocks noGrp="1"/>
          </p:cNvSpPr>
          <p:nvPr>
            <p:ph type="sldNum" sz="quarter" idx="12"/>
          </p:nvPr>
        </p:nvSpPr>
        <p:spPr>
          <a:xfrm>
            <a:off x="6834310" y="6297229"/>
            <a:ext cx="2133600" cy="476250"/>
          </a:xfrm>
        </p:spPr>
        <p:txBody>
          <a:bodyPr/>
          <a:lstStyle/>
          <a:p>
            <a:fld id="{2AA345FF-F491-48AC-8FD0-B249C49F2375}" type="slidenum">
              <a:rPr kumimoji="1" lang="ja-JP" altLang="en-US" smtClean="0">
                <a:latin typeface="+mn-ea"/>
                <a:ea typeface="+mn-ea"/>
              </a:rPr>
              <a:t>9</a:t>
            </a:fld>
            <a:endParaRPr kumimoji="1" lang="ja-JP" altLang="en-US" dirty="0">
              <a:latin typeface="+mn-ea"/>
              <a:ea typeface="+mn-ea"/>
            </a:endParaRPr>
          </a:p>
        </p:txBody>
      </p:sp>
      <p:sp>
        <p:nvSpPr>
          <p:cNvPr id="19" name="テキスト ボックス 18"/>
          <p:cNvSpPr txBox="1"/>
          <p:nvPr/>
        </p:nvSpPr>
        <p:spPr>
          <a:xfrm>
            <a:off x="1504234" y="6474822"/>
            <a:ext cx="1814920" cy="338554"/>
          </a:xfrm>
          <a:prstGeom prst="rect">
            <a:avLst/>
          </a:prstGeom>
          <a:noFill/>
        </p:spPr>
        <p:txBody>
          <a:bodyPr wrap="none" rtlCol="0">
            <a:spAutoFit/>
          </a:bodyPr>
          <a:lstStyle/>
          <a:p>
            <a:r>
              <a:rPr lang="ja-JP" altLang="en-US" sz="1600" dirty="0" smtClean="0">
                <a:solidFill>
                  <a:schemeClr val="tx1"/>
                </a:solidFill>
                <a:latin typeface="+mn-ea"/>
                <a:ea typeface="+mn-ea"/>
              </a:rPr>
              <a:t>吹付け石綿（天井）</a:t>
            </a:r>
            <a:endParaRPr kumimoji="1" lang="en-US" altLang="ja-JP" sz="1600" dirty="0" smtClean="0">
              <a:solidFill>
                <a:schemeClr val="tx1"/>
              </a:solidFill>
              <a:latin typeface="+mn-ea"/>
              <a:ea typeface="+mn-ea"/>
            </a:endParaRPr>
          </a:p>
        </p:txBody>
      </p:sp>
      <p:pic>
        <p:nvPicPr>
          <p:cNvPr id="17" name="図 16"/>
          <p:cNvPicPr>
            <a:picLocks noChangeAspect="1"/>
          </p:cNvPicPr>
          <p:nvPr/>
        </p:nvPicPr>
        <p:blipFill>
          <a:blip r:embed="rId5"/>
          <a:stretch>
            <a:fillRect/>
          </a:stretch>
        </p:blipFill>
        <p:spPr>
          <a:xfrm>
            <a:off x="611561" y="745400"/>
            <a:ext cx="3534972" cy="2721044"/>
          </a:xfrm>
          <a:prstGeom prst="rect">
            <a:avLst/>
          </a:prstGeom>
        </p:spPr>
      </p:pic>
      <p:pic>
        <p:nvPicPr>
          <p:cNvPr id="18" name="図 17"/>
          <p:cNvPicPr>
            <a:picLocks noChangeAspect="1"/>
          </p:cNvPicPr>
          <p:nvPr/>
        </p:nvPicPr>
        <p:blipFill>
          <a:blip r:embed="rId6"/>
          <a:stretch>
            <a:fillRect/>
          </a:stretch>
        </p:blipFill>
        <p:spPr>
          <a:xfrm>
            <a:off x="5004048" y="745400"/>
            <a:ext cx="3646680" cy="2715277"/>
          </a:xfrm>
          <a:prstGeom prst="rect">
            <a:avLst/>
          </a:prstGeom>
        </p:spPr>
      </p:pic>
      <p:sp>
        <p:nvSpPr>
          <p:cNvPr id="22" name="テキスト ボックス 21"/>
          <p:cNvSpPr txBox="1"/>
          <p:nvPr/>
        </p:nvSpPr>
        <p:spPr>
          <a:xfrm>
            <a:off x="4791099" y="4384552"/>
            <a:ext cx="3600400" cy="1938992"/>
          </a:xfrm>
          <a:prstGeom prst="rect">
            <a:avLst/>
          </a:prstGeom>
          <a:noFill/>
        </p:spPr>
        <p:txBody>
          <a:bodyPr wrap="square" rtlCol="0">
            <a:spAutoFit/>
          </a:bodyPr>
          <a:lstStyle/>
          <a:p>
            <a:pPr algn="l"/>
            <a:r>
              <a:rPr lang="ja-JP" altLang="en-US" sz="2000" dirty="0" smtClean="0">
                <a:latin typeface="+mn-ea"/>
                <a:ea typeface="+mn-ea"/>
              </a:rPr>
              <a:t>＜主な使用部位＞</a:t>
            </a:r>
            <a:endParaRPr lang="en-US" altLang="ja-JP" sz="2000" dirty="0" smtClean="0">
              <a:latin typeface="+mn-ea"/>
              <a:ea typeface="+mn-ea"/>
            </a:endParaRPr>
          </a:p>
          <a:p>
            <a:pPr algn="l"/>
            <a:r>
              <a:rPr lang="ja-JP" altLang="en-US" sz="2000" dirty="0" smtClean="0">
                <a:latin typeface="+mn-ea"/>
                <a:ea typeface="+mn-ea"/>
              </a:rPr>
              <a:t>鉄骨、機械室、外壁、内装材の天井梁型等</a:t>
            </a:r>
            <a:endParaRPr lang="en-US" altLang="ja-JP" sz="2000" dirty="0" smtClean="0">
              <a:latin typeface="+mn-ea"/>
              <a:ea typeface="+mn-ea"/>
            </a:endParaRPr>
          </a:p>
          <a:p>
            <a:pPr algn="l"/>
            <a:endParaRPr lang="en-US" altLang="ja-JP" sz="2000" dirty="0">
              <a:latin typeface="+mn-ea"/>
              <a:ea typeface="+mn-ea"/>
            </a:endParaRPr>
          </a:p>
          <a:p>
            <a:pPr algn="l"/>
            <a:r>
              <a:rPr lang="ja-JP" altLang="en-US" sz="2000" dirty="0" smtClean="0">
                <a:latin typeface="+mn-ea"/>
                <a:ea typeface="+mn-ea"/>
              </a:rPr>
              <a:t>＜用途＞</a:t>
            </a:r>
            <a:endParaRPr lang="en-US" altLang="ja-JP" sz="2000" dirty="0" smtClean="0">
              <a:latin typeface="+mn-ea"/>
              <a:ea typeface="+mn-ea"/>
            </a:endParaRPr>
          </a:p>
          <a:p>
            <a:pPr algn="l"/>
            <a:r>
              <a:rPr lang="ja-JP" altLang="en-US" sz="2000" dirty="0" smtClean="0">
                <a:latin typeface="+mn-ea"/>
                <a:ea typeface="+mn-ea"/>
              </a:rPr>
              <a:t>耐火、断熱、吸音、仕上げ材等</a:t>
            </a:r>
            <a:endParaRPr kumimoji="1" lang="en-US" altLang="ja-JP" sz="2000" dirty="0" smtClean="0">
              <a:latin typeface="+mn-ea"/>
              <a:ea typeface="+mn-ea"/>
            </a:endParaRPr>
          </a:p>
        </p:txBody>
      </p:sp>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73543" y="3819100"/>
            <a:ext cx="3608325" cy="2706244"/>
          </a:xfrm>
          <a:prstGeom prst="rect">
            <a:avLst/>
          </a:prstGeom>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3137726"/>
      </p:ext>
    </p:extLst>
  </p:cSld>
  <p:clrMapOvr>
    <a:masterClrMapping/>
  </p:clrMapOvr>
  <mc:AlternateContent xmlns:mc="http://schemas.openxmlformats.org/markup-compatibility/2006" xmlns:p14="http://schemas.microsoft.com/office/powerpoint/2010/main">
    <mc:Choice Requires="p14">
      <p:transition spd="slow" p14:dur="2000" advTm="30560"/>
    </mc:Choice>
    <mc:Fallback xmlns="">
      <p:transition spd="slow" advTm="3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標準デザイン">
  <a:themeElements>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9571</TotalTime>
  <Words>2264</Words>
  <Application>Microsoft Office PowerPoint</Application>
  <PresentationFormat>画面に合わせる (4:3)</PresentationFormat>
  <Paragraphs>230</Paragraphs>
  <Slides>13</Slides>
  <Notes>13</Notes>
  <HiddenSlides>0</HiddenSlides>
  <MMClips>13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Meiryo UI</vt:lpstr>
      <vt:lpstr>ＭＳ Ｐゴシック</vt:lpstr>
      <vt:lpstr>ＭＳ Ｐ明朝</vt:lpstr>
      <vt:lpstr>メイリオ</vt:lpstr>
      <vt:lpstr>Arial</vt:lpstr>
      <vt:lpstr>標準デザイン</vt:lpstr>
      <vt:lpstr>大気汚染防止法の改正について ～解体等工事に係るアスベスト規制の強化～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吹付け石綿（レベル１）</vt:lpstr>
      <vt:lpstr>PowerPoint プレゼンテーション</vt:lpstr>
      <vt:lpstr>PowerPoint プレゼンテーション</vt:lpstr>
      <vt:lpstr>PowerPoint プレゼンテーション</vt:lpstr>
      <vt:lpstr>PowerPoint プレゼンテーション</vt:lpstr>
    </vt:vector>
  </TitlesOfParts>
  <Company>熊本県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情報企画課</dc:creator>
  <cp:lastModifiedBy>kumamoto</cp:lastModifiedBy>
  <cp:revision>549</cp:revision>
  <cp:lastPrinted>2019-06-14T09:01:16Z</cp:lastPrinted>
  <dcterms:created xsi:type="dcterms:W3CDTF">2007-03-05T11:55:55Z</dcterms:created>
  <dcterms:modified xsi:type="dcterms:W3CDTF">2021-06-29T00:37:23Z</dcterms:modified>
</cp:coreProperties>
</file>